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</p:sldIdLst>
  <p:sldSz cx="12192000" cy="6858000"/>
  <p:notesSz cx="6858000" cy="9144000"/>
  <p:embeddedFontLst>
    <p:embeddedFont>
      <p:font typeface="Kite One" charset="1" panose="02000503040000020003"/>
      <p:regular r:id="rId6"/>
    </p:embeddedFont>
    <p:embeddedFont>
      <p:font typeface="Libre Baskerville" charset="1" panose="02000000000000000000"/>
      <p:regular r:id="rId7"/>
    </p:embeddedFont>
    <p:embeddedFont>
      <p:font typeface="Libre Baskerville Bold" charset="1" panose="02000000000000000000"/>
      <p:regular r:id="rId8"/>
    </p:embeddedFont>
    <p:embeddedFont>
      <p:font typeface="Libre Baskerville Italics" charset="1" panose="020000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Archivo Black" charset="1" panose="020B0A03020202020B04"/>
      <p:regular r:id="rId14"/>
    </p:embeddedFont>
    <p:embeddedFont>
      <p:font typeface="Ranga" charset="1" panose="00000000000000000000"/>
      <p:regular r:id="rId15"/>
    </p:embeddedFont>
    <p:embeddedFont>
      <p:font typeface="Bebas Neue Cyrillic" charset="1" panose="020005060000000200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slides/slide1.xml" Type="http://schemas.openxmlformats.org/officeDocument/2006/relationships/slide"/><Relationship Id="rId18" Target="slides/slide2.xml" Type="http://schemas.openxmlformats.org/officeDocument/2006/relationships/slide"/><Relationship Id="rId19" Target="slides/slide3.xml" Type="http://schemas.openxmlformats.org/officeDocument/2006/relationships/slide"/><Relationship Id="rId2" Target="presProps.xml" Type="http://schemas.openxmlformats.org/officeDocument/2006/relationships/presProps"/><Relationship Id="rId20" Target="slides/slide4.xml" Type="http://schemas.openxmlformats.org/officeDocument/2006/relationships/slide"/><Relationship Id="rId21" Target="slides/slide5.xml" Type="http://schemas.openxmlformats.org/officeDocument/2006/relationships/slide"/><Relationship Id="rId22" Target="slides/slide6.xml" Type="http://schemas.openxmlformats.org/officeDocument/2006/relationships/slide"/><Relationship Id="rId23" Target="slides/slide7.xml" Type="http://schemas.openxmlformats.org/officeDocument/2006/relationships/slide"/><Relationship Id="rId24" Target="slides/slide8.xml" Type="http://schemas.openxmlformats.org/officeDocument/2006/relationships/slide"/><Relationship Id="rId25" Target="slides/slide9.xml" Type="http://schemas.openxmlformats.org/officeDocument/2006/relationships/slide"/><Relationship Id="rId26" Target="slides/slide10.xml" Type="http://schemas.openxmlformats.org/officeDocument/2006/relationships/slide"/><Relationship Id="rId27" Target="slides/slide11.xml" Type="http://schemas.openxmlformats.org/officeDocument/2006/relationships/slide"/><Relationship Id="rId28" Target="slides/slide12.xml" Type="http://schemas.openxmlformats.org/officeDocument/2006/relationships/slide"/><Relationship Id="rId29" Target="slides/slide13.xml" Type="http://schemas.openxmlformats.org/officeDocument/2006/relationships/slide"/><Relationship Id="rId3" Target="viewProps.xml" Type="http://schemas.openxmlformats.org/officeDocument/2006/relationships/viewProps"/><Relationship Id="rId30" Target="slides/slide14.xml" Type="http://schemas.openxmlformats.org/officeDocument/2006/relationships/slide"/><Relationship Id="rId31" Target="slides/slide15.xml" Type="http://schemas.openxmlformats.org/officeDocument/2006/relationships/slide"/><Relationship Id="rId32" Target="slides/slide16.xml" Type="http://schemas.openxmlformats.org/officeDocument/2006/relationships/slide"/><Relationship Id="rId33" Target="slides/slide17.xml" Type="http://schemas.openxmlformats.org/officeDocument/2006/relationships/slide"/><Relationship Id="rId34" Target="slides/slide18.xml" Type="http://schemas.openxmlformats.org/officeDocument/2006/relationships/slide"/><Relationship Id="rId35" Target="slides/slide19.xml" Type="http://schemas.openxmlformats.org/officeDocument/2006/relationships/slide"/><Relationship Id="rId36" Target="slides/slide20.xml" Type="http://schemas.openxmlformats.org/officeDocument/2006/relationships/slide"/><Relationship Id="rId37" Target="slides/slide21.xml" Type="http://schemas.openxmlformats.org/officeDocument/2006/relationships/slide"/><Relationship Id="rId38" Target="slides/slide22.xml" Type="http://schemas.openxmlformats.org/officeDocument/2006/relationships/slide"/><Relationship Id="rId39" Target="slides/slide23.xml" Type="http://schemas.openxmlformats.org/officeDocument/2006/relationships/slide"/><Relationship Id="rId4" Target="theme/theme1.xml" Type="http://schemas.openxmlformats.org/officeDocument/2006/relationships/theme"/><Relationship Id="rId40" Target="slides/slide24.xml" Type="http://schemas.openxmlformats.org/officeDocument/2006/relationships/slide"/><Relationship Id="rId41" Target="slides/slide25.xml" Type="http://schemas.openxmlformats.org/officeDocument/2006/relationships/slide"/><Relationship Id="rId42" Target="slides/slide26.xml" Type="http://schemas.openxmlformats.org/officeDocument/2006/relationships/slide"/><Relationship Id="rId43" Target="slides/slide27.xml" Type="http://schemas.openxmlformats.org/officeDocument/2006/relationships/slide"/><Relationship Id="rId44" Target="slides/slide28.xml" Type="http://schemas.openxmlformats.org/officeDocument/2006/relationships/slide"/><Relationship Id="rId45" Target="slides/slide29.xml" Type="http://schemas.openxmlformats.org/officeDocument/2006/relationships/slide"/><Relationship Id="rId46" Target="slides/slide30.xml" Type="http://schemas.openxmlformats.org/officeDocument/2006/relationships/slide"/><Relationship Id="rId47" Target="slides/slide31.xml" Type="http://schemas.openxmlformats.org/officeDocument/2006/relationships/slide"/><Relationship Id="rId48" Target="slides/slide32.xml" Type="http://schemas.openxmlformats.org/officeDocument/2006/relationships/slide"/><Relationship Id="rId49" Target="slides/slide33.xml" Type="http://schemas.openxmlformats.org/officeDocument/2006/relationships/slide"/><Relationship Id="rId5" Target="tableStyles.xml" Type="http://schemas.openxmlformats.org/officeDocument/2006/relationships/tableStyles"/><Relationship Id="rId50" Target="slides/slide34.xml" Type="http://schemas.openxmlformats.org/officeDocument/2006/relationships/slide"/><Relationship Id="rId51" Target="slides/slide35.xml" Type="http://schemas.openxmlformats.org/officeDocument/2006/relationships/slide"/><Relationship Id="rId52" Target="slides/slide36.xml" Type="http://schemas.openxmlformats.org/officeDocument/2006/relationships/slide"/><Relationship Id="rId53" Target="slides/slide37.xml" Type="http://schemas.openxmlformats.org/officeDocument/2006/relationships/slide"/><Relationship Id="rId54" Target="slides/slide38.xml" Type="http://schemas.openxmlformats.org/officeDocument/2006/relationships/slide"/><Relationship Id="rId55" Target="slides/slide39.xml" Type="http://schemas.openxmlformats.org/officeDocument/2006/relationships/slide"/><Relationship Id="rId56" Target="slides/slide40.xml" Type="http://schemas.openxmlformats.org/officeDocument/2006/relationships/slide"/><Relationship Id="rId57" Target="slides/slide41.xml" Type="http://schemas.openxmlformats.org/officeDocument/2006/relationships/slide"/><Relationship Id="rId58" Target="slides/slide42.xml" Type="http://schemas.openxmlformats.org/officeDocument/2006/relationships/slide"/><Relationship Id="rId59" Target="slides/slide43.xml" Type="http://schemas.openxmlformats.org/officeDocument/2006/relationships/slide"/><Relationship Id="rId6" Target="fonts/font6.fntdata" Type="http://schemas.openxmlformats.org/officeDocument/2006/relationships/font"/><Relationship Id="rId60" Target="slides/slide44.xml" Type="http://schemas.openxmlformats.org/officeDocument/2006/relationships/slide"/><Relationship Id="rId61" Target="slides/slide45.xml" Type="http://schemas.openxmlformats.org/officeDocument/2006/relationships/slide"/><Relationship Id="rId62" Target="slides/slide46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jpeg" Type="http://schemas.openxmlformats.org/officeDocument/2006/relationships/image"/><Relationship Id="rId6" Target="../media/image12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jpe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Relationship Id="rId3" Target="../media/image31.jpeg" Type="http://schemas.openxmlformats.org/officeDocument/2006/relationships/image"/><Relationship Id="rId4" Target="../media/image32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Relationship Id="rId7" Target="../media/image4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4.jpe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jpeg" Type="http://schemas.openxmlformats.org/officeDocument/2006/relationships/image"/><Relationship Id="rId7" Target="../media/image40.jpeg" Type="http://schemas.openxmlformats.org/officeDocument/2006/relationships/image"/><Relationship Id="rId8" Target="../media/image41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42.png" Type="http://schemas.openxmlformats.org/officeDocument/2006/relationships/image"/><Relationship Id="rId4" Target="../media/image43.svg" Type="http://schemas.openxmlformats.org/officeDocument/2006/relationships/image"/><Relationship Id="rId5" Target="../media/image44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42.png" Type="http://schemas.openxmlformats.org/officeDocument/2006/relationships/image"/><Relationship Id="rId4" Target="../media/image43.svg" Type="http://schemas.openxmlformats.org/officeDocument/2006/relationships/image"/><Relationship Id="rId5" Target="../media/image44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6.jpeg" Type="http://schemas.openxmlformats.org/officeDocument/2006/relationships/image"/><Relationship Id="rId4" Target="../media/image24.jpe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jpeg" Type="http://schemas.openxmlformats.org/officeDocument/2006/relationships/image"/><Relationship Id="rId11" Target="../media/image55.png" Type="http://schemas.openxmlformats.org/officeDocument/2006/relationships/image"/><Relationship Id="rId12" Target="../media/image56.svg" Type="http://schemas.openxmlformats.org/officeDocument/2006/relationships/image"/><Relationship Id="rId13" Target="../media/image57.png" Type="http://schemas.openxmlformats.org/officeDocument/2006/relationships/image"/><Relationship Id="rId14" Target="../media/image58.svg" Type="http://schemas.openxmlformats.org/officeDocument/2006/relationships/image"/><Relationship Id="rId15" Target="../media/image59.png" Type="http://schemas.openxmlformats.org/officeDocument/2006/relationships/image"/><Relationship Id="rId16" Target="../media/image60.svg" Type="http://schemas.openxmlformats.org/officeDocument/2006/relationships/image"/><Relationship Id="rId17" Target="../media/image61.png" Type="http://schemas.openxmlformats.org/officeDocument/2006/relationships/image"/><Relationship Id="rId18" Target="../media/image62.svg" Type="http://schemas.openxmlformats.org/officeDocument/2006/relationships/image"/><Relationship Id="rId19" Target="../media/image63.png" Type="http://schemas.openxmlformats.org/officeDocument/2006/relationships/image"/><Relationship Id="rId2" Target="../media/image47.png" Type="http://schemas.openxmlformats.org/officeDocument/2006/relationships/image"/><Relationship Id="rId20" Target="../media/image64.svg" Type="http://schemas.openxmlformats.org/officeDocument/2006/relationships/image"/><Relationship Id="rId21" Target="../media/image65.png" Type="http://schemas.openxmlformats.org/officeDocument/2006/relationships/image"/><Relationship Id="rId22" Target="../media/image66.svg" Type="http://schemas.openxmlformats.org/officeDocument/2006/relationships/image"/><Relationship Id="rId23" Target="../media/image67.png" Type="http://schemas.openxmlformats.org/officeDocument/2006/relationships/image"/><Relationship Id="rId24" Target="../media/image68.svg" Type="http://schemas.openxmlformats.org/officeDocument/2006/relationships/image"/><Relationship Id="rId25" Target="../media/image69.png" Type="http://schemas.openxmlformats.org/officeDocument/2006/relationships/image"/><Relationship Id="rId26" Target="../media/image70.svg" Type="http://schemas.openxmlformats.org/officeDocument/2006/relationships/image"/><Relationship Id="rId27" Target="../media/image71.png" Type="http://schemas.openxmlformats.org/officeDocument/2006/relationships/image"/><Relationship Id="rId28" Target="../media/image72.svg" Type="http://schemas.openxmlformats.org/officeDocument/2006/relationships/image"/><Relationship Id="rId29" Target="../media/image73.png" Type="http://schemas.openxmlformats.org/officeDocument/2006/relationships/image"/><Relationship Id="rId3" Target="../media/image48.svg" Type="http://schemas.openxmlformats.org/officeDocument/2006/relationships/image"/><Relationship Id="rId30" Target="../media/image74.svg" Type="http://schemas.openxmlformats.org/officeDocument/2006/relationships/image"/><Relationship Id="rId4" Target="../media/image49.png" Type="http://schemas.openxmlformats.org/officeDocument/2006/relationships/image"/><Relationship Id="rId5" Target="../media/image50.svg" Type="http://schemas.openxmlformats.org/officeDocument/2006/relationships/image"/><Relationship Id="rId6" Target="../media/image51.png" Type="http://schemas.openxmlformats.org/officeDocument/2006/relationships/image"/><Relationship Id="rId7" Target="../media/image52.svg" Type="http://schemas.openxmlformats.org/officeDocument/2006/relationships/image"/><Relationship Id="rId8" Target="../media/image53.png" Type="http://schemas.openxmlformats.org/officeDocument/2006/relationships/image"/><Relationship Id="rId9" Target="../media/image54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png" Type="http://schemas.openxmlformats.org/officeDocument/2006/relationships/image"/><Relationship Id="rId11" Target="../media/image84.svg" Type="http://schemas.openxmlformats.org/officeDocument/2006/relationships/image"/><Relationship Id="rId12" Target="../media/image85.png" Type="http://schemas.openxmlformats.org/officeDocument/2006/relationships/image"/><Relationship Id="rId13" Target="../media/image86.svg" Type="http://schemas.openxmlformats.org/officeDocument/2006/relationships/image"/><Relationship Id="rId14" Target="../media/image87.png" Type="http://schemas.openxmlformats.org/officeDocument/2006/relationships/image"/><Relationship Id="rId15" Target="../media/image88.svg" Type="http://schemas.openxmlformats.org/officeDocument/2006/relationships/image"/><Relationship Id="rId16" Target="../media/image4.jpeg" Type="http://schemas.openxmlformats.org/officeDocument/2006/relationships/image"/><Relationship Id="rId17" Target="../media/image89.png" Type="http://schemas.openxmlformats.org/officeDocument/2006/relationships/image"/><Relationship Id="rId18" Target="../media/image90.svg" Type="http://schemas.openxmlformats.org/officeDocument/2006/relationships/image"/><Relationship Id="rId19" Target="../media/image91.png" Type="http://schemas.openxmlformats.org/officeDocument/2006/relationships/image"/><Relationship Id="rId2" Target="../media/image75.png" Type="http://schemas.openxmlformats.org/officeDocument/2006/relationships/image"/><Relationship Id="rId20" Target="../media/image92.svg" Type="http://schemas.openxmlformats.org/officeDocument/2006/relationships/image"/><Relationship Id="rId21" Target="../media/image93.png" Type="http://schemas.openxmlformats.org/officeDocument/2006/relationships/image"/><Relationship Id="rId22" Target="../media/image94.svg" Type="http://schemas.openxmlformats.org/officeDocument/2006/relationships/image"/><Relationship Id="rId3" Target="../media/image76.svg" Type="http://schemas.openxmlformats.org/officeDocument/2006/relationships/image"/><Relationship Id="rId4" Target="../media/image77.png" Type="http://schemas.openxmlformats.org/officeDocument/2006/relationships/image"/><Relationship Id="rId5" Target="../media/image78.svg" Type="http://schemas.openxmlformats.org/officeDocument/2006/relationships/image"/><Relationship Id="rId6" Target="../media/image79.png" Type="http://schemas.openxmlformats.org/officeDocument/2006/relationships/image"/><Relationship Id="rId7" Target="../media/image80.svg" Type="http://schemas.openxmlformats.org/officeDocument/2006/relationships/image"/><Relationship Id="rId8" Target="../media/image81.png" Type="http://schemas.openxmlformats.org/officeDocument/2006/relationships/image"/><Relationship Id="rId9" Target="../media/image82.sv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3.jpeg" Type="http://schemas.openxmlformats.org/officeDocument/2006/relationships/image"/><Relationship Id="rId11" Target="../media/image104.png" Type="http://schemas.openxmlformats.org/officeDocument/2006/relationships/image"/><Relationship Id="rId12" Target="../media/image105.svg" Type="http://schemas.openxmlformats.org/officeDocument/2006/relationships/image"/><Relationship Id="rId13" Target="../media/image4.jpeg" Type="http://schemas.openxmlformats.org/officeDocument/2006/relationships/image"/><Relationship Id="rId2" Target="../media/image95.png" Type="http://schemas.openxmlformats.org/officeDocument/2006/relationships/image"/><Relationship Id="rId3" Target="../media/image96.svg" Type="http://schemas.openxmlformats.org/officeDocument/2006/relationships/image"/><Relationship Id="rId4" Target="../media/image97.png" Type="http://schemas.openxmlformats.org/officeDocument/2006/relationships/image"/><Relationship Id="rId5" Target="../media/image98.png" Type="http://schemas.openxmlformats.org/officeDocument/2006/relationships/image"/><Relationship Id="rId6" Target="../media/image99.jpeg" Type="http://schemas.openxmlformats.org/officeDocument/2006/relationships/image"/><Relationship Id="rId7" Target="../media/image100.png" Type="http://schemas.openxmlformats.org/officeDocument/2006/relationships/image"/><Relationship Id="rId8" Target="../media/image101.png" Type="http://schemas.openxmlformats.org/officeDocument/2006/relationships/image"/><Relationship Id="rId9" Target="../media/image102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3.svg" Type="http://schemas.openxmlformats.org/officeDocument/2006/relationships/image"/><Relationship Id="rId2" Target="../media/image4.jpeg" Type="http://schemas.openxmlformats.org/officeDocument/2006/relationships/image"/><Relationship Id="rId3" Target="../media/image106.png" Type="http://schemas.openxmlformats.org/officeDocument/2006/relationships/image"/><Relationship Id="rId4" Target="../media/image107.svg" Type="http://schemas.openxmlformats.org/officeDocument/2006/relationships/image"/><Relationship Id="rId5" Target="../media/image108.png" Type="http://schemas.openxmlformats.org/officeDocument/2006/relationships/image"/><Relationship Id="rId6" Target="../media/image109.svg" Type="http://schemas.openxmlformats.org/officeDocument/2006/relationships/image"/><Relationship Id="rId7" Target="../media/image110.png" Type="http://schemas.openxmlformats.org/officeDocument/2006/relationships/image"/><Relationship Id="rId8" Target="../media/image111.svg" Type="http://schemas.openxmlformats.org/officeDocument/2006/relationships/image"/><Relationship Id="rId9" Target="../media/image112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114.png" Type="http://schemas.openxmlformats.org/officeDocument/2006/relationships/image"/><Relationship Id="rId4" Target="../media/image115.sv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114.png" Type="http://schemas.openxmlformats.org/officeDocument/2006/relationships/image"/><Relationship Id="rId4" Target="../media/image115.svg" Type="http://schemas.openxmlformats.org/officeDocument/2006/relationships/image"/><Relationship Id="rId5" Target="../media/image4.jpeg" Type="http://schemas.openxmlformats.org/officeDocument/2006/relationships/image"/><Relationship Id="rId6" Target="../media/image116.jpe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17.jpe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18.png" Type="http://schemas.openxmlformats.org/officeDocument/2006/relationships/image"/><Relationship Id="rId4" Target="../media/image119.svg" Type="http://schemas.openxmlformats.org/officeDocument/2006/relationships/image"/><Relationship Id="rId5" Target="../media/image120.jpe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8.png" Type="http://schemas.openxmlformats.org/officeDocument/2006/relationships/image"/><Relationship Id="rId11" Target="../media/image129.svg" Type="http://schemas.openxmlformats.org/officeDocument/2006/relationships/image"/><Relationship Id="rId2" Target="../media/image4.jpeg" Type="http://schemas.openxmlformats.org/officeDocument/2006/relationships/image"/><Relationship Id="rId3" Target="../media/image121.jpeg" Type="http://schemas.openxmlformats.org/officeDocument/2006/relationships/image"/><Relationship Id="rId4" Target="../media/image122.png" Type="http://schemas.openxmlformats.org/officeDocument/2006/relationships/image"/><Relationship Id="rId5" Target="../media/image123.svg" Type="http://schemas.openxmlformats.org/officeDocument/2006/relationships/image"/><Relationship Id="rId6" Target="../media/image124.png" Type="http://schemas.openxmlformats.org/officeDocument/2006/relationships/image"/><Relationship Id="rId7" Target="../media/image125.svg" Type="http://schemas.openxmlformats.org/officeDocument/2006/relationships/image"/><Relationship Id="rId8" Target="../media/image126.png" Type="http://schemas.openxmlformats.org/officeDocument/2006/relationships/image"/><Relationship Id="rId9" Target="../media/image127.sv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30.png" Type="http://schemas.openxmlformats.org/officeDocument/2006/relationships/image"/><Relationship Id="rId4" Target="../media/image131.svg" Type="http://schemas.openxmlformats.org/officeDocument/2006/relationships/image"/><Relationship Id="rId5" Target="../media/image132.png" Type="http://schemas.openxmlformats.org/officeDocument/2006/relationships/image"/><Relationship Id="rId6" Target="../media/image133.svg" Type="http://schemas.openxmlformats.org/officeDocument/2006/relationships/image"/><Relationship Id="rId7" Target="../media/image134.png" Type="http://schemas.openxmlformats.org/officeDocument/2006/relationships/image"/><Relationship Id="rId8" Target="../media/image135.sv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36.png" Type="http://schemas.openxmlformats.org/officeDocument/2006/relationships/image"/><Relationship Id="rId4" Target="../media/image137.svg" Type="http://schemas.openxmlformats.org/officeDocument/2006/relationships/image"/><Relationship Id="rId5" Target="../media/image138.png" Type="http://schemas.openxmlformats.org/officeDocument/2006/relationships/image"/><Relationship Id="rId6" Target="../media/image139.svg" Type="http://schemas.openxmlformats.org/officeDocument/2006/relationships/image"/><Relationship Id="rId7" Target="../media/image140.png" Type="http://schemas.openxmlformats.org/officeDocument/2006/relationships/image"/><Relationship Id="rId8" Target="../media/image141.sv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5.png" Type="http://schemas.openxmlformats.org/officeDocument/2006/relationships/image"/><Relationship Id="rId11" Target="../media/image146.svg" Type="http://schemas.openxmlformats.org/officeDocument/2006/relationships/image"/><Relationship Id="rId12" Target="../media/image147.png" Type="http://schemas.openxmlformats.org/officeDocument/2006/relationships/image"/><Relationship Id="rId13" Target="../media/image148.svg" Type="http://schemas.openxmlformats.org/officeDocument/2006/relationships/image"/><Relationship Id="rId14" Target="../media/image149.png" Type="http://schemas.openxmlformats.org/officeDocument/2006/relationships/image"/><Relationship Id="rId15" Target="../media/image150.svg" Type="http://schemas.openxmlformats.org/officeDocument/2006/relationships/image"/><Relationship Id="rId16" Target="../media/image151.png" Type="http://schemas.openxmlformats.org/officeDocument/2006/relationships/image"/><Relationship Id="rId17" Target="../media/image152.svg" Type="http://schemas.openxmlformats.org/officeDocument/2006/relationships/image"/><Relationship Id="rId18" Target="../media/image153.png" Type="http://schemas.openxmlformats.org/officeDocument/2006/relationships/image"/><Relationship Id="rId19" Target="../media/image154.svg" Type="http://schemas.openxmlformats.org/officeDocument/2006/relationships/image"/><Relationship Id="rId2" Target="../media/image4.jpeg" Type="http://schemas.openxmlformats.org/officeDocument/2006/relationships/image"/><Relationship Id="rId20" Target="../media/image155.png" Type="http://schemas.openxmlformats.org/officeDocument/2006/relationships/image"/><Relationship Id="rId21" Target="../media/image156.svg" Type="http://schemas.openxmlformats.org/officeDocument/2006/relationships/image"/><Relationship Id="rId3" Target="../media/image142.png" Type="http://schemas.openxmlformats.org/officeDocument/2006/relationships/image"/><Relationship Id="rId4" Target="../media/image143.svg" Type="http://schemas.openxmlformats.org/officeDocument/2006/relationships/image"/><Relationship Id="rId5" Target="../media/image144.jpeg" Type="http://schemas.openxmlformats.org/officeDocument/2006/relationships/image"/><Relationship Id="rId6" Target="../media/image138.png" Type="http://schemas.openxmlformats.org/officeDocument/2006/relationships/image"/><Relationship Id="rId7" Target="../media/image139.svg" Type="http://schemas.openxmlformats.org/officeDocument/2006/relationships/image"/><Relationship Id="rId8" Target="../media/image140.png" Type="http://schemas.openxmlformats.org/officeDocument/2006/relationships/image"/><Relationship Id="rId9" Target="../media/image141.sv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7.jpeg" Type="http://schemas.openxmlformats.org/officeDocument/2006/relationships/image"/><Relationship Id="rId3" Target="../media/image158.jpeg" Type="http://schemas.openxmlformats.org/officeDocument/2006/relationships/image"/><Relationship Id="rId4" Target="../media/image159.jpe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0.png" Type="http://schemas.openxmlformats.org/officeDocument/2006/relationships/image"/><Relationship Id="rId3" Target="../media/image161.svg" Type="http://schemas.openxmlformats.org/officeDocument/2006/relationships/image"/><Relationship Id="rId4" Target="../media/image162.png" Type="http://schemas.openxmlformats.org/officeDocument/2006/relationships/image"/><Relationship Id="rId5" Target="../media/image163.svg" Type="http://schemas.openxmlformats.org/officeDocument/2006/relationships/image"/><Relationship Id="rId6" Target="../media/image4.jpeg" Type="http://schemas.openxmlformats.org/officeDocument/2006/relationships/image"/><Relationship Id="rId7" Target="../media/image164.pn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2.png" Type="http://schemas.openxmlformats.org/officeDocument/2006/relationships/image"/><Relationship Id="rId3" Target="../media/image163.svg" Type="http://schemas.openxmlformats.org/officeDocument/2006/relationships/image"/><Relationship Id="rId4" Target="../media/image4.jpeg" Type="http://schemas.openxmlformats.org/officeDocument/2006/relationships/image"/><Relationship Id="rId5" Target="../media/image165.png" Type="http://schemas.openxmlformats.org/officeDocument/2006/relationships/image"/><Relationship Id="rId6" Target="../media/image166.svg" Type="http://schemas.openxmlformats.org/officeDocument/2006/relationships/image"/><Relationship Id="rId7" Target="../media/image167.png" Type="http://schemas.openxmlformats.org/officeDocument/2006/relationships/image"/><Relationship Id="rId8" Target="../media/image168.pn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69.png" Type="http://schemas.openxmlformats.org/officeDocument/2006/relationships/image"/><Relationship Id="rId4" Target="../media/image170.png" Type="http://schemas.openxmlformats.org/officeDocument/2006/relationships/image"/><Relationship Id="rId5" Target="../media/image171.sv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2.png" Type="http://schemas.openxmlformats.org/officeDocument/2006/relationships/image"/><Relationship Id="rId3" Target="../media/image163.svg" Type="http://schemas.openxmlformats.org/officeDocument/2006/relationships/image"/><Relationship Id="rId4" Target="../media/image168.png" Type="http://schemas.openxmlformats.org/officeDocument/2006/relationships/image"/><Relationship Id="rId5" Target="../media/image2.jpeg" Type="http://schemas.openxmlformats.org/officeDocument/2006/relationships/image"/><Relationship Id="rId6" Target="../media/image165.png" Type="http://schemas.openxmlformats.org/officeDocument/2006/relationships/image"/><Relationship Id="rId7" Target="../media/image166.svg" Type="http://schemas.openxmlformats.org/officeDocument/2006/relationships/image"/><Relationship Id="rId8" Target="../media/image4.jpeg" Type="http://schemas.openxmlformats.org/officeDocument/2006/relationships/image"/><Relationship Id="rId9" Target="../media/image172.pn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73.png" Type="http://schemas.openxmlformats.org/officeDocument/2006/relationships/image"/><Relationship Id="rId4" Target="../media/image174.svg" Type="http://schemas.openxmlformats.org/officeDocument/2006/relationships/image"/><Relationship Id="rId5" Target="../media/image169.pn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2.png" Type="http://schemas.openxmlformats.org/officeDocument/2006/relationships/image"/><Relationship Id="rId3" Target="../media/image163.svg" Type="http://schemas.openxmlformats.org/officeDocument/2006/relationships/image"/><Relationship Id="rId4" Target="../media/image2.jpeg" Type="http://schemas.openxmlformats.org/officeDocument/2006/relationships/image"/><Relationship Id="rId5" Target="../media/image165.png" Type="http://schemas.openxmlformats.org/officeDocument/2006/relationships/image"/><Relationship Id="rId6" Target="../media/image166.svg" Type="http://schemas.openxmlformats.org/officeDocument/2006/relationships/image"/><Relationship Id="rId7" Target="../media/image4.jpeg" Type="http://schemas.openxmlformats.org/officeDocument/2006/relationships/image"/><Relationship Id="rId8" Target="../media/image175.png" Type="http://schemas.openxmlformats.org/officeDocument/2006/relationships/image"/><Relationship Id="rId9" Target="../media/image168.pn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3.png" Type="http://schemas.openxmlformats.org/officeDocument/2006/relationships/image"/><Relationship Id="rId3" Target="../media/image174.svg" Type="http://schemas.openxmlformats.org/officeDocument/2006/relationships/image"/><Relationship Id="rId4" Target="../media/image4.jpeg" Type="http://schemas.openxmlformats.org/officeDocument/2006/relationships/image"/><Relationship Id="rId5" Target="../media/image169.pn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2.png" Type="http://schemas.openxmlformats.org/officeDocument/2006/relationships/image"/><Relationship Id="rId3" Target="../media/image163.svg" Type="http://schemas.openxmlformats.org/officeDocument/2006/relationships/image"/><Relationship Id="rId4" Target="../media/image2.jpeg" Type="http://schemas.openxmlformats.org/officeDocument/2006/relationships/image"/><Relationship Id="rId5" Target="../media/image165.png" Type="http://schemas.openxmlformats.org/officeDocument/2006/relationships/image"/><Relationship Id="rId6" Target="../media/image166.svg" Type="http://schemas.openxmlformats.org/officeDocument/2006/relationships/image"/><Relationship Id="rId7" Target="../media/image4.jpeg" Type="http://schemas.openxmlformats.org/officeDocument/2006/relationships/image"/><Relationship Id="rId8" Target="../media/image175.png" Type="http://schemas.openxmlformats.org/officeDocument/2006/relationships/image"/><Relationship Id="rId9" Target="../media/image168.pn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3.png" Type="http://schemas.openxmlformats.org/officeDocument/2006/relationships/image"/><Relationship Id="rId3" Target="../media/image174.svg" Type="http://schemas.openxmlformats.org/officeDocument/2006/relationships/image"/><Relationship Id="rId4" Target="../media/image4.jpeg" Type="http://schemas.openxmlformats.org/officeDocument/2006/relationships/image"/><Relationship Id="rId5" Target="../media/image169.png" Type="http://schemas.openxmlformats.org/officeDocument/2006/relationships/image"/></Relationships>
</file>

<file path=ppt/slides/_rels/slide3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3.svg" Type="http://schemas.openxmlformats.org/officeDocument/2006/relationships/image"/><Relationship Id="rId11" Target="../media/image184.png" Type="http://schemas.openxmlformats.org/officeDocument/2006/relationships/image"/><Relationship Id="rId12" Target="../media/image185.svg" Type="http://schemas.openxmlformats.org/officeDocument/2006/relationships/image"/><Relationship Id="rId13" Target="../media/image186.png" Type="http://schemas.openxmlformats.org/officeDocument/2006/relationships/image"/><Relationship Id="rId2" Target="../media/image4.jpeg" Type="http://schemas.openxmlformats.org/officeDocument/2006/relationships/image"/><Relationship Id="rId3" Target="../media/image176.png" Type="http://schemas.openxmlformats.org/officeDocument/2006/relationships/image"/><Relationship Id="rId4" Target="../media/image177.svg" Type="http://schemas.openxmlformats.org/officeDocument/2006/relationships/image"/><Relationship Id="rId5" Target="../media/image178.png" Type="http://schemas.openxmlformats.org/officeDocument/2006/relationships/image"/><Relationship Id="rId6" Target="../media/image179.svg" Type="http://schemas.openxmlformats.org/officeDocument/2006/relationships/image"/><Relationship Id="rId7" Target="../media/image180.png" Type="http://schemas.openxmlformats.org/officeDocument/2006/relationships/image"/><Relationship Id="rId8" Target="../media/image181.svg" Type="http://schemas.openxmlformats.org/officeDocument/2006/relationships/image"/><Relationship Id="rId9" Target="../media/image182.png" Type="http://schemas.openxmlformats.org/officeDocument/2006/relationships/image"/></Relationships>
</file>

<file path=ppt/slides/_rels/slide3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3.png" Type="http://schemas.openxmlformats.org/officeDocument/2006/relationships/image"/><Relationship Id="rId3" Target="../media/image174.svg" Type="http://schemas.openxmlformats.org/officeDocument/2006/relationships/image"/><Relationship Id="rId4" Target="../media/image4.jpeg" Type="http://schemas.openxmlformats.org/officeDocument/2006/relationships/image"/><Relationship Id="rId5" Target="../media/image187.png" Type="http://schemas.openxmlformats.org/officeDocument/2006/relationships/image"/><Relationship Id="rId6" Target="../media/image188.svg" Type="http://schemas.openxmlformats.org/officeDocument/2006/relationships/image"/><Relationship Id="rId7" Target="../media/image189.jpeg" Type="http://schemas.openxmlformats.org/officeDocument/2006/relationships/image"/></Relationships>
</file>

<file path=ppt/slides/_rels/slide3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90.png" Type="http://schemas.openxmlformats.org/officeDocument/2006/relationships/image"/><Relationship Id="rId4" Target="../media/image191.svg" Type="http://schemas.openxmlformats.org/officeDocument/2006/relationships/image"/><Relationship Id="rId5" Target="../media/image192.jpeg" Type="http://schemas.openxmlformats.org/officeDocument/2006/relationships/image"/></Relationships>
</file>

<file path=ppt/slides/_rels/slide4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93.jpeg" Type="http://schemas.openxmlformats.org/officeDocument/2006/relationships/image"/><Relationship Id="rId4" Target="../media/image173.png" Type="http://schemas.openxmlformats.org/officeDocument/2006/relationships/image"/><Relationship Id="rId5" Target="../media/image174.svg" Type="http://schemas.openxmlformats.org/officeDocument/2006/relationships/image"/><Relationship Id="rId6" Target="../media/image194.jpeg" Type="http://schemas.openxmlformats.org/officeDocument/2006/relationships/image"/><Relationship Id="rId7" Target="../media/image195.jpeg" Type="http://schemas.openxmlformats.org/officeDocument/2006/relationships/image"/><Relationship Id="rId8" Target="../media/image190.png" Type="http://schemas.openxmlformats.org/officeDocument/2006/relationships/image"/><Relationship Id="rId9" Target="../media/image191.svg" Type="http://schemas.openxmlformats.org/officeDocument/2006/relationships/image"/></Relationships>
</file>

<file path=ppt/slides/_rels/slide4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96.jpeg" Type="http://schemas.openxmlformats.org/officeDocument/2006/relationships/image"/><Relationship Id="rId4" Target="../media/image197.jpeg" Type="http://schemas.openxmlformats.org/officeDocument/2006/relationships/image"/><Relationship Id="rId5" Target="../media/image198.jpeg" Type="http://schemas.openxmlformats.org/officeDocument/2006/relationships/image"/><Relationship Id="rId6" Target="../media/image199.png" Type="http://schemas.openxmlformats.org/officeDocument/2006/relationships/image"/><Relationship Id="rId7" Target="../media/image200.svg" Type="http://schemas.openxmlformats.org/officeDocument/2006/relationships/image"/></Relationships>
</file>

<file path=ppt/slides/_rels/slide4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01.png" Type="http://schemas.openxmlformats.org/officeDocument/2006/relationships/image"/><Relationship Id="rId4" Target="../media/image202.svg" Type="http://schemas.openxmlformats.org/officeDocument/2006/relationships/image"/><Relationship Id="rId5" Target="../media/image203.jpeg" Type="http://schemas.openxmlformats.org/officeDocument/2006/relationships/image"/></Relationships>
</file>

<file path=ppt/slides/_rels/slide4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7.svg" Type="http://schemas.openxmlformats.org/officeDocument/2006/relationships/image"/><Relationship Id="rId11" Target="../media/image208.png" Type="http://schemas.openxmlformats.org/officeDocument/2006/relationships/image"/><Relationship Id="rId2" Target="../media/image204.png" Type="http://schemas.openxmlformats.org/officeDocument/2006/relationships/image"/><Relationship Id="rId3" Target="../media/image205.svg" Type="http://schemas.openxmlformats.org/officeDocument/2006/relationships/image"/><Relationship Id="rId4" Target="../media/image4.jpeg" Type="http://schemas.openxmlformats.org/officeDocument/2006/relationships/image"/><Relationship Id="rId5" Target="../media/image201.png" Type="http://schemas.openxmlformats.org/officeDocument/2006/relationships/image"/><Relationship Id="rId6" Target="../media/image202.svg" Type="http://schemas.openxmlformats.org/officeDocument/2006/relationships/image"/><Relationship Id="rId7" Target="../media/image149.png" Type="http://schemas.openxmlformats.org/officeDocument/2006/relationships/image"/><Relationship Id="rId8" Target="../media/image150.svg" Type="http://schemas.openxmlformats.org/officeDocument/2006/relationships/image"/><Relationship Id="rId9" Target="../media/image206.png" Type="http://schemas.openxmlformats.org/officeDocument/2006/relationships/image"/></Relationships>
</file>

<file path=ppt/slides/_rels/slide4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6.png" Type="http://schemas.openxmlformats.org/officeDocument/2006/relationships/image"/><Relationship Id="rId11" Target="../media/image217.svg" Type="http://schemas.openxmlformats.org/officeDocument/2006/relationships/image"/><Relationship Id="rId2" Target="../media/image4.jpeg" Type="http://schemas.openxmlformats.org/officeDocument/2006/relationships/image"/><Relationship Id="rId3" Target="../media/image209.jpeg" Type="http://schemas.openxmlformats.org/officeDocument/2006/relationships/image"/><Relationship Id="rId4" Target="../media/image210.jpeg" Type="http://schemas.openxmlformats.org/officeDocument/2006/relationships/image"/><Relationship Id="rId5" Target="../media/image211.jpeg" Type="http://schemas.openxmlformats.org/officeDocument/2006/relationships/image"/><Relationship Id="rId6" Target="../media/image212.png" Type="http://schemas.openxmlformats.org/officeDocument/2006/relationships/image"/><Relationship Id="rId7" Target="../media/image213.svg" Type="http://schemas.openxmlformats.org/officeDocument/2006/relationships/image"/><Relationship Id="rId8" Target="../media/image214.png" Type="http://schemas.openxmlformats.org/officeDocument/2006/relationships/image"/><Relationship Id="rId9" Target="../media/image215.svg" Type="http://schemas.openxmlformats.org/officeDocument/2006/relationships/image"/></Relationships>
</file>

<file path=ppt/slides/_rels/slide4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16.jpeg" Type="http://schemas.openxmlformats.org/officeDocument/2006/relationships/image"/></Relationships>
</file>

<file path=ppt/slides/_rels/slide4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https://www.surveymonkey.com/r/knowhepatitisBsurvey" TargetMode="External" Type="http://schemas.openxmlformats.org/officeDocument/2006/relationships/hyperlink"/><Relationship Id="rId4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469" y="111552"/>
            <a:ext cx="12395946" cy="5792107"/>
            <a:chOff x="0" y="0"/>
            <a:chExt cx="16527928" cy="7722809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4933" r="0" b="14933"/>
            <a:stretch>
              <a:fillRect/>
            </a:stretch>
          </p:blipFill>
          <p:spPr>
            <a:xfrm flipH="false" flipV="false">
              <a:off x="0" y="0"/>
              <a:ext cx="16527928" cy="7722809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4767795" y="4675154"/>
            <a:ext cx="8400874" cy="1177309"/>
            <a:chOff x="0" y="0"/>
            <a:chExt cx="3318864" cy="4651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318864" cy="465110"/>
            </a:xfrm>
            <a:custGeom>
              <a:avLst/>
              <a:gdLst/>
              <a:ahLst/>
              <a:cxnLst/>
              <a:rect r="r" b="b" t="t" l="l"/>
              <a:pathLst>
                <a:path h="465110" w="3318864">
                  <a:moveTo>
                    <a:pt x="203200" y="0"/>
                  </a:moveTo>
                  <a:lnTo>
                    <a:pt x="3318864" y="0"/>
                  </a:lnTo>
                  <a:lnTo>
                    <a:pt x="3115664" y="465110"/>
                  </a:lnTo>
                  <a:lnTo>
                    <a:pt x="0" y="46511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77777">
                <a:alpha val="48627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01600" y="-19050"/>
              <a:ext cx="3115664" cy="484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0" y="146077"/>
            <a:ext cx="7344026" cy="2057400"/>
            <a:chOff x="0" y="0"/>
            <a:chExt cx="2901344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01343" cy="812800"/>
            </a:xfrm>
            <a:custGeom>
              <a:avLst/>
              <a:gdLst/>
              <a:ahLst/>
              <a:cxnLst/>
              <a:rect r="r" b="b" t="t" l="l"/>
              <a:pathLst>
                <a:path h="812800" w="2901343">
                  <a:moveTo>
                    <a:pt x="0" y="0"/>
                  </a:moveTo>
                  <a:lnTo>
                    <a:pt x="2901343" y="0"/>
                  </a:lnTo>
                  <a:lnTo>
                    <a:pt x="290134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2A39F">
                <a:alpha val="65882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901344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-2615952" y="163799"/>
            <a:ext cx="11134820" cy="1237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42"/>
              </a:lnSpc>
            </a:pPr>
            <a:r>
              <a:rPr lang="en-US" sz="7244">
                <a:solidFill>
                  <a:srgbClr val="000000"/>
                </a:solidFill>
                <a:latin typeface="Libre Baskerville Bold"/>
              </a:rPr>
              <a:t>Hepatitis B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18867" y="4844887"/>
            <a:ext cx="6858901" cy="79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Kite One"/>
              </a:rPr>
              <a:t>A guide for community health workers, health educators, medical staff and other professionals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746332" y="-12186"/>
            <a:ext cx="12988776" cy="158263"/>
            <a:chOff x="0" y="0"/>
            <a:chExt cx="17318368" cy="21101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3"/>
            <a:srcRect l="0" t="19513" r="0" b="78324"/>
            <a:stretch>
              <a:fillRect/>
            </a:stretch>
          </p:blipFill>
          <p:spPr>
            <a:xfrm flipH="false" flipV="false">
              <a:off x="0" y="0"/>
              <a:ext cx="17318368" cy="211018"/>
            </a:xfrm>
            <a:prstGeom prst="rect">
              <a:avLst/>
            </a:prstGeom>
          </p:spPr>
        </p:pic>
      </p:grpSp>
      <p:grpSp>
        <p:nvGrpSpPr>
          <p:cNvPr name="Group 14" id="14"/>
          <p:cNvGrpSpPr/>
          <p:nvPr/>
        </p:nvGrpSpPr>
        <p:grpSpPr>
          <a:xfrm rot="0">
            <a:off x="-340214" y="5534961"/>
            <a:ext cx="12929037" cy="666750"/>
            <a:chOff x="0" y="0"/>
            <a:chExt cx="11082031" cy="5715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255270"/>
              <a:ext cx="11082031" cy="69850"/>
            </a:xfrm>
            <a:custGeom>
              <a:avLst/>
              <a:gdLst/>
              <a:ahLst/>
              <a:cxnLst/>
              <a:rect r="r" b="b" t="t" l="l"/>
              <a:pathLst>
                <a:path h="69850" w="11082031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DF5745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43994" y="-195085"/>
            <a:ext cx="12929037" cy="666750"/>
            <a:chOff x="0" y="0"/>
            <a:chExt cx="11082031" cy="5715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255270"/>
              <a:ext cx="11082031" cy="69850"/>
            </a:xfrm>
            <a:custGeom>
              <a:avLst/>
              <a:gdLst/>
              <a:ahLst/>
              <a:cxnLst/>
              <a:rect r="r" b="b" t="t" l="l"/>
              <a:pathLst>
                <a:path h="69850" w="11082031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4724188" y="5903659"/>
            <a:ext cx="2743624" cy="975920"/>
          </a:xfrm>
          <a:custGeom>
            <a:avLst/>
            <a:gdLst/>
            <a:ahLst/>
            <a:cxnLst/>
            <a:rect r="r" b="b" t="t" l="l"/>
            <a:pathLst>
              <a:path h="975920" w="2743624">
                <a:moveTo>
                  <a:pt x="0" y="0"/>
                </a:moveTo>
                <a:lnTo>
                  <a:pt x="2743624" y="0"/>
                </a:lnTo>
                <a:lnTo>
                  <a:pt x="2743624" y="975920"/>
                </a:lnTo>
                <a:lnTo>
                  <a:pt x="0" y="975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" t="0" r="-441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0" y="-201899"/>
            <a:ext cx="12343424" cy="403799"/>
            <a:chOff x="0" y="0"/>
            <a:chExt cx="16457898" cy="538398"/>
          </a:xfrm>
        </p:grpSpPr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21" id="21"/>
          <p:cNvSpPr txBox="true"/>
          <p:nvPr/>
        </p:nvSpPr>
        <p:spPr>
          <a:xfrm rot="0">
            <a:off x="2278092" y="1363187"/>
            <a:ext cx="5681551" cy="727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58"/>
              </a:lnSpc>
            </a:pPr>
            <a:r>
              <a:rPr lang="en-US" sz="2113">
                <a:solidFill>
                  <a:srgbClr val="000000"/>
                </a:solidFill>
                <a:latin typeface="Kite One"/>
              </a:rPr>
              <a:t>Understanding Hepatitis B and Promoting Testing in Filipino Communities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5328" y="-5111"/>
            <a:ext cx="12325099" cy="6879733"/>
            <a:chOff x="0" y="0"/>
            <a:chExt cx="16433466" cy="917297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8111" r="0" b="40840"/>
            <a:stretch>
              <a:fillRect/>
            </a:stretch>
          </p:blipFill>
          <p:spPr>
            <a:xfrm flipH="false" flipV="false">
              <a:off x="0" y="0"/>
              <a:ext cx="10870977" cy="2972992"/>
            </a:xfrm>
            <a:prstGeom prst="rect">
              <a:avLst/>
            </a:prstGeom>
          </p:spPr>
        </p:pic>
        <p:sp>
          <p:nvSpPr>
            <p:cNvPr name="AutoShape 4" id="4"/>
            <p:cNvSpPr/>
            <p:nvPr/>
          </p:nvSpPr>
          <p:spPr>
            <a:xfrm>
              <a:off x="0" y="3099992"/>
              <a:ext cx="10870977" cy="6072985"/>
            </a:xfrm>
            <a:prstGeom prst="rect">
              <a:avLst/>
            </a:prstGeom>
            <a:solidFill>
              <a:srgbClr val="FFD483"/>
            </a:solidFill>
          </p:spPr>
        </p: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15007" t="0" r="9738" b="0"/>
            <a:stretch>
              <a:fillRect/>
            </a:stretch>
          </p:blipFill>
          <p:spPr>
            <a:xfrm flipH="false" flipV="false">
              <a:off x="10997977" y="0"/>
              <a:ext cx="5435489" cy="458648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9396" t="0" r="9396" b="0"/>
            <a:stretch>
              <a:fillRect/>
            </a:stretch>
          </p:blipFill>
          <p:spPr>
            <a:xfrm flipH="false" flipV="false">
              <a:off x="10997977" y="4713489"/>
              <a:ext cx="5435489" cy="4459489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298185" y="5211382"/>
            <a:ext cx="6841664" cy="1646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6"/>
              </a:lnSpc>
            </a:pPr>
            <a:r>
              <a:rPr lang="en-US" sz="6440">
                <a:solidFill>
                  <a:srgbClr val="000000"/>
                </a:solidFill>
                <a:latin typeface="Bebas Neue Cyrillic"/>
              </a:rPr>
              <a:t>Why is Hepatitis B Relevant to Me?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-247650" y="2286000"/>
            <a:ext cx="8362904" cy="400050"/>
            <a:chOff x="0" y="0"/>
            <a:chExt cx="11150539" cy="533400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7608" r="0" b="47608"/>
            <a:stretch>
              <a:fillRect/>
            </a:stretch>
          </p:blipFill>
          <p:spPr>
            <a:xfrm flipH="false" flipV="false">
              <a:off x="0" y="0"/>
              <a:ext cx="11150539" cy="533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45000" y="377135"/>
            <a:ext cx="7677302" cy="4464209"/>
          </a:xfrm>
          <a:custGeom>
            <a:avLst/>
            <a:gdLst/>
            <a:ahLst/>
            <a:cxnLst/>
            <a:rect r="r" b="b" t="t" l="l"/>
            <a:pathLst>
              <a:path h="4464209" w="7677302">
                <a:moveTo>
                  <a:pt x="0" y="0"/>
                </a:moveTo>
                <a:lnTo>
                  <a:pt x="7677302" y="0"/>
                </a:lnTo>
                <a:lnTo>
                  <a:pt x="7677302" y="4464209"/>
                </a:lnTo>
                <a:lnTo>
                  <a:pt x="0" y="4464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54" t="-6574" r="-2300" b="-398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6600" y="-279400"/>
            <a:ext cx="3710957" cy="7455115"/>
          </a:xfrm>
          <a:custGeom>
            <a:avLst/>
            <a:gdLst/>
            <a:ahLst/>
            <a:cxnLst/>
            <a:rect r="r" b="b" t="t" l="l"/>
            <a:pathLst>
              <a:path h="7455115" w="3710957">
                <a:moveTo>
                  <a:pt x="0" y="0"/>
                </a:moveTo>
                <a:lnTo>
                  <a:pt x="3710957" y="0"/>
                </a:lnTo>
                <a:lnTo>
                  <a:pt x="3710957" y="7455115"/>
                </a:lnTo>
                <a:lnTo>
                  <a:pt x="0" y="7455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0447" t="0" r="-50447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10397" y="-150541"/>
            <a:ext cx="4465582" cy="7485936"/>
            <a:chOff x="0" y="0"/>
            <a:chExt cx="4174829" cy="69985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74830" cy="6998530"/>
            </a:xfrm>
            <a:custGeom>
              <a:avLst/>
              <a:gdLst/>
              <a:ahLst/>
              <a:cxnLst/>
              <a:rect r="r" b="b" t="t" l="l"/>
              <a:pathLst>
                <a:path h="6998530" w="4174830">
                  <a:moveTo>
                    <a:pt x="0" y="0"/>
                  </a:moveTo>
                  <a:lnTo>
                    <a:pt x="4174830" y="0"/>
                  </a:lnTo>
                  <a:lnTo>
                    <a:pt x="4174830" y="6998530"/>
                  </a:lnTo>
                  <a:lnTo>
                    <a:pt x="0" y="6998530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63021" y="281109"/>
            <a:ext cx="2729503" cy="809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6"/>
              </a:lnSpc>
            </a:pPr>
            <a:r>
              <a:rPr lang="en-US" sz="5403" spc="324">
                <a:solidFill>
                  <a:srgbClr val="FFFFFF"/>
                </a:solidFill>
                <a:latin typeface="Bebas Neue Cyrillic"/>
              </a:rPr>
              <a:t>Because...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89568" y="2910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3021" y="4450066"/>
            <a:ext cx="4192163" cy="2272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13"/>
              </a:lnSpc>
            </a:pPr>
            <a:r>
              <a:rPr lang="en-US" sz="2215" spc="132">
                <a:solidFill>
                  <a:srgbClr val="FFFFFF"/>
                </a:solidFill>
                <a:latin typeface="Kite One Italics"/>
              </a:rPr>
              <a:t>Half of all people living with hepatitis B in the United States are Asian-American or Pacific Islander, though these communities only account for about 6% of the total US population.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9769" y="2520052"/>
            <a:ext cx="3905250" cy="1710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70"/>
              </a:lnSpc>
            </a:pPr>
            <a:r>
              <a:rPr lang="en-US" sz="2348" spc="140">
                <a:solidFill>
                  <a:srgbClr val="FFFFFF"/>
                </a:solidFill>
                <a:latin typeface="Kite One Italics"/>
              </a:rPr>
              <a:t>Hepatitis B is more common among people who were born in Asia and other parts of the world.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4435048" y="5137150"/>
            <a:ext cx="4162218" cy="1765440"/>
            <a:chOff x="0" y="0"/>
            <a:chExt cx="5549624" cy="2353919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0" t="7741" r="0" b="29342"/>
            <a:stretch>
              <a:fillRect/>
            </a:stretch>
          </p:blipFill>
          <p:spPr>
            <a:xfrm flipH="false" flipV="false">
              <a:off x="0" y="0"/>
              <a:ext cx="5549624" cy="2353919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8664148" y="5137150"/>
            <a:ext cx="3543300" cy="1765300"/>
            <a:chOff x="0" y="0"/>
            <a:chExt cx="4724400" cy="2353733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6"/>
            <a:srcRect l="0" t="10771" r="0" b="10771"/>
            <a:stretch>
              <a:fillRect/>
            </a:stretch>
          </p:blipFill>
          <p:spPr>
            <a:xfrm flipH="false" flipV="false">
              <a:off x="0" y="0"/>
              <a:ext cx="4724400" cy="2353733"/>
            </a:xfrm>
            <a:prstGeom prst="rect">
              <a:avLst/>
            </a:prstGeom>
          </p:spPr>
        </p:pic>
      </p:grpSp>
      <p:sp>
        <p:nvSpPr>
          <p:cNvPr name="TextBox 14" id="14"/>
          <p:cNvSpPr txBox="true"/>
          <p:nvPr/>
        </p:nvSpPr>
        <p:spPr>
          <a:xfrm rot="0">
            <a:off x="163021" y="1150430"/>
            <a:ext cx="3880938" cy="108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88"/>
              </a:lnSpc>
            </a:pPr>
            <a:r>
              <a:rPr lang="en-US" sz="2448" spc="146">
                <a:solidFill>
                  <a:srgbClr val="FFFFFF"/>
                </a:solidFill>
                <a:latin typeface="Kite One Italics"/>
              </a:rPr>
              <a:t>Hepatitis B is one of the world's most common infections.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48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19176" y="-19050"/>
            <a:ext cx="5229000" cy="6877050"/>
          </a:xfrm>
          <a:custGeom>
            <a:avLst/>
            <a:gdLst/>
            <a:ahLst/>
            <a:cxnLst/>
            <a:rect r="r" b="b" t="t" l="l"/>
            <a:pathLst>
              <a:path h="6877050" w="5229000">
                <a:moveTo>
                  <a:pt x="0" y="0"/>
                </a:moveTo>
                <a:lnTo>
                  <a:pt x="5228999" y="0"/>
                </a:lnTo>
                <a:lnTo>
                  <a:pt x="5228999" y="6877050"/>
                </a:lnTo>
                <a:lnTo>
                  <a:pt x="0" y="6877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699" t="0" r="-48699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95250" y="-76200"/>
            <a:ext cx="12744734" cy="1371945"/>
            <a:chOff x="0" y="0"/>
            <a:chExt cx="12397287" cy="13345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397287" cy="1334543"/>
            </a:xfrm>
            <a:custGeom>
              <a:avLst/>
              <a:gdLst/>
              <a:ahLst/>
              <a:cxnLst/>
              <a:rect r="r" b="b" t="t" l="l"/>
              <a:pathLst>
                <a:path h="1334543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334543"/>
                  </a:lnTo>
                  <a:lnTo>
                    <a:pt x="0" y="1334543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0738" y="442003"/>
            <a:ext cx="11906250" cy="879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70"/>
              </a:lnSpc>
            </a:pPr>
            <a:r>
              <a:rPr lang="en-US" sz="5121">
                <a:solidFill>
                  <a:srgbClr val="000000"/>
                </a:solidFill>
                <a:latin typeface="Bebas Neue Cyrillic"/>
              </a:rPr>
              <a:t>What is Hepatitis B?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9" id="9"/>
          <p:cNvSpPr txBox="true"/>
          <p:nvPr/>
        </p:nvSpPr>
        <p:spPr>
          <a:xfrm rot="0">
            <a:off x="4890638" y="2668147"/>
            <a:ext cx="6781800" cy="1548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Hepatitis B is a viral infection </a:t>
            </a:r>
          </a:p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that can cause serious liver disease and even liver cancer.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656764"/>
            <a:chOff x="0" y="0"/>
            <a:chExt cx="10030210" cy="1284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1284548"/>
            </a:xfrm>
            <a:custGeom>
              <a:avLst/>
              <a:gdLst/>
              <a:ahLst/>
              <a:cxnLst/>
              <a:rect r="r" b="b" t="t" l="l"/>
              <a:pathLst>
                <a:path h="1284548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1284548"/>
                  </a:lnTo>
                  <a:lnTo>
                    <a:pt x="0" y="1284548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881265" y="579051"/>
            <a:ext cx="10191750" cy="742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Keeping your liver healthy is important </a:t>
            </a:r>
          </a:p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because it has many jobs in your body.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1444049">
            <a:off x="6512836" y="2480863"/>
            <a:ext cx="4718006" cy="4718006"/>
          </a:xfrm>
          <a:custGeom>
            <a:avLst/>
            <a:gdLst/>
            <a:ahLst/>
            <a:cxnLst/>
            <a:rect r="r" b="b" t="t" l="l"/>
            <a:pathLst>
              <a:path h="4718006" w="4718006">
                <a:moveTo>
                  <a:pt x="0" y="0"/>
                </a:moveTo>
                <a:lnTo>
                  <a:pt x="4718006" y="0"/>
                </a:lnTo>
                <a:lnTo>
                  <a:pt x="4718006" y="4718007"/>
                </a:lnTo>
                <a:lnTo>
                  <a:pt x="0" y="4718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81394" y="2612909"/>
            <a:ext cx="4822656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Regulates energy.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82504" y="3142105"/>
            <a:ext cx="4822656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Builds muscle.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678620" y="3783596"/>
            <a:ext cx="53435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Breaks down toxins.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86538" y="4454952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Fights infections.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5481394" y="5248878"/>
            <a:ext cx="615937" cy="663316"/>
          </a:xfrm>
          <a:custGeom>
            <a:avLst/>
            <a:gdLst/>
            <a:ahLst/>
            <a:cxnLst/>
            <a:rect r="r" b="b" t="t" l="l"/>
            <a:pathLst>
              <a:path h="663316" w="615937">
                <a:moveTo>
                  <a:pt x="0" y="0"/>
                </a:moveTo>
                <a:lnTo>
                  <a:pt x="615936" y="0"/>
                </a:lnTo>
                <a:lnTo>
                  <a:pt x="615936" y="663316"/>
                </a:lnTo>
                <a:lnTo>
                  <a:pt x="0" y="663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319619">
            <a:off x="2617329" y="3867041"/>
            <a:ext cx="708235" cy="773947"/>
          </a:xfrm>
          <a:custGeom>
            <a:avLst/>
            <a:gdLst/>
            <a:ahLst/>
            <a:cxnLst/>
            <a:rect r="r" b="b" t="t" l="l"/>
            <a:pathLst>
              <a:path h="773947" w="708235">
                <a:moveTo>
                  <a:pt x="0" y="0"/>
                </a:moveTo>
                <a:lnTo>
                  <a:pt x="708235" y="0"/>
                </a:lnTo>
                <a:lnTo>
                  <a:pt x="708235" y="773948"/>
                </a:lnTo>
                <a:lnTo>
                  <a:pt x="0" y="773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42" r="0" b="-142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024563" y="5125366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Processes medications.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122971" y="5714641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Stores vitamins.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30935" y="2103944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Digests food.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30084" y="6269585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Helps the blood to clot.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888074" y="2632648"/>
            <a:ext cx="993244" cy="993244"/>
          </a:xfrm>
          <a:custGeom>
            <a:avLst/>
            <a:gdLst/>
            <a:ahLst/>
            <a:cxnLst/>
            <a:rect r="r" b="b" t="t" l="l"/>
            <a:pathLst>
              <a:path h="993244" w="993244">
                <a:moveTo>
                  <a:pt x="0" y="0"/>
                </a:moveTo>
                <a:lnTo>
                  <a:pt x="993244" y="0"/>
                </a:lnTo>
                <a:lnTo>
                  <a:pt x="993244" y="993244"/>
                </a:lnTo>
                <a:lnTo>
                  <a:pt x="0" y="993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0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9" id="19"/>
          <p:cNvSpPr/>
          <p:nvPr/>
        </p:nvSpPr>
        <p:spPr>
          <a:xfrm flipH="false" flipV="false" rot="0">
            <a:off x="8504723" y="1837502"/>
            <a:ext cx="748590" cy="748590"/>
          </a:xfrm>
          <a:custGeom>
            <a:avLst/>
            <a:gdLst/>
            <a:ahLst/>
            <a:cxnLst/>
            <a:rect r="r" b="b" t="t" l="l"/>
            <a:pathLst>
              <a:path h="748590" w="748590">
                <a:moveTo>
                  <a:pt x="0" y="0"/>
                </a:moveTo>
                <a:lnTo>
                  <a:pt x="748591" y="0"/>
                </a:lnTo>
                <a:lnTo>
                  <a:pt x="748591" y="748590"/>
                </a:lnTo>
                <a:lnTo>
                  <a:pt x="0" y="748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5430" y="381558"/>
            <a:ext cx="12516251" cy="7074403"/>
            <a:chOff x="0" y="0"/>
            <a:chExt cx="10030210" cy="56692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5669249"/>
            </a:xfrm>
            <a:custGeom>
              <a:avLst/>
              <a:gdLst/>
              <a:ahLst/>
              <a:cxnLst/>
              <a:rect r="r" b="b" t="t" l="l"/>
              <a:pathLst>
                <a:path h="5669249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5669249"/>
                  </a:lnTo>
                  <a:lnTo>
                    <a:pt x="0" y="5669249"/>
                  </a:lnTo>
                  <a:close/>
                </a:path>
              </a:pathLst>
            </a:custGeom>
            <a:solidFill>
              <a:srgbClr val="FFD48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4468243" y="3644881"/>
            <a:ext cx="3635663" cy="2246543"/>
          </a:xfrm>
          <a:custGeom>
            <a:avLst/>
            <a:gdLst/>
            <a:ahLst/>
            <a:cxnLst/>
            <a:rect r="r" b="b" t="t" l="l"/>
            <a:pathLst>
              <a:path h="2246543" w="3635663">
                <a:moveTo>
                  <a:pt x="0" y="0"/>
                </a:moveTo>
                <a:lnTo>
                  <a:pt x="3635663" y="0"/>
                </a:lnTo>
                <a:lnTo>
                  <a:pt x="3635663" y="2246543"/>
                </a:lnTo>
                <a:lnTo>
                  <a:pt x="0" y="224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t="0" r="-1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00914" y="1878063"/>
            <a:ext cx="7391400" cy="1116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 Bold"/>
              </a:rPr>
              <a:t>People cannot live without their liver!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0"/>
            <a:ext cx="12457786" cy="403799"/>
            <a:chOff x="0" y="0"/>
            <a:chExt cx="16610382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8379" r="0" b="48379"/>
            <a:stretch>
              <a:fillRect/>
            </a:stretch>
          </p:blipFill>
          <p:spPr>
            <a:xfrm flipH="false" flipV="false">
              <a:off x="0" y="0"/>
              <a:ext cx="16610382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489568" y="2910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530322" y="1801623"/>
            <a:ext cx="7402711" cy="3190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FFFFFF"/>
                </a:solidFill>
                <a:latin typeface="Libre Baskerville"/>
              </a:rPr>
              <a:t>You can help keep your community healthy by learning about hepatitis B.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970609" y="-6215062"/>
            <a:ext cx="25324355" cy="25324355"/>
          </a:xfrm>
          <a:custGeom>
            <a:avLst/>
            <a:gdLst/>
            <a:ahLst/>
            <a:cxnLst/>
            <a:rect r="r" b="b" t="t" l="l"/>
            <a:pathLst>
              <a:path h="25324355" w="25324355">
                <a:moveTo>
                  <a:pt x="0" y="0"/>
                </a:moveTo>
                <a:lnTo>
                  <a:pt x="25324355" y="0"/>
                </a:lnTo>
                <a:lnTo>
                  <a:pt x="25324355" y="25324355"/>
                </a:lnTo>
                <a:lnTo>
                  <a:pt x="0" y="253243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898316" y="273668"/>
            <a:ext cx="3689641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PRESENTATION TITLE | QUOTE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65189" y="-159270"/>
            <a:ext cx="12891566" cy="7163464"/>
          </a:xfrm>
          <a:custGeom>
            <a:avLst/>
            <a:gdLst/>
            <a:ahLst/>
            <a:cxnLst/>
            <a:rect r="r" b="b" t="t" l="l"/>
            <a:pathLst>
              <a:path h="7163464" w="12891566">
                <a:moveTo>
                  <a:pt x="0" y="0"/>
                </a:moveTo>
                <a:lnTo>
                  <a:pt x="12891567" y="0"/>
                </a:lnTo>
                <a:lnTo>
                  <a:pt x="12891567" y="7163463"/>
                </a:lnTo>
                <a:lnTo>
                  <a:pt x="0" y="71634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7486" r="0" b="-17486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90575" y="345263"/>
            <a:ext cx="10610850" cy="6154398"/>
            <a:chOff x="0" y="0"/>
            <a:chExt cx="4191941" cy="24313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191941" cy="2431367"/>
            </a:xfrm>
            <a:custGeom>
              <a:avLst/>
              <a:gdLst/>
              <a:ahLst/>
              <a:cxnLst/>
              <a:rect r="r" b="b" t="t" l="l"/>
              <a:pathLst>
                <a:path h="2431367" w="4191941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36969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83633" y="1545680"/>
            <a:ext cx="10024734" cy="211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"/>
              </a:rPr>
              <a:t>When managed by a doctor,</a:t>
            </a:r>
          </a:p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"/>
              </a:rPr>
              <a:t>hepatitis B is a disease that people can live with for a long time. 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76413" y="3952289"/>
            <a:ext cx="8639175" cy="211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"/>
              </a:rPr>
              <a:t>By taking care of their health, people can live a long and productive life.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00112" y="452208"/>
            <a:ext cx="10391775" cy="1169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4"/>
              </a:lnSpc>
            </a:pPr>
            <a:r>
              <a:rPr lang="en-US" sz="6824" spc="409">
                <a:solidFill>
                  <a:srgbClr val="FFFFFF"/>
                </a:solidFill>
                <a:latin typeface="Bebas Neue Cyrillic"/>
              </a:rPr>
              <a:t>The good news: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63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90575" y="371867"/>
            <a:ext cx="10610850" cy="6154398"/>
            <a:chOff x="0" y="0"/>
            <a:chExt cx="4191941" cy="2431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1941" cy="2431367"/>
            </a:xfrm>
            <a:custGeom>
              <a:avLst/>
              <a:gdLst/>
              <a:ahLst/>
              <a:cxnLst/>
              <a:rect r="r" b="b" t="t" l="l"/>
              <a:pathLst>
                <a:path h="2431367" w="4191941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36969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757644" y="1406311"/>
            <a:ext cx="8743950" cy="3971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FFFFFF"/>
                </a:solidFill>
                <a:latin typeface="Libre Baskerville"/>
              </a:rPr>
              <a:t>You can help keep your community healthy by learning about hepatitis B and promoting awareness and testing.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5632" y="-12445"/>
            <a:ext cx="12343264" cy="6870445"/>
            <a:chOff x="0" y="0"/>
            <a:chExt cx="16457686" cy="916059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2331" r="0" b="36764"/>
            <a:stretch>
              <a:fillRect/>
            </a:stretch>
          </p:blipFill>
          <p:spPr>
            <a:xfrm flipH="false" flipV="false">
              <a:off x="0" y="0"/>
              <a:ext cx="10887124" cy="2968864"/>
            </a:xfrm>
            <a:prstGeom prst="rect">
              <a:avLst/>
            </a:prstGeom>
          </p:spPr>
        </p:pic>
        <p:sp>
          <p:nvSpPr>
            <p:cNvPr name="AutoShape 4" id="4"/>
            <p:cNvSpPr/>
            <p:nvPr/>
          </p:nvSpPr>
          <p:spPr>
            <a:xfrm>
              <a:off x="0" y="3095864"/>
              <a:ext cx="10887124" cy="6064729"/>
            </a:xfrm>
            <a:prstGeom prst="rect">
              <a:avLst/>
            </a:prstGeom>
            <a:solidFill>
              <a:srgbClr val="369694"/>
            </a:solidFill>
          </p:spPr>
        </p: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5432" t="0" r="5432" b="0"/>
            <a:stretch>
              <a:fillRect/>
            </a:stretch>
          </p:blipFill>
          <p:spPr>
            <a:xfrm flipH="false" flipV="false">
              <a:off x="11014124" y="0"/>
              <a:ext cx="5443562" cy="4580297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9279" t="0" r="9279" b="0"/>
            <a:stretch>
              <a:fillRect/>
            </a:stretch>
          </p:blipFill>
          <p:spPr>
            <a:xfrm flipH="false" flipV="false">
              <a:off x="11014124" y="4707297"/>
              <a:ext cx="5443562" cy="4453297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376642" y="4491972"/>
            <a:ext cx="7029407" cy="1180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511"/>
              </a:lnSpc>
            </a:pPr>
            <a:r>
              <a:rPr lang="en-US" sz="6794">
                <a:solidFill>
                  <a:srgbClr val="FFFFFF"/>
                </a:solidFill>
                <a:latin typeface="Bebas Neue Cyrillic"/>
              </a:rPr>
              <a:t>The Basics of Hepatitis B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90369" y="354141"/>
            <a:ext cx="13221428" cy="863042"/>
            <a:chOff x="0" y="0"/>
            <a:chExt cx="12860986" cy="8395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60986" cy="839514"/>
            </a:xfrm>
            <a:custGeom>
              <a:avLst/>
              <a:gdLst/>
              <a:ahLst/>
              <a:cxnLst/>
              <a:rect r="r" b="b" t="t" l="l"/>
              <a:pathLst>
                <a:path h="839514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39514"/>
                  </a:lnTo>
                  <a:lnTo>
                    <a:pt x="0" y="839514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246279" y="512361"/>
            <a:ext cx="11804572" cy="517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Hepatitis B is one of the world's most common infections.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377554" y="923982"/>
            <a:ext cx="5778850" cy="5778850"/>
          </a:xfrm>
          <a:custGeom>
            <a:avLst/>
            <a:gdLst/>
            <a:ahLst/>
            <a:cxnLst/>
            <a:rect r="r" b="b" t="t" l="l"/>
            <a:pathLst>
              <a:path h="5778850" w="5778850">
                <a:moveTo>
                  <a:pt x="0" y="0"/>
                </a:moveTo>
                <a:lnTo>
                  <a:pt x="5778850" y="0"/>
                </a:lnTo>
                <a:lnTo>
                  <a:pt x="5778850" y="5778850"/>
                </a:lnTo>
                <a:lnTo>
                  <a:pt x="0" y="5778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6762750" y="4705350"/>
            <a:ext cx="4992062" cy="1801601"/>
          </a:xfrm>
          <a:custGeom>
            <a:avLst/>
            <a:gdLst/>
            <a:ahLst/>
            <a:cxnLst/>
            <a:rect r="r" b="b" t="t" l="l"/>
            <a:pathLst>
              <a:path h="1801601" w="4992062">
                <a:moveTo>
                  <a:pt x="0" y="0"/>
                </a:moveTo>
                <a:lnTo>
                  <a:pt x="4992062" y="0"/>
                </a:lnTo>
                <a:lnTo>
                  <a:pt x="4992062" y="1801601"/>
                </a:lnTo>
                <a:lnTo>
                  <a:pt x="0" y="1801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88545" r="0" b="-88545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46673" y="1519437"/>
            <a:ext cx="4229784" cy="1724766"/>
          </a:xfrm>
          <a:custGeom>
            <a:avLst/>
            <a:gdLst/>
            <a:ahLst/>
            <a:cxnLst/>
            <a:rect r="r" b="b" t="t" l="l"/>
            <a:pathLst>
              <a:path h="1724766" w="4229784">
                <a:moveTo>
                  <a:pt x="0" y="0"/>
                </a:moveTo>
                <a:lnTo>
                  <a:pt x="4229785" y="0"/>
                </a:lnTo>
                <a:lnTo>
                  <a:pt x="4229785" y="1724767"/>
                </a:lnTo>
                <a:lnTo>
                  <a:pt x="0" y="1724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2619" r="0" b="-72619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89729" y="1517830"/>
            <a:ext cx="4710364" cy="1725099"/>
            <a:chOff x="0" y="0"/>
            <a:chExt cx="36050728" cy="1320303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12700" y="-12700"/>
              <a:ext cx="36076130" cy="13228431"/>
            </a:xfrm>
            <a:custGeom>
              <a:avLst/>
              <a:gdLst/>
              <a:ahLst/>
              <a:cxnLst/>
              <a:rect r="r" b="b" t="t" l="l"/>
              <a:pathLst>
                <a:path h="13228431" w="36076130">
                  <a:moveTo>
                    <a:pt x="35213798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366101"/>
                  </a:lnTo>
                  <a:cubicBezTo>
                    <a:pt x="0" y="12838541"/>
                    <a:pt x="389890" y="13228431"/>
                    <a:pt x="862330" y="13228431"/>
                  </a:cubicBezTo>
                  <a:lnTo>
                    <a:pt x="35213798" y="13228431"/>
                  </a:lnTo>
                  <a:cubicBezTo>
                    <a:pt x="35686237" y="13228431"/>
                    <a:pt x="36076130" y="12838541"/>
                    <a:pt x="36076130" y="12366101"/>
                  </a:cubicBezTo>
                  <a:lnTo>
                    <a:pt x="36076130" y="862330"/>
                  </a:lnTo>
                  <a:cubicBezTo>
                    <a:pt x="36076127" y="389890"/>
                    <a:pt x="35686237" y="0"/>
                    <a:pt x="35213798" y="0"/>
                  </a:cubicBezTo>
                  <a:close/>
                  <a:moveTo>
                    <a:pt x="35885627" y="965172"/>
                  </a:moveTo>
                  <a:lnTo>
                    <a:pt x="35885627" y="12366101"/>
                  </a:lnTo>
                  <a:cubicBezTo>
                    <a:pt x="35885627" y="12733131"/>
                    <a:pt x="35580827" y="13037931"/>
                    <a:pt x="35213798" y="13037931"/>
                  </a:cubicBezTo>
                  <a:lnTo>
                    <a:pt x="862330" y="13037931"/>
                  </a:lnTo>
                  <a:cubicBezTo>
                    <a:pt x="495300" y="13037931"/>
                    <a:pt x="190500" y="12733131"/>
                    <a:pt x="190500" y="12366101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5213798" y="190500"/>
                  </a:lnTo>
                  <a:cubicBezTo>
                    <a:pt x="35580827" y="190500"/>
                    <a:pt x="35885627" y="495300"/>
                    <a:pt x="35885627" y="862330"/>
                  </a:cubicBezTo>
                  <a:lnTo>
                    <a:pt x="35885627" y="965172"/>
                  </a:lnTo>
                  <a:close/>
                </a:path>
              </a:pathLst>
            </a:custGeom>
            <a:solidFill>
              <a:srgbClr val="092E6E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-360947" y="2314754"/>
            <a:ext cx="5849503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Almost 300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are living with hepatitis B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6753495" y="4690928"/>
            <a:ext cx="4858367" cy="1738405"/>
            <a:chOff x="0" y="0"/>
            <a:chExt cx="37183472" cy="1330486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12700" y="-12700"/>
              <a:ext cx="37208873" cy="13330269"/>
            </a:xfrm>
            <a:custGeom>
              <a:avLst/>
              <a:gdLst/>
              <a:ahLst/>
              <a:cxnLst/>
              <a:rect r="r" b="b" t="t" l="l"/>
              <a:pathLst>
                <a:path h="13330269" w="37208873">
                  <a:moveTo>
                    <a:pt x="36346541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467938"/>
                  </a:lnTo>
                  <a:cubicBezTo>
                    <a:pt x="0" y="12940378"/>
                    <a:pt x="389890" y="13330269"/>
                    <a:pt x="862330" y="13330269"/>
                  </a:cubicBezTo>
                  <a:lnTo>
                    <a:pt x="36346541" y="13330269"/>
                  </a:lnTo>
                  <a:cubicBezTo>
                    <a:pt x="36818984" y="13330269"/>
                    <a:pt x="37208873" y="12940378"/>
                    <a:pt x="37208873" y="12467938"/>
                  </a:cubicBezTo>
                  <a:lnTo>
                    <a:pt x="37208873" y="862330"/>
                  </a:lnTo>
                  <a:cubicBezTo>
                    <a:pt x="37208873" y="389890"/>
                    <a:pt x="36818984" y="0"/>
                    <a:pt x="36346541" y="0"/>
                  </a:cubicBezTo>
                  <a:close/>
                  <a:moveTo>
                    <a:pt x="37018373" y="965738"/>
                  </a:moveTo>
                  <a:lnTo>
                    <a:pt x="37018373" y="12467938"/>
                  </a:lnTo>
                  <a:cubicBezTo>
                    <a:pt x="37018373" y="12834968"/>
                    <a:pt x="36713573" y="13139769"/>
                    <a:pt x="36346541" y="13139769"/>
                  </a:cubicBezTo>
                  <a:lnTo>
                    <a:pt x="862330" y="13139769"/>
                  </a:lnTo>
                  <a:cubicBezTo>
                    <a:pt x="495300" y="13139769"/>
                    <a:pt x="190500" y="12834968"/>
                    <a:pt x="190500" y="12467938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6346541" y="190500"/>
                  </a:lnTo>
                  <a:cubicBezTo>
                    <a:pt x="36713573" y="190500"/>
                    <a:pt x="37018373" y="495300"/>
                    <a:pt x="37018373" y="862330"/>
                  </a:cubicBezTo>
                  <a:lnTo>
                    <a:pt x="37018373" y="965738"/>
                  </a:lnTo>
                  <a:close/>
                </a:path>
              </a:pathLst>
            </a:custGeom>
            <a:solidFill>
              <a:srgbClr val="092E6E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7296150" y="4983746"/>
            <a:ext cx="3925744" cy="473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741"/>
              </a:lnSpc>
            </a:pPr>
            <a:r>
              <a:rPr lang="en-US" sz="3170" spc="190">
                <a:solidFill>
                  <a:srgbClr val="000000"/>
                </a:solidFill>
                <a:latin typeface="Kite One Italics"/>
              </a:rPr>
              <a:t>In the United States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-681034" y="1629010"/>
            <a:ext cx="6334125" cy="529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Worldwide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977775" y="5588730"/>
            <a:ext cx="4562475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Around 2.4 million people have 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hepatitis B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7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95250" y="228600"/>
            <a:ext cx="13221428" cy="1446285"/>
            <a:chOff x="0" y="0"/>
            <a:chExt cx="12860986" cy="14068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60986" cy="1406857"/>
            </a:xfrm>
            <a:custGeom>
              <a:avLst/>
              <a:gdLst/>
              <a:ahLst/>
              <a:cxnLst/>
              <a:rect r="r" b="b" t="t" l="l"/>
              <a:pathLst>
                <a:path h="1406857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1406857"/>
                  </a:lnTo>
                  <a:lnTo>
                    <a:pt x="0" y="1406857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8" id="8"/>
          <p:cNvSpPr txBox="true"/>
          <p:nvPr/>
        </p:nvSpPr>
        <p:spPr>
          <a:xfrm rot="0">
            <a:off x="1676932" y="459000"/>
            <a:ext cx="8956492" cy="104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Most people with hepatitis B do not know that they are living with the virus!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19150" y="2095500"/>
            <a:ext cx="10553748" cy="4211152"/>
          </a:xfrm>
          <a:custGeom>
            <a:avLst/>
            <a:gdLst/>
            <a:ahLst/>
            <a:cxnLst/>
            <a:rect r="r" b="b" t="t" l="l"/>
            <a:pathLst>
              <a:path h="4211152" w="10553748">
                <a:moveTo>
                  <a:pt x="0" y="0"/>
                </a:moveTo>
                <a:lnTo>
                  <a:pt x="10553748" y="0"/>
                </a:lnTo>
                <a:lnTo>
                  <a:pt x="10553748" y="4211152"/>
                </a:lnTo>
                <a:lnTo>
                  <a:pt x="0" y="4211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75307" r="0" b="-75307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19727" y="2183777"/>
            <a:ext cx="10347764" cy="4029004"/>
            <a:chOff x="0" y="0"/>
            <a:chExt cx="13797018" cy="5372005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22005" t="0" r="22005" b="0"/>
            <a:stretch>
              <a:fillRect/>
            </a:stretch>
          </p:blipFill>
          <p:spPr>
            <a:xfrm flipH="false" flipV="false">
              <a:off x="0" y="0"/>
              <a:ext cx="4514339" cy="5372005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7"/>
            <a:srcRect l="13839" t="0" r="30172" b="0"/>
            <a:stretch>
              <a:fillRect/>
            </a:stretch>
          </p:blipFill>
          <p:spPr>
            <a:xfrm flipH="false" flipV="false">
              <a:off x="4641339" y="0"/>
              <a:ext cx="4514339" cy="5372005"/>
            </a:xfrm>
            <a:prstGeom prst="rect">
              <a:avLst/>
            </a:prstGeom>
          </p:spPr>
        </p:pic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8"/>
            <a:srcRect l="16808" t="0" r="27203" b="0"/>
            <a:stretch>
              <a:fillRect/>
            </a:stretch>
          </p:blipFill>
          <p:spPr>
            <a:xfrm flipH="false" flipV="false">
              <a:off x="9282679" y="0"/>
              <a:ext cx="4514339" cy="53720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237060" y="1455977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71006" y="2314450"/>
            <a:ext cx="3272297" cy="3272297"/>
          </a:xfrm>
          <a:custGeom>
            <a:avLst/>
            <a:gdLst/>
            <a:ahLst/>
            <a:cxnLst/>
            <a:rect r="r" b="b" t="t" l="l"/>
            <a:pathLst>
              <a:path h="3272297" w="3272297">
                <a:moveTo>
                  <a:pt x="0" y="0"/>
                </a:moveTo>
                <a:lnTo>
                  <a:pt x="3272297" y="0"/>
                </a:lnTo>
                <a:lnTo>
                  <a:pt x="3272297" y="3272297"/>
                </a:lnTo>
                <a:lnTo>
                  <a:pt x="0" y="3272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90369" y="230943"/>
            <a:ext cx="13221428" cy="953895"/>
            <a:chOff x="0" y="0"/>
            <a:chExt cx="12860986" cy="92789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860986" cy="927889"/>
            </a:xfrm>
            <a:custGeom>
              <a:avLst/>
              <a:gdLst/>
              <a:ahLst/>
              <a:cxnLst/>
              <a:rect r="r" b="b" t="t" l="l"/>
              <a:pathLst>
                <a:path h="927889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927889"/>
                  </a:lnTo>
                  <a:lnTo>
                    <a:pt x="0" y="927889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26218" y="422992"/>
            <a:ext cx="12139188" cy="517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There are 2 kinds of hepatitis B infections.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24369" y="1591775"/>
            <a:ext cx="6660001" cy="539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51"/>
              </a:lnSpc>
            </a:pPr>
            <a:r>
              <a:rPr lang="en-US" sz="3602" spc="216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363918" y="2773180"/>
            <a:ext cx="3409825" cy="2145508"/>
          </a:xfrm>
          <a:custGeom>
            <a:avLst/>
            <a:gdLst/>
            <a:ahLst/>
            <a:cxnLst/>
            <a:rect r="r" b="b" t="t" l="l"/>
            <a:pathLst>
              <a:path h="2145508" w="3409825">
                <a:moveTo>
                  <a:pt x="0" y="0"/>
                </a:moveTo>
                <a:lnTo>
                  <a:pt x="3409825" y="0"/>
                </a:lnTo>
                <a:lnTo>
                  <a:pt x="3409825" y="2145508"/>
                </a:lnTo>
                <a:lnTo>
                  <a:pt x="0" y="214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13731" y="5445642"/>
            <a:ext cx="3926098" cy="40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Short-term infection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13627" y="5450245"/>
            <a:ext cx="3926098" cy="40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Lifelong infection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674777" y="1749604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1845" y="2373326"/>
            <a:ext cx="4448175" cy="656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than 6 months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1845" y="5017331"/>
            <a:ext cx="4715479" cy="1672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common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as an adult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clears from the body within 6 months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606559" y="2866704"/>
            <a:ext cx="2366212" cy="2366212"/>
          </a:xfrm>
          <a:custGeom>
            <a:avLst/>
            <a:gdLst/>
            <a:ahLst/>
            <a:cxnLst/>
            <a:rect r="r" b="b" t="t" l="l"/>
            <a:pathLst>
              <a:path h="2366212" w="2366212">
                <a:moveTo>
                  <a:pt x="0" y="0"/>
                </a:moveTo>
                <a:lnTo>
                  <a:pt x="2366212" y="0"/>
                </a:lnTo>
                <a:lnTo>
                  <a:pt x="2366212" y="2366212"/>
                </a:lnTo>
                <a:lnTo>
                  <a:pt x="0" y="2366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-95250" y="228600"/>
            <a:ext cx="13221428" cy="1282376"/>
            <a:chOff x="0" y="0"/>
            <a:chExt cx="12860986" cy="12474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860986" cy="1247416"/>
            </a:xfrm>
            <a:custGeom>
              <a:avLst/>
              <a:gdLst/>
              <a:ahLst/>
              <a:cxnLst/>
              <a:rect r="r" b="b" t="t" l="l"/>
              <a:pathLst>
                <a:path h="1247416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1247416"/>
                  </a:lnTo>
                  <a:lnTo>
                    <a:pt x="0" y="1247416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89000" y="286451"/>
            <a:ext cx="11801475" cy="104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The age when someone contracts the virus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determines what type of infection they will have.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02236" y="1859430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74535" y="5017331"/>
            <a:ext cx="3962400" cy="1672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More common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during childhood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lasts for life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42630" y="2473736"/>
            <a:ext cx="75914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for life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818959" y="3084726"/>
            <a:ext cx="2673553" cy="1682906"/>
          </a:xfrm>
          <a:custGeom>
            <a:avLst/>
            <a:gdLst/>
            <a:ahLst/>
            <a:cxnLst/>
            <a:rect r="r" b="b" t="t" l="l"/>
            <a:pathLst>
              <a:path h="1682906" w="2673553">
                <a:moveTo>
                  <a:pt x="0" y="0"/>
                </a:moveTo>
                <a:lnTo>
                  <a:pt x="2673553" y="0"/>
                </a:lnTo>
                <a:lnTo>
                  <a:pt x="2673553" y="1682906"/>
                </a:lnTo>
                <a:lnTo>
                  <a:pt x="0" y="1682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384749"/>
            <a:ext cx="6642623" cy="6580636"/>
            <a:chOff x="0" y="0"/>
            <a:chExt cx="8856831" cy="877418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6373" t="0" r="16373" b="0"/>
            <a:stretch>
              <a:fillRect/>
            </a:stretch>
          </p:blipFill>
          <p:spPr>
            <a:xfrm flipH="false" flipV="false">
              <a:off x="0" y="0"/>
              <a:ext cx="8856831" cy="8774182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519805" y="-137257"/>
            <a:ext cx="1685358" cy="7008420"/>
          </a:xfrm>
          <a:custGeom>
            <a:avLst/>
            <a:gdLst/>
            <a:ahLst/>
            <a:cxnLst/>
            <a:rect r="r" b="b" t="t" l="l"/>
            <a:pathLst>
              <a:path h="7008420" w="1685358">
                <a:moveTo>
                  <a:pt x="0" y="0"/>
                </a:moveTo>
                <a:lnTo>
                  <a:pt x="1685358" y="0"/>
                </a:lnTo>
                <a:lnTo>
                  <a:pt x="1685358" y="7008420"/>
                </a:lnTo>
                <a:lnTo>
                  <a:pt x="0" y="70084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949445" y="954092"/>
            <a:ext cx="5038715" cy="1195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Although hepatitis B can be prevented with a vaccine at birth, not all babies receive the vaccine.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963371" y="2965481"/>
            <a:ext cx="5024789" cy="1170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60">
                <a:solidFill>
                  <a:srgbClr val="000000"/>
                </a:solidFill>
                <a:latin typeface="Kite One"/>
              </a:rPr>
              <a:t>Many pregnant people do not know they have the virus, and unknowingly transmit it to their babies.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63371" y="5378386"/>
            <a:ext cx="5038715" cy="1190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Without the vaccine, the virus is much more likely to develop into a lifelong, chronic condition.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55124"/>
            <a:chOff x="0" y="0"/>
            <a:chExt cx="10030210" cy="9731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73142"/>
            </a:xfrm>
            <a:custGeom>
              <a:avLst/>
              <a:gdLst/>
              <a:ahLst/>
              <a:cxnLst/>
              <a:rect r="r" b="b" t="t" l="l"/>
              <a:pathLst>
                <a:path h="973142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73142"/>
                  </a:lnTo>
                  <a:lnTo>
                    <a:pt x="0" y="973142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910477" y="4233662"/>
            <a:ext cx="3688563" cy="26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43"/>
              </a:lnSpc>
            </a:pPr>
            <a:r>
              <a:rPr lang="en-US" sz="1731" spc="103">
                <a:solidFill>
                  <a:srgbClr val="000000"/>
                </a:solidFill>
                <a:latin typeface="Kite One Bold"/>
              </a:rPr>
              <a:t>Household contact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267129" y="3299262"/>
            <a:ext cx="1027335" cy="887072"/>
            <a:chOff x="0" y="0"/>
            <a:chExt cx="1369780" cy="1182763"/>
          </a:xfrm>
        </p:grpSpPr>
        <p:sp>
          <p:nvSpPr>
            <p:cNvPr name="Freeform 6" id="6"/>
            <p:cNvSpPr/>
            <p:nvPr/>
          </p:nvSpPr>
          <p:spPr>
            <a:xfrm flipH="false" flipV="false" rot="-825423">
              <a:off x="88259" y="183948"/>
              <a:ext cx="545740" cy="808115"/>
            </a:xfrm>
            <a:custGeom>
              <a:avLst/>
              <a:gdLst/>
              <a:ahLst/>
              <a:cxnLst/>
              <a:rect r="r" b="b" t="t" l="l"/>
              <a:pathLst>
                <a:path h="808115" w="545740">
                  <a:moveTo>
                    <a:pt x="0" y="0"/>
                  </a:moveTo>
                  <a:lnTo>
                    <a:pt x="545740" y="0"/>
                  </a:lnTo>
                  <a:lnTo>
                    <a:pt x="545740" y="808115"/>
                  </a:lnTo>
                  <a:lnTo>
                    <a:pt x="0" y="808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16" t="0" r="-216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553505">
              <a:off x="321679" y="65653"/>
              <a:ext cx="903884" cy="1051457"/>
            </a:xfrm>
            <a:custGeom>
              <a:avLst/>
              <a:gdLst/>
              <a:ahLst/>
              <a:cxnLst/>
              <a:rect r="r" b="b" t="t" l="l"/>
              <a:pathLst>
                <a:path h="1051457" w="903884">
                  <a:moveTo>
                    <a:pt x="0" y="0"/>
                  </a:moveTo>
                  <a:lnTo>
                    <a:pt x="903884" y="0"/>
                  </a:lnTo>
                  <a:lnTo>
                    <a:pt x="903884" y="1051457"/>
                  </a:lnTo>
                  <a:lnTo>
                    <a:pt x="0" y="1051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4" t="0" r="-104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927471">
              <a:off x="928571" y="127443"/>
              <a:ext cx="170046" cy="415397"/>
            </a:xfrm>
            <a:custGeom>
              <a:avLst/>
              <a:gdLst/>
              <a:ahLst/>
              <a:cxnLst/>
              <a:rect r="r" b="b" t="t" l="l"/>
              <a:pathLst>
                <a:path h="415397" w="170046">
                  <a:moveTo>
                    <a:pt x="0" y="0"/>
                  </a:moveTo>
                  <a:lnTo>
                    <a:pt x="170045" y="0"/>
                  </a:lnTo>
                  <a:lnTo>
                    <a:pt x="170045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-90" r="0" b="-9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977677">
              <a:off x="1144874" y="343746"/>
              <a:ext cx="170046" cy="415397"/>
            </a:xfrm>
            <a:custGeom>
              <a:avLst/>
              <a:gdLst/>
              <a:ahLst/>
              <a:cxnLst/>
              <a:rect r="r" b="b" t="t" l="l"/>
              <a:pathLst>
                <a:path h="415397" w="170046">
                  <a:moveTo>
                    <a:pt x="0" y="0"/>
                  </a:moveTo>
                  <a:lnTo>
                    <a:pt x="170046" y="0"/>
                  </a:lnTo>
                  <a:lnTo>
                    <a:pt x="170046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-90" r="0" b="-9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39770" y="2374621"/>
            <a:ext cx="6090047" cy="291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1A191C"/>
                </a:solidFill>
                <a:latin typeface="Kite One Bold"/>
              </a:rPr>
              <a:t>Direct blood to blood contact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830583" y="1537528"/>
            <a:ext cx="549098" cy="734058"/>
          </a:xfrm>
          <a:custGeom>
            <a:avLst/>
            <a:gdLst/>
            <a:ahLst/>
            <a:cxnLst/>
            <a:rect r="r" b="b" t="t" l="l"/>
            <a:pathLst>
              <a:path h="734058" w="549098">
                <a:moveTo>
                  <a:pt x="0" y="0"/>
                </a:moveTo>
                <a:lnTo>
                  <a:pt x="549099" y="0"/>
                </a:lnTo>
                <a:lnTo>
                  <a:pt x="549099" y="734058"/>
                </a:lnTo>
                <a:lnTo>
                  <a:pt x="0" y="734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69" r="0" b="-69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10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4" id="14"/>
          <p:cNvSpPr txBox="true"/>
          <p:nvPr/>
        </p:nvSpPr>
        <p:spPr>
          <a:xfrm rot="0">
            <a:off x="5652638" y="4035092"/>
            <a:ext cx="1323952" cy="509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H</a:t>
            </a:r>
            <a:r>
              <a:rPr lang="en-US" sz="1698" spc="101">
                <a:solidFill>
                  <a:srgbClr val="000000"/>
                </a:solidFill>
                <a:latin typeface="Kite One Bold"/>
              </a:rPr>
              <a:t>ealthcare exposures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005846" y="3058428"/>
            <a:ext cx="759656" cy="823444"/>
          </a:xfrm>
          <a:custGeom>
            <a:avLst/>
            <a:gdLst/>
            <a:ahLst/>
            <a:cxnLst/>
            <a:rect r="r" b="b" t="t" l="l"/>
            <a:pathLst>
              <a:path h="823444" w="759656">
                <a:moveTo>
                  <a:pt x="0" y="0"/>
                </a:moveTo>
                <a:lnTo>
                  <a:pt x="759657" y="0"/>
                </a:lnTo>
                <a:lnTo>
                  <a:pt x="759657" y="823445"/>
                </a:lnTo>
                <a:lnTo>
                  <a:pt x="0" y="823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46" r="0" b="-4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685447" y="3379201"/>
            <a:ext cx="709288" cy="709288"/>
          </a:xfrm>
          <a:custGeom>
            <a:avLst/>
            <a:gdLst/>
            <a:ahLst/>
            <a:cxnLst/>
            <a:rect r="r" b="b" t="t" l="l"/>
            <a:pathLst>
              <a:path h="709288" w="709288">
                <a:moveTo>
                  <a:pt x="0" y="0"/>
                </a:moveTo>
                <a:lnTo>
                  <a:pt x="709288" y="0"/>
                </a:lnTo>
                <a:lnTo>
                  <a:pt x="709288" y="709288"/>
                </a:lnTo>
                <a:lnTo>
                  <a:pt x="0" y="7092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735144" y="6121580"/>
            <a:ext cx="1666875" cy="271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2"/>
              </a:lnSpc>
            </a:pPr>
            <a:r>
              <a:rPr lang="en-US" sz="1696" spc="101">
                <a:solidFill>
                  <a:srgbClr val="000000"/>
                </a:solidFill>
                <a:latin typeface="Kite One Bold"/>
              </a:rPr>
              <a:t>Sharing needles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1695823">
            <a:off x="5190809" y="5507335"/>
            <a:ext cx="757153" cy="757153"/>
          </a:xfrm>
          <a:custGeom>
            <a:avLst/>
            <a:gdLst/>
            <a:ahLst/>
            <a:cxnLst/>
            <a:rect r="r" b="b" t="t" l="l"/>
            <a:pathLst>
              <a:path h="757153" w="757153">
                <a:moveTo>
                  <a:pt x="0" y="0"/>
                </a:moveTo>
                <a:lnTo>
                  <a:pt x="757153" y="0"/>
                </a:lnTo>
                <a:lnTo>
                  <a:pt x="757153" y="757153"/>
                </a:lnTo>
                <a:lnTo>
                  <a:pt x="0" y="7571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138190" y="4993030"/>
            <a:ext cx="1215152" cy="822869"/>
            <a:chOff x="0" y="0"/>
            <a:chExt cx="1620202" cy="1097158"/>
          </a:xfrm>
        </p:grpSpPr>
        <p:sp>
          <p:nvSpPr>
            <p:cNvPr name="Freeform 20" id="20"/>
            <p:cNvSpPr/>
            <p:nvPr/>
          </p:nvSpPr>
          <p:spPr>
            <a:xfrm flipH="false" flipV="false" rot="6700851">
              <a:off x="149870" y="261258"/>
              <a:ext cx="575421" cy="713021"/>
            </a:xfrm>
            <a:custGeom>
              <a:avLst/>
              <a:gdLst/>
              <a:ahLst/>
              <a:cxnLst/>
              <a:rect r="r" b="b" t="t" l="l"/>
              <a:pathLst>
                <a:path h="713021" w="575421">
                  <a:moveTo>
                    <a:pt x="0" y="0"/>
                  </a:moveTo>
                  <a:lnTo>
                    <a:pt x="575421" y="0"/>
                  </a:lnTo>
                  <a:lnTo>
                    <a:pt x="575421" y="713022"/>
                  </a:lnTo>
                  <a:lnTo>
                    <a:pt x="0" y="71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27" t="0" r="-27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6963998">
              <a:off x="341843" y="199393"/>
              <a:ext cx="879769" cy="698373"/>
            </a:xfrm>
            <a:custGeom>
              <a:avLst/>
              <a:gdLst/>
              <a:ahLst/>
              <a:cxnLst/>
              <a:rect r="r" b="b" t="t" l="l"/>
              <a:pathLst>
                <a:path h="698373" w="879769">
                  <a:moveTo>
                    <a:pt x="0" y="0"/>
                  </a:moveTo>
                  <a:lnTo>
                    <a:pt x="879768" y="0"/>
                  </a:lnTo>
                  <a:lnTo>
                    <a:pt x="879768" y="698373"/>
                  </a:lnTo>
                  <a:lnTo>
                    <a:pt x="0" y="698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-339" r="0" b="-339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2103242">
              <a:off x="781157" y="296483"/>
              <a:ext cx="761914" cy="509212"/>
            </a:xfrm>
            <a:custGeom>
              <a:avLst/>
              <a:gdLst/>
              <a:ahLst/>
              <a:cxnLst/>
              <a:rect r="r" b="b" t="t" l="l"/>
              <a:pathLst>
                <a:path h="509212" w="761914">
                  <a:moveTo>
                    <a:pt x="0" y="0"/>
                  </a:moveTo>
                  <a:lnTo>
                    <a:pt x="761914" y="0"/>
                  </a:lnTo>
                  <a:lnTo>
                    <a:pt x="761914" y="509213"/>
                  </a:lnTo>
                  <a:lnTo>
                    <a:pt x="0" y="509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-72" t="0" r="-72" b="0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598620" y="2062121"/>
            <a:ext cx="244846" cy="323829"/>
          </a:xfrm>
          <a:custGeom>
            <a:avLst/>
            <a:gdLst/>
            <a:ahLst/>
            <a:cxnLst/>
            <a:rect r="r" b="b" t="t" l="l"/>
            <a:pathLst>
              <a:path h="323829" w="244846">
                <a:moveTo>
                  <a:pt x="0" y="0"/>
                </a:moveTo>
                <a:lnTo>
                  <a:pt x="244846" y="0"/>
                </a:lnTo>
                <a:lnTo>
                  <a:pt x="244846" y="323829"/>
                </a:lnTo>
                <a:lnTo>
                  <a:pt x="0" y="323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609" r="0" b="-609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483462">
            <a:off x="5449650" y="3152409"/>
            <a:ext cx="441297" cy="323250"/>
          </a:xfrm>
          <a:custGeom>
            <a:avLst/>
            <a:gdLst/>
            <a:ahLst/>
            <a:cxnLst/>
            <a:rect r="r" b="b" t="t" l="l"/>
            <a:pathLst>
              <a:path h="323250" w="441297">
                <a:moveTo>
                  <a:pt x="0" y="0"/>
                </a:moveTo>
                <a:lnTo>
                  <a:pt x="441297" y="0"/>
                </a:lnTo>
                <a:lnTo>
                  <a:pt x="441297" y="323250"/>
                </a:lnTo>
                <a:lnTo>
                  <a:pt x="0" y="3232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2367533">
            <a:off x="5795087" y="2786221"/>
            <a:ext cx="489114" cy="562481"/>
          </a:xfrm>
          <a:custGeom>
            <a:avLst/>
            <a:gdLst/>
            <a:ahLst/>
            <a:cxnLst/>
            <a:rect r="r" b="b" t="t" l="l"/>
            <a:pathLst>
              <a:path h="562481" w="489114">
                <a:moveTo>
                  <a:pt x="0" y="0"/>
                </a:moveTo>
                <a:lnTo>
                  <a:pt x="489114" y="0"/>
                </a:lnTo>
                <a:lnTo>
                  <a:pt x="489114" y="562481"/>
                </a:lnTo>
                <a:lnTo>
                  <a:pt x="0" y="5624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-120" r="0" b="-12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984855" y="2934861"/>
            <a:ext cx="1227529" cy="807937"/>
          </a:xfrm>
          <a:custGeom>
            <a:avLst/>
            <a:gdLst/>
            <a:ahLst/>
            <a:cxnLst/>
            <a:rect r="r" b="b" t="t" l="l"/>
            <a:pathLst>
              <a:path h="807937" w="1227529">
                <a:moveTo>
                  <a:pt x="0" y="0"/>
                </a:moveTo>
                <a:lnTo>
                  <a:pt x="1227529" y="0"/>
                </a:lnTo>
                <a:lnTo>
                  <a:pt x="1227529" y="807937"/>
                </a:lnTo>
                <a:lnTo>
                  <a:pt x="0" y="80793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8784833" y="3091489"/>
            <a:ext cx="1530396" cy="1994001"/>
          </a:xfrm>
          <a:custGeom>
            <a:avLst/>
            <a:gdLst/>
            <a:ahLst/>
            <a:cxnLst/>
            <a:rect r="r" b="b" t="t" l="l"/>
            <a:pathLst>
              <a:path h="1994001" w="1530396">
                <a:moveTo>
                  <a:pt x="0" y="0"/>
                </a:moveTo>
                <a:lnTo>
                  <a:pt x="1530396" y="0"/>
                </a:lnTo>
                <a:lnTo>
                  <a:pt x="1530396" y="1994001"/>
                </a:lnTo>
                <a:lnTo>
                  <a:pt x="0" y="199400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1198" y="567931"/>
            <a:ext cx="12153900" cy="45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FFFFFF"/>
                </a:solidFill>
                <a:latin typeface="Libre Baskerville Bold"/>
              </a:rPr>
              <a:t>Someone can also get hepatitis B through: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556272" y="4529463"/>
            <a:ext cx="2804017" cy="711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Sharing hygiene equipment </a:t>
            </a:r>
          </a:p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(razors, toothbrushes, earrings etc.) 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93514" y="5824072"/>
            <a:ext cx="2914650" cy="756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Tattoos, piercings, barbers,</a:t>
            </a:r>
          </a:p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scarification, circumcision practices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093140" y="5373202"/>
            <a:ext cx="2809875" cy="34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Unprotected Sex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25994" y="5992241"/>
            <a:ext cx="3648075" cy="57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Bold"/>
              </a:rPr>
              <a:t>There is a risk during any type of intimate contact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497145" y="1513756"/>
            <a:ext cx="2343150" cy="799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Blood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735812" y="1472320"/>
            <a:ext cx="1524531" cy="799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Sex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07827" y="3908928"/>
            <a:ext cx="1857375" cy="499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1A191C"/>
                </a:solidFill>
                <a:latin typeface="Kite One Bold"/>
              </a:rPr>
              <a:t>Mother to child during birth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512855" y="2368709"/>
            <a:ext cx="4250520" cy="57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4"/>
              </a:lnSpc>
              <a:spcBef>
                <a:spcPct val="0"/>
              </a:spcBef>
            </a:pPr>
            <a:r>
              <a:rPr lang="en-US" sz="2012" spc="120" u="none">
                <a:solidFill>
                  <a:srgbClr val="1A191C"/>
                </a:solidFill>
                <a:latin typeface="Kite One Bold"/>
              </a:rPr>
              <a:t>Direct contact with bodily fluids of someone living with hepatitis B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95288"/>
            <a:chOff x="0" y="0"/>
            <a:chExt cx="10030210" cy="1004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1004283"/>
            </a:xfrm>
            <a:custGeom>
              <a:avLst/>
              <a:gdLst/>
              <a:ahLst/>
              <a:cxnLst/>
              <a:rect r="r" b="b" t="t" l="l"/>
              <a:pathLst>
                <a:path h="1004283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1004283"/>
                  </a:lnTo>
                  <a:lnTo>
                    <a:pt x="0" y="1004283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28600" y="4505706"/>
            <a:ext cx="5194327" cy="1005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61616"/>
                </a:solidFill>
                <a:latin typeface="Kite One Bold"/>
              </a:rPr>
              <a:t>Drinking from the same cup as someone who is living with hepatitis B or sharing a toilet 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81000" y="2022654"/>
            <a:ext cx="4661198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Or sharing meals with someone who is living with hepatitis B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2700000">
            <a:off x="926562" y="2796815"/>
            <a:ext cx="1073590" cy="1073590"/>
          </a:xfrm>
          <a:custGeom>
            <a:avLst/>
            <a:gdLst/>
            <a:ahLst/>
            <a:cxnLst/>
            <a:rect r="r" b="b" t="t" l="l"/>
            <a:pathLst>
              <a:path h="1073590" w="1073590">
                <a:moveTo>
                  <a:pt x="0" y="0"/>
                </a:moveTo>
                <a:lnTo>
                  <a:pt x="1073590" y="0"/>
                </a:lnTo>
                <a:lnTo>
                  <a:pt x="1073590" y="1073591"/>
                </a:lnTo>
                <a:lnTo>
                  <a:pt x="0" y="10735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289267">
            <a:off x="2962983" y="2765131"/>
            <a:ext cx="1244070" cy="1244070"/>
          </a:xfrm>
          <a:custGeom>
            <a:avLst/>
            <a:gdLst/>
            <a:ahLst/>
            <a:cxnLst/>
            <a:rect r="r" b="b" t="t" l="l"/>
            <a:pathLst>
              <a:path h="1244070" w="1244070">
                <a:moveTo>
                  <a:pt x="0" y="0"/>
                </a:moveTo>
                <a:lnTo>
                  <a:pt x="1244070" y="0"/>
                </a:lnTo>
                <a:lnTo>
                  <a:pt x="1244070" y="1244070"/>
                </a:lnTo>
                <a:lnTo>
                  <a:pt x="0" y="1244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110258" y="5568732"/>
            <a:ext cx="889620" cy="889620"/>
          </a:xfrm>
          <a:custGeom>
            <a:avLst/>
            <a:gdLst/>
            <a:ahLst/>
            <a:cxnLst/>
            <a:rect r="r" b="b" t="t" l="l"/>
            <a:pathLst>
              <a:path h="889620" w="889620">
                <a:moveTo>
                  <a:pt x="0" y="0"/>
                </a:moveTo>
                <a:lnTo>
                  <a:pt x="889620" y="0"/>
                </a:lnTo>
                <a:lnTo>
                  <a:pt x="889620" y="889620"/>
                </a:lnTo>
                <a:lnTo>
                  <a:pt x="0" y="889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73881">
            <a:off x="2704436" y="5522718"/>
            <a:ext cx="1153737" cy="1153737"/>
          </a:xfrm>
          <a:custGeom>
            <a:avLst/>
            <a:gdLst/>
            <a:ahLst/>
            <a:cxnLst/>
            <a:rect r="r" b="b" t="t" l="l"/>
            <a:pathLst>
              <a:path h="1153737" w="1153737">
                <a:moveTo>
                  <a:pt x="0" y="0"/>
                </a:moveTo>
                <a:lnTo>
                  <a:pt x="1153737" y="0"/>
                </a:lnTo>
                <a:lnTo>
                  <a:pt x="1153737" y="1153738"/>
                </a:lnTo>
                <a:lnTo>
                  <a:pt x="0" y="11537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809481">
            <a:off x="1378355" y="5681415"/>
            <a:ext cx="751395" cy="883995"/>
          </a:xfrm>
          <a:custGeom>
            <a:avLst/>
            <a:gdLst/>
            <a:ahLst/>
            <a:cxnLst/>
            <a:rect r="r" b="b" t="t" l="l"/>
            <a:pathLst>
              <a:path h="883995" w="751395">
                <a:moveTo>
                  <a:pt x="751395" y="0"/>
                </a:moveTo>
                <a:lnTo>
                  <a:pt x="0" y="0"/>
                </a:lnTo>
                <a:lnTo>
                  <a:pt x="0" y="883995"/>
                </a:lnTo>
                <a:lnTo>
                  <a:pt x="751395" y="883995"/>
                </a:lnTo>
                <a:lnTo>
                  <a:pt x="75139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620" r="0" b="-62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77000" y="2738172"/>
            <a:ext cx="1008444" cy="653827"/>
          </a:xfrm>
          <a:custGeom>
            <a:avLst/>
            <a:gdLst/>
            <a:ahLst/>
            <a:cxnLst/>
            <a:rect r="r" b="b" t="t" l="l"/>
            <a:pathLst>
              <a:path h="653827" w="1008444">
                <a:moveTo>
                  <a:pt x="0" y="0"/>
                </a:moveTo>
                <a:lnTo>
                  <a:pt x="1008444" y="0"/>
                </a:lnTo>
                <a:lnTo>
                  <a:pt x="1008444" y="653827"/>
                </a:lnTo>
                <a:lnTo>
                  <a:pt x="0" y="6538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14" t="0" r="-214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906000" y="5784072"/>
            <a:ext cx="533400" cy="533400"/>
          </a:xfrm>
          <a:custGeom>
            <a:avLst/>
            <a:gdLst/>
            <a:ahLst/>
            <a:cxnLst/>
            <a:rect r="r" b="b" t="t" l="l"/>
            <a:pathLst>
              <a:path h="533400" w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730490">
            <a:off x="10641002" y="6031722"/>
            <a:ext cx="533400" cy="533400"/>
          </a:xfrm>
          <a:custGeom>
            <a:avLst/>
            <a:gdLst/>
            <a:ahLst/>
            <a:cxnLst/>
            <a:rect r="r" b="b" t="t" l="l"/>
            <a:pathLst>
              <a:path h="533400" w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1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6" id="16"/>
          <p:cNvSpPr/>
          <p:nvPr/>
        </p:nvSpPr>
        <p:spPr>
          <a:xfrm flipH="false" flipV="false" rot="0">
            <a:off x="6563600" y="4802922"/>
            <a:ext cx="1354850" cy="1911605"/>
          </a:xfrm>
          <a:custGeom>
            <a:avLst/>
            <a:gdLst/>
            <a:ahLst/>
            <a:cxnLst/>
            <a:rect r="r" b="b" t="t" l="l"/>
            <a:pathLst>
              <a:path h="1911605" w="1354850">
                <a:moveTo>
                  <a:pt x="0" y="0"/>
                </a:moveTo>
                <a:lnTo>
                  <a:pt x="1354850" y="0"/>
                </a:lnTo>
                <a:lnTo>
                  <a:pt x="1354850" y="1911604"/>
                </a:lnTo>
                <a:lnTo>
                  <a:pt x="0" y="191160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006936" y="2114452"/>
            <a:ext cx="1146343" cy="1166762"/>
          </a:xfrm>
          <a:custGeom>
            <a:avLst/>
            <a:gdLst/>
            <a:ahLst/>
            <a:cxnLst/>
            <a:rect r="r" b="b" t="t" l="l"/>
            <a:pathLst>
              <a:path h="1166762" w="1146343">
                <a:moveTo>
                  <a:pt x="0" y="0"/>
                </a:moveTo>
                <a:lnTo>
                  <a:pt x="1146343" y="0"/>
                </a:lnTo>
                <a:lnTo>
                  <a:pt x="1146343" y="1166762"/>
                </a:lnTo>
                <a:lnTo>
                  <a:pt x="0" y="116676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-27892" y="610159"/>
            <a:ext cx="12239682" cy="45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FFFFFF"/>
                </a:solidFill>
                <a:latin typeface="Libre Baskerville Bold"/>
              </a:rPr>
              <a:t>Hepatitis B is              spread by: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22500" y="4066282"/>
            <a:ext cx="927673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Water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30200" y="1616254"/>
            <a:ext cx="4762500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A191C"/>
                </a:solidFill>
                <a:latin typeface="Kite One Bold"/>
              </a:rPr>
              <a:t>Food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803900" y="1617575"/>
            <a:ext cx="2222469" cy="99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Sneezing or coughing on someone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750300" y="5342926"/>
            <a:ext cx="3810679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Kissing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091949" y="4105089"/>
            <a:ext cx="2222469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Breastfeeding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105900" y="1565454"/>
            <a:ext cx="280987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Touching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918450" y="3359995"/>
            <a:ext cx="280987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Hugging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657850" y="517843"/>
            <a:ext cx="1638531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 Bold"/>
              </a:rPr>
              <a:t>NOT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9699683" y="3840792"/>
            <a:ext cx="1453596" cy="1366381"/>
          </a:xfrm>
          <a:custGeom>
            <a:avLst/>
            <a:gdLst/>
            <a:ahLst/>
            <a:cxnLst/>
            <a:rect r="r" b="b" t="t" l="l"/>
            <a:pathLst>
              <a:path h="1366381" w="1453596">
                <a:moveTo>
                  <a:pt x="0" y="0"/>
                </a:moveTo>
                <a:lnTo>
                  <a:pt x="1453596" y="0"/>
                </a:lnTo>
                <a:lnTo>
                  <a:pt x="1453596" y="1366381"/>
                </a:lnTo>
                <a:lnTo>
                  <a:pt x="0" y="136638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54510" y="5251987"/>
            <a:ext cx="5692487" cy="1219829"/>
            <a:chOff x="0" y="0"/>
            <a:chExt cx="6704576" cy="14367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04576" cy="1436707"/>
            </a:xfrm>
            <a:custGeom>
              <a:avLst/>
              <a:gdLst/>
              <a:ahLst/>
              <a:cxnLst/>
              <a:rect r="r" b="b" t="t" l="l"/>
              <a:pathLst>
                <a:path h="1436707" w="6704576">
                  <a:moveTo>
                    <a:pt x="6580116" y="59690"/>
                  </a:moveTo>
                  <a:cubicBezTo>
                    <a:pt x="6615676" y="59690"/>
                    <a:pt x="6644886" y="88900"/>
                    <a:pt x="6644886" y="124460"/>
                  </a:cubicBezTo>
                  <a:lnTo>
                    <a:pt x="6644886" y="1312247"/>
                  </a:lnTo>
                  <a:cubicBezTo>
                    <a:pt x="6644886" y="1347807"/>
                    <a:pt x="6615676" y="1377017"/>
                    <a:pt x="6580116" y="1377017"/>
                  </a:cubicBezTo>
                  <a:lnTo>
                    <a:pt x="124460" y="1377017"/>
                  </a:lnTo>
                  <a:cubicBezTo>
                    <a:pt x="88900" y="1377017"/>
                    <a:pt x="59690" y="1347807"/>
                    <a:pt x="59690" y="131224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580116" y="59690"/>
                  </a:lnTo>
                  <a:moveTo>
                    <a:pt x="658011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47"/>
                  </a:lnTo>
                  <a:cubicBezTo>
                    <a:pt x="0" y="1380827"/>
                    <a:pt x="55880" y="1436707"/>
                    <a:pt x="124460" y="1436707"/>
                  </a:cubicBezTo>
                  <a:lnTo>
                    <a:pt x="6580116" y="1436707"/>
                  </a:lnTo>
                  <a:cubicBezTo>
                    <a:pt x="6648696" y="1436707"/>
                    <a:pt x="6704576" y="1380827"/>
                    <a:pt x="6704576" y="1312247"/>
                  </a:cubicBezTo>
                  <a:lnTo>
                    <a:pt x="6704576" y="124460"/>
                  </a:lnTo>
                  <a:cubicBezTo>
                    <a:pt x="6704576" y="55880"/>
                    <a:pt x="6648696" y="0"/>
                    <a:pt x="6580116" y="0"/>
                  </a:cubicBezTo>
                  <a:close/>
                </a:path>
              </a:pathLst>
            </a:custGeom>
            <a:solidFill>
              <a:srgbClr val="777777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406538" y="1454152"/>
            <a:ext cx="5882626" cy="5882626"/>
          </a:xfrm>
          <a:custGeom>
            <a:avLst/>
            <a:gdLst/>
            <a:ahLst/>
            <a:cxnLst/>
            <a:rect r="r" b="b" t="t" l="l"/>
            <a:pathLst>
              <a:path h="5882626" w="5882626">
                <a:moveTo>
                  <a:pt x="0" y="0"/>
                </a:moveTo>
                <a:lnTo>
                  <a:pt x="5882626" y="0"/>
                </a:lnTo>
                <a:lnTo>
                  <a:pt x="5882626" y="5882626"/>
                </a:lnTo>
                <a:lnTo>
                  <a:pt x="0" y="5882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203428" y="361701"/>
            <a:ext cx="13221428" cy="1298782"/>
            <a:chOff x="0" y="0"/>
            <a:chExt cx="12860986" cy="1263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60986" cy="1263375"/>
            </a:xfrm>
            <a:custGeom>
              <a:avLst/>
              <a:gdLst/>
              <a:ahLst/>
              <a:cxnLst/>
              <a:rect r="r" b="b" t="t" l="l"/>
              <a:pathLst>
                <a:path h="1263375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1263375"/>
                  </a:lnTo>
                  <a:lnTo>
                    <a:pt x="0" y="1263375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104160" y="3582485"/>
            <a:ext cx="1103012" cy="1032783"/>
          </a:xfrm>
          <a:custGeom>
            <a:avLst/>
            <a:gdLst/>
            <a:ahLst/>
            <a:cxnLst/>
            <a:rect r="r" b="b" t="t" l="l"/>
            <a:pathLst>
              <a:path h="1032783" w="1103012">
                <a:moveTo>
                  <a:pt x="0" y="0"/>
                </a:moveTo>
                <a:lnTo>
                  <a:pt x="1103012" y="0"/>
                </a:lnTo>
                <a:lnTo>
                  <a:pt x="1103012" y="1032783"/>
                </a:lnTo>
                <a:lnTo>
                  <a:pt x="0" y="1032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948410" y="3439640"/>
            <a:ext cx="1175703" cy="1175703"/>
          </a:xfrm>
          <a:custGeom>
            <a:avLst/>
            <a:gdLst/>
            <a:ahLst/>
            <a:cxnLst/>
            <a:rect r="r" b="b" t="t" l="l"/>
            <a:pathLst>
              <a:path h="1175703" w="1175703">
                <a:moveTo>
                  <a:pt x="0" y="0"/>
                </a:moveTo>
                <a:lnTo>
                  <a:pt x="1175703" y="0"/>
                </a:lnTo>
                <a:lnTo>
                  <a:pt x="1175703" y="1175703"/>
                </a:lnTo>
                <a:lnTo>
                  <a:pt x="0" y="1175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91090" y="3939531"/>
            <a:ext cx="609664" cy="609664"/>
          </a:xfrm>
          <a:custGeom>
            <a:avLst/>
            <a:gdLst/>
            <a:ahLst/>
            <a:cxnLst/>
            <a:rect r="r" b="b" t="t" l="l"/>
            <a:pathLst>
              <a:path h="609664" w="609664">
                <a:moveTo>
                  <a:pt x="0" y="0"/>
                </a:moveTo>
                <a:lnTo>
                  <a:pt x="609664" y="0"/>
                </a:lnTo>
                <a:lnTo>
                  <a:pt x="609664" y="609664"/>
                </a:lnTo>
                <a:lnTo>
                  <a:pt x="0" y="60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87801" y="3429000"/>
            <a:ext cx="1260609" cy="1260609"/>
          </a:xfrm>
          <a:custGeom>
            <a:avLst/>
            <a:gdLst/>
            <a:ahLst/>
            <a:cxnLst/>
            <a:rect r="r" b="b" t="t" l="l"/>
            <a:pathLst>
              <a:path h="1260609" w="1260609">
                <a:moveTo>
                  <a:pt x="0" y="0"/>
                </a:moveTo>
                <a:lnTo>
                  <a:pt x="1260609" y="0"/>
                </a:lnTo>
                <a:lnTo>
                  <a:pt x="1260609" y="1260609"/>
                </a:lnTo>
                <a:lnTo>
                  <a:pt x="0" y="126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8505" y="3618619"/>
            <a:ext cx="1086754" cy="1086754"/>
          </a:xfrm>
          <a:custGeom>
            <a:avLst/>
            <a:gdLst/>
            <a:ahLst/>
            <a:cxnLst/>
            <a:rect r="r" b="b" t="t" l="l"/>
            <a:pathLst>
              <a:path h="1086754" w="1086754">
                <a:moveTo>
                  <a:pt x="0" y="0"/>
                </a:moveTo>
                <a:lnTo>
                  <a:pt x="1086754" y="0"/>
                </a:lnTo>
                <a:lnTo>
                  <a:pt x="1086754" y="1086754"/>
                </a:lnTo>
                <a:lnTo>
                  <a:pt x="0" y="10867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035578" y="3613495"/>
            <a:ext cx="925029" cy="925029"/>
          </a:xfrm>
          <a:custGeom>
            <a:avLst/>
            <a:gdLst/>
            <a:ahLst/>
            <a:cxnLst/>
            <a:rect r="r" b="b" t="t" l="l"/>
            <a:pathLst>
              <a:path h="925029" w="925029">
                <a:moveTo>
                  <a:pt x="0" y="0"/>
                </a:moveTo>
                <a:lnTo>
                  <a:pt x="925029" y="0"/>
                </a:lnTo>
                <a:lnTo>
                  <a:pt x="925029" y="925029"/>
                </a:lnTo>
                <a:lnTo>
                  <a:pt x="0" y="9250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44165" y="4069856"/>
            <a:ext cx="618515" cy="479339"/>
          </a:xfrm>
          <a:custGeom>
            <a:avLst/>
            <a:gdLst/>
            <a:ahLst/>
            <a:cxnLst/>
            <a:rect r="r" b="b" t="t" l="l"/>
            <a:pathLst>
              <a:path h="479339" w="618515">
                <a:moveTo>
                  <a:pt x="0" y="0"/>
                </a:moveTo>
                <a:lnTo>
                  <a:pt x="618515" y="0"/>
                </a:lnTo>
                <a:lnTo>
                  <a:pt x="618515" y="479339"/>
                </a:lnTo>
                <a:lnTo>
                  <a:pt x="0" y="479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8838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252500" y="5447054"/>
            <a:ext cx="5594498" cy="886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Yellow skin or eyes, abdominal pain, </a:t>
            </a:r>
          </a:p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vomiting, feeling tired, joint pain, dark urine or clay-colored stool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7678" y="2032477"/>
            <a:ext cx="11646151" cy="894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symptoms occur with chronic hepatitis B,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they can be a sign of advanced liver disease: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27732" y="559847"/>
            <a:ext cx="9262013" cy="894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FFFFFF"/>
                </a:solidFill>
                <a:latin typeface="Libre Baskerville Bold"/>
              </a:rPr>
              <a:t>Fewer</a:t>
            </a:r>
            <a:r>
              <a:rPr lang="en-US" sz="2800">
                <a:solidFill>
                  <a:srgbClr val="FFFFFF"/>
                </a:solidFill>
                <a:latin typeface="Libre Baskerville Bold"/>
              </a:rPr>
              <a:t> than 10% of people living with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FFFFFF"/>
                </a:solidFill>
                <a:latin typeface="Libre Baskerville Bold"/>
              </a:rPr>
              <a:t>chronic hepatitis B have symptoms.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525252" y="3140752"/>
            <a:ext cx="2019046" cy="2019046"/>
          </a:xfrm>
          <a:custGeom>
            <a:avLst/>
            <a:gdLst/>
            <a:ahLst/>
            <a:cxnLst/>
            <a:rect r="r" b="b" t="t" l="l"/>
            <a:pathLst>
              <a:path h="2019046" w="2019046">
                <a:moveTo>
                  <a:pt x="0" y="0"/>
                </a:moveTo>
                <a:lnTo>
                  <a:pt x="2019046" y="0"/>
                </a:lnTo>
                <a:lnTo>
                  <a:pt x="2019046" y="2019046"/>
                </a:lnTo>
                <a:lnTo>
                  <a:pt x="0" y="20190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1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03428" y="361701"/>
            <a:ext cx="13221428" cy="771242"/>
            <a:chOff x="0" y="0"/>
            <a:chExt cx="12860986" cy="7502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60986" cy="750217"/>
            </a:xfrm>
            <a:custGeom>
              <a:avLst/>
              <a:gdLst/>
              <a:ahLst/>
              <a:cxnLst/>
              <a:rect r="r" b="b" t="t" l="l"/>
              <a:pathLst>
                <a:path h="750217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750217"/>
                  </a:lnTo>
                  <a:lnTo>
                    <a:pt x="0" y="750217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243034" y="2791473"/>
            <a:ext cx="11819255" cy="3723222"/>
            <a:chOff x="0" y="0"/>
            <a:chExt cx="11497038" cy="36217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497039" cy="3621720"/>
            </a:xfrm>
            <a:custGeom>
              <a:avLst/>
              <a:gdLst/>
              <a:ahLst/>
              <a:cxnLst/>
              <a:rect r="r" b="b" t="t" l="l"/>
              <a:pathLst>
                <a:path h="3621720" w="11497039">
                  <a:moveTo>
                    <a:pt x="0" y="0"/>
                  </a:moveTo>
                  <a:lnTo>
                    <a:pt x="11497039" y="0"/>
                  </a:lnTo>
                  <a:lnTo>
                    <a:pt x="11497039" y="3621720"/>
                  </a:lnTo>
                  <a:lnTo>
                    <a:pt x="0" y="3621720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542847" y="3943402"/>
            <a:ext cx="2282132" cy="1423480"/>
          </a:xfrm>
          <a:custGeom>
            <a:avLst/>
            <a:gdLst/>
            <a:ahLst/>
            <a:cxnLst/>
            <a:rect r="r" b="b" t="t" l="l"/>
            <a:pathLst>
              <a:path h="1423480" w="2282132">
                <a:moveTo>
                  <a:pt x="0" y="0"/>
                </a:moveTo>
                <a:lnTo>
                  <a:pt x="2282132" y="0"/>
                </a:lnTo>
                <a:lnTo>
                  <a:pt x="2282132" y="1423480"/>
                </a:lnTo>
                <a:lnTo>
                  <a:pt x="0" y="1423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92715" y="3939287"/>
            <a:ext cx="2282630" cy="1427595"/>
          </a:xfrm>
          <a:custGeom>
            <a:avLst/>
            <a:gdLst/>
            <a:ahLst/>
            <a:cxnLst/>
            <a:rect r="r" b="b" t="t" l="l"/>
            <a:pathLst>
              <a:path h="1427595" w="2282630">
                <a:moveTo>
                  <a:pt x="0" y="0"/>
                </a:moveTo>
                <a:lnTo>
                  <a:pt x="2282630" y="0"/>
                </a:lnTo>
                <a:lnTo>
                  <a:pt x="2282630" y="1427595"/>
                </a:lnTo>
                <a:lnTo>
                  <a:pt x="0" y="142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613482" y="3943402"/>
            <a:ext cx="2281948" cy="1425267"/>
          </a:xfrm>
          <a:custGeom>
            <a:avLst/>
            <a:gdLst/>
            <a:ahLst/>
            <a:cxnLst/>
            <a:rect r="r" b="b" t="t" l="l"/>
            <a:pathLst>
              <a:path h="1425267" w="2281948">
                <a:moveTo>
                  <a:pt x="0" y="0"/>
                </a:moveTo>
                <a:lnTo>
                  <a:pt x="2281948" y="0"/>
                </a:lnTo>
                <a:lnTo>
                  <a:pt x="2281948" y="1425267"/>
                </a:lnTo>
                <a:lnTo>
                  <a:pt x="0" y="14252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558827" y="3924242"/>
            <a:ext cx="2281161" cy="1433330"/>
          </a:xfrm>
          <a:custGeom>
            <a:avLst/>
            <a:gdLst/>
            <a:ahLst/>
            <a:cxnLst/>
            <a:rect r="r" b="b" t="t" l="l"/>
            <a:pathLst>
              <a:path h="1433330" w="2281161">
                <a:moveTo>
                  <a:pt x="0" y="0"/>
                </a:moveTo>
                <a:lnTo>
                  <a:pt x="2281161" y="0"/>
                </a:lnTo>
                <a:lnTo>
                  <a:pt x="2281161" y="1433329"/>
                </a:lnTo>
                <a:lnTo>
                  <a:pt x="0" y="14333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29586" y="1572282"/>
            <a:ext cx="11646151" cy="894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hepatitis B goes unmonitored and unmanaged, people are at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much higher risk for liver disease and liver cancer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27732" y="559847"/>
            <a:ext cx="9834450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FFFFFF"/>
                </a:solidFill>
                <a:latin typeface="Libre Baskerville Bold"/>
              </a:rPr>
              <a:t>Hepatitis B can lead to liver disease and liver cancer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29586" y="2968699"/>
            <a:ext cx="11646151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Progression of liver disease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6186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Healthy Liver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281884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Fibrosis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407286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Cirrhosis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97729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Cancer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8900" y="-358277"/>
            <a:ext cx="12936610" cy="7310971"/>
            <a:chOff x="0" y="0"/>
            <a:chExt cx="10030210" cy="56684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5668454"/>
            </a:xfrm>
            <a:custGeom>
              <a:avLst/>
              <a:gdLst/>
              <a:ahLst/>
              <a:cxnLst/>
              <a:rect r="r" b="b" t="t" l="l"/>
              <a:pathLst>
                <a:path h="5668454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85850" y="871746"/>
            <a:ext cx="8839200" cy="1178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Although hepatitis B is common among Asian populations, most people do not know they are living with the virus.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1686460" y="2192317"/>
            <a:ext cx="9551276" cy="1568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16"/>
              </a:lnSpc>
              <a:spcBef>
                <a:spcPct val="0"/>
              </a:spcBef>
            </a:pPr>
            <a:r>
              <a:rPr lang="en-US" sz="2641" spc="158" u="none">
                <a:solidFill>
                  <a:srgbClr val="FFFFFF"/>
                </a:solidFill>
                <a:latin typeface="Libre Baskerville Bold"/>
              </a:rPr>
              <a:t>People can be afraid to get tested. They may incorrectly believe they would have symptoms, may hold on to common myths, or may not have access to health care.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5850" y="4376946"/>
            <a:ext cx="10223418" cy="397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Not knowing your hepatitis B status is a health risk.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85850" y="2465691"/>
            <a:ext cx="332351" cy="521509"/>
          </a:xfrm>
          <a:custGeom>
            <a:avLst/>
            <a:gdLst/>
            <a:ahLst/>
            <a:cxnLst/>
            <a:rect r="r" b="b" t="t" l="l"/>
            <a:pathLst>
              <a:path h="521509" w="332351">
                <a:moveTo>
                  <a:pt x="0" y="0"/>
                </a:moveTo>
                <a:lnTo>
                  <a:pt x="332351" y="0"/>
                </a:lnTo>
                <a:lnTo>
                  <a:pt x="332351" y="521508"/>
                </a:lnTo>
                <a:lnTo>
                  <a:pt x="0" y="52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60350" y="4113523"/>
            <a:ext cx="592244" cy="929319"/>
          </a:xfrm>
          <a:custGeom>
            <a:avLst/>
            <a:gdLst/>
            <a:ahLst/>
            <a:cxnLst/>
            <a:rect r="r" b="b" t="t" l="l"/>
            <a:pathLst>
              <a:path h="929319" w="592244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0350" y="774365"/>
            <a:ext cx="592244" cy="929319"/>
          </a:xfrm>
          <a:custGeom>
            <a:avLst/>
            <a:gdLst/>
            <a:ahLst/>
            <a:cxnLst/>
            <a:rect r="r" b="b" t="t" l="l"/>
            <a:pathLst>
              <a:path h="929319" w="592244">
                <a:moveTo>
                  <a:pt x="0" y="0"/>
                </a:moveTo>
                <a:lnTo>
                  <a:pt x="592244" y="0"/>
                </a:lnTo>
                <a:lnTo>
                  <a:pt x="592244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4" id="14"/>
          <p:cNvSpPr txBox="true"/>
          <p:nvPr/>
        </p:nvSpPr>
        <p:spPr>
          <a:xfrm rot="0">
            <a:off x="1686460" y="5200497"/>
            <a:ext cx="10260724" cy="1568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Without regular healthcare and possible treatment, a person with hepatitis B faces an increased risk of liver disease, liver cancer, or unknowingly transmitting the virus.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085850" y="5536743"/>
            <a:ext cx="332351" cy="521509"/>
          </a:xfrm>
          <a:custGeom>
            <a:avLst/>
            <a:gdLst/>
            <a:ahLst/>
            <a:cxnLst/>
            <a:rect r="r" b="b" t="t" l="l"/>
            <a:pathLst>
              <a:path h="521509" w="332351">
                <a:moveTo>
                  <a:pt x="0" y="0"/>
                </a:moveTo>
                <a:lnTo>
                  <a:pt x="332351" y="0"/>
                </a:lnTo>
                <a:lnTo>
                  <a:pt x="332351" y="521509"/>
                </a:lnTo>
                <a:lnTo>
                  <a:pt x="0" y="521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8900" y="-358277"/>
            <a:ext cx="12936610" cy="7310971"/>
            <a:chOff x="0" y="0"/>
            <a:chExt cx="10030210" cy="56684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5668454"/>
            </a:xfrm>
            <a:custGeom>
              <a:avLst/>
              <a:gdLst/>
              <a:ahLst/>
              <a:cxnLst/>
              <a:rect r="r" b="b" t="t" l="l"/>
              <a:pathLst>
                <a:path h="5668454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6083283" y="1135761"/>
            <a:ext cx="592244" cy="929319"/>
          </a:xfrm>
          <a:custGeom>
            <a:avLst/>
            <a:gdLst/>
            <a:ahLst/>
            <a:cxnLst/>
            <a:rect r="r" b="b" t="t" l="l"/>
            <a:pathLst>
              <a:path h="929319" w="592244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-819579">
            <a:off x="999782" y="813263"/>
            <a:ext cx="4309973" cy="5615240"/>
            <a:chOff x="0" y="0"/>
            <a:chExt cx="4013200" cy="52285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70510" y="270510"/>
              <a:ext cx="3473450" cy="4687570"/>
            </a:xfrm>
            <a:custGeom>
              <a:avLst/>
              <a:gdLst/>
              <a:ahLst/>
              <a:cxnLst/>
              <a:rect r="r" b="b" t="t" l="l"/>
              <a:pathLst>
                <a:path h="4687570" w="3473450">
                  <a:moveTo>
                    <a:pt x="0" y="0"/>
                  </a:moveTo>
                  <a:lnTo>
                    <a:pt x="3473450" y="0"/>
                  </a:lnTo>
                  <a:lnTo>
                    <a:pt x="3473450" y="4687570"/>
                  </a:lnTo>
                  <a:lnTo>
                    <a:pt x="0" y="4687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3459" t="0" r="-28972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013200" cy="5228590"/>
            </a:xfrm>
            <a:custGeom>
              <a:avLst/>
              <a:gdLst/>
              <a:ahLst/>
              <a:cxnLst/>
              <a:rect r="r" b="b" t="t" l="l"/>
              <a:pathLst>
                <a:path h="5228590" w="4013200">
                  <a:moveTo>
                    <a:pt x="4013200" y="5228590"/>
                  </a:moveTo>
                  <a:lnTo>
                    <a:pt x="0" y="5228590"/>
                  </a:lnTo>
                  <a:lnTo>
                    <a:pt x="0" y="0"/>
                  </a:lnTo>
                  <a:lnTo>
                    <a:pt x="4013200" y="0"/>
                  </a:lnTo>
                  <a:lnTo>
                    <a:pt x="4013200" y="5228590"/>
                  </a:lnTo>
                  <a:close/>
                  <a:moveTo>
                    <a:pt x="106680" y="5121910"/>
                  </a:moveTo>
                  <a:lnTo>
                    <a:pt x="3907790" y="5121910"/>
                  </a:lnTo>
                  <a:lnTo>
                    <a:pt x="3907790" y="106680"/>
                  </a:lnTo>
                  <a:lnTo>
                    <a:pt x="106680" y="106680"/>
                  </a:lnTo>
                  <a:lnTo>
                    <a:pt x="106680" y="5121910"/>
                  </a:lnTo>
                  <a:close/>
                  <a:moveTo>
                    <a:pt x="3793490" y="5008880"/>
                  </a:moveTo>
                  <a:lnTo>
                    <a:pt x="219710" y="5008880"/>
                  </a:lnTo>
                  <a:lnTo>
                    <a:pt x="219710" y="219710"/>
                  </a:lnTo>
                  <a:lnTo>
                    <a:pt x="3794760" y="219710"/>
                  </a:lnTo>
                  <a:lnTo>
                    <a:pt x="3793490" y="5008880"/>
                  </a:lnTo>
                  <a:close/>
                  <a:moveTo>
                    <a:pt x="321310" y="4907280"/>
                  </a:moveTo>
                  <a:lnTo>
                    <a:pt x="3693160" y="4907280"/>
                  </a:lnTo>
                  <a:lnTo>
                    <a:pt x="3693160" y="321310"/>
                  </a:lnTo>
                  <a:lnTo>
                    <a:pt x="321310" y="321310"/>
                  </a:lnTo>
                  <a:lnTo>
                    <a:pt x="321310" y="4907280"/>
                  </a:lnTo>
                  <a:close/>
                </a:path>
              </a:pathLst>
            </a:custGeom>
            <a:solidFill>
              <a:srgbClr val="FFDA02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6925630" y="1135761"/>
            <a:ext cx="4580570" cy="5036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62"/>
              </a:lnSpc>
            </a:pPr>
            <a:r>
              <a:rPr lang="en-US" sz="2850" spc="171">
                <a:solidFill>
                  <a:srgbClr val="FFFFFF"/>
                </a:solidFill>
                <a:latin typeface="Libre Baskerville Bold"/>
              </a:rPr>
              <a:t>The CDC now recommends that all adults in the United States be tested for hepatitis B at least once in their lifetime and that all adults between the ages of 19 and 59 (as well as high-risk adults ages 60+) be vaccinated against hepatitis B.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85894"/>
            <a:chOff x="0" y="0"/>
            <a:chExt cx="10030210" cy="9969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96999"/>
            </a:xfrm>
            <a:custGeom>
              <a:avLst/>
              <a:gdLst/>
              <a:ahLst/>
              <a:cxnLst/>
              <a:rect r="r" b="b" t="t" l="l"/>
              <a:pathLst>
                <a:path h="996999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96999"/>
                  </a:lnTo>
                  <a:lnTo>
                    <a:pt x="0" y="996999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-20082" y="600118"/>
            <a:ext cx="12230315" cy="45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FFFFFF"/>
                </a:solidFill>
                <a:latin typeface="Libre Baskerville Bold"/>
              </a:rPr>
              <a:t>The test for hepatitis B is a simple blood test.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327243" y="1637790"/>
            <a:ext cx="6696075" cy="78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can be done at a family doctor, liver specialist or at a community health fair.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85800" y="3574293"/>
            <a:ext cx="6696075" cy="77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is quick and easy and the results will be available in a few days.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762620" y="1598187"/>
            <a:ext cx="3605189" cy="3952213"/>
          </a:xfrm>
          <a:custGeom>
            <a:avLst/>
            <a:gdLst/>
            <a:ahLst/>
            <a:cxnLst/>
            <a:rect r="r" b="b" t="t" l="l"/>
            <a:pathLst>
              <a:path h="3952213" w="3605189">
                <a:moveTo>
                  <a:pt x="0" y="0"/>
                </a:moveTo>
                <a:lnTo>
                  <a:pt x="3605189" y="0"/>
                </a:lnTo>
                <a:lnTo>
                  <a:pt x="3605189" y="3952212"/>
                </a:lnTo>
                <a:lnTo>
                  <a:pt x="0" y="3952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15" r="0" b="-115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75145"/>
            <a:chOff x="0" y="0"/>
            <a:chExt cx="10030210" cy="988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88665"/>
            </a:xfrm>
            <a:custGeom>
              <a:avLst/>
              <a:gdLst/>
              <a:ahLst/>
              <a:cxnLst/>
              <a:rect r="r" b="b" t="t" l="l"/>
              <a:pathLst>
                <a:path h="988665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200820" y="1854274"/>
            <a:ext cx="4928739" cy="402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</a:t>
            </a:r>
            <a:r>
              <a:rPr lang="en-US" sz="2641" spc="158">
                <a:solidFill>
                  <a:srgbClr val="000000"/>
                </a:solidFill>
                <a:latin typeface="Kite One Italics"/>
              </a:rPr>
              <a:t>f the test results show that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291617" y="1275816"/>
            <a:ext cx="2252884" cy="2252884"/>
          </a:xfrm>
          <a:custGeom>
            <a:avLst/>
            <a:gdLst/>
            <a:ahLst/>
            <a:cxnLst/>
            <a:rect r="r" b="b" t="t" l="l"/>
            <a:pathLst>
              <a:path h="2252884" w="2252884">
                <a:moveTo>
                  <a:pt x="0" y="0"/>
                </a:moveTo>
                <a:lnTo>
                  <a:pt x="2252884" y="0"/>
                </a:lnTo>
                <a:lnTo>
                  <a:pt x="2252884" y="2252884"/>
                </a:lnTo>
                <a:lnTo>
                  <a:pt x="0" y="22528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634764">
            <a:off x="7458037" y="2177188"/>
            <a:ext cx="1367182" cy="825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343719" y="1708764"/>
            <a:ext cx="4689369" cy="693494"/>
            <a:chOff x="0" y="0"/>
            <a:chExt cx="7643078" cy="11303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43078" cy="1130308"/>
            </a:xfrm>
            <a:custGeom>
              <a:avLst/>
              <a:gdLst/>
              <a:ahLst/>
              <a:cxnLst/>
              <a:rect r="r" b="b" t="t" l="l"/>
              <a:pathLst>
                <a:path h="1130308" w="7643078">
                  <a:moveTo>
                    <a:pt x="7518618" y="59690"/>
                  </a:moveTo>
                  <a:cubicBezTo>
                    <a:pt x="7554178" y="59690"/>
                    <a:pt x="7583388" y="88900"/>
                    <a:pt x="7583388" y="124460"/>
                  </a:cubicBezTo>
                  <a:lnTo>
                    <a:pt x="7583388" y="1005848"/>
                  </a:lnTo>
                  <a:cubicBezTo>
                    <a:pt x="7583388" y="1041408"/>
                    <a:pt x="7554178" y="1070618"/>
                    <a:pt x="7518618" y="1070618"/>
                  </a:cubicBezTo>
                  <a:lnTo>
                    <a:pt x="124460" y="1070618"/>
                  </a:lnTo>
                  <a:cubicBezTo>
                    <a:pt x="88900" y="1070618"/>
                    <a:pt x="59690" y="1041408"/>
                    <a:pt x="59690" y="100584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518618" y="59690"/>
                  </a:lnTo>
                  <a:moveTo>
                    <a:pt x="751861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05848"/>
                  </a:lnTo>
                  <a:cubicBezTo>
                    <a:pt x="0" y="1074428"/>
                    <a:pt x="55880" y="1130308"/>
                    <a:pt x="124460" y="1130308"/>
                  </a:cubicBezTo>
                  <a:lnTo>
                    <a:pt x="7518618" y="1130308"/>
                  </a:lnTo>
                  <a:cubicBezTo>
                    <a:pt x="7587198" y="1130308"/>
                    <a:pt x="7643078" y="1074428"/>
                    <a:pt x="7643078" y="1005848"/>
                  </a:cubicBezTo>
                  <a:lnTo>
                    <a:pt x="7643078" y="124460"/>
                  </a:lnTo>
                  <a:cubicBezTo>
                    <a:pt x="7643078" y="55880"/>
                    <a:pt x="7587198" y="0"/>
                    <a:pt x="7518618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7088867" y="1744396"/>
            <a:ext cx="4895872" cy="4895853"/>
            <a:chOff x="0" y="0"/>
            <a:chExt cx="6350000" cy="6349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99" t="0" r="-24999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200820" y="585801"/>
            <a:ext cx="11888695" cy="397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After someone is tested: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-711837" y="4742945"/>
            <a:ext cx="6463129" cy="3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does have the virus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-369489" y="2993662"/>
            <a:ext cx="6463129" cy="3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does NOT have the virus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27883" y="3579257"/>
            <a:ext cx="4424779" cy="704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90132" indent="-195066" lvl="1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get vaccinated to prevent hepatitis B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16627" y="5208044"/>
            <a:ext cx="4348579" cy="1364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90132" indent="-195066" lvl="1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see a doctor for additional testing</a:t>
            </a:r>
          </a:p>
          <a:p>
            <a:pPr marL="390132" indent="-195066" lvl="1">
              <a:lnSpc>
                <a:spcPts val="2599"/>
              </a:lnSpc>
              <a:buFont typeface="Arial"/>
              <a:buChar char="•"/>
            </a:pPr>
            <a:r>
              <a:rPr lang="en-US" sz="2363" spc="137">
                <a:solidFill>
                  <a:srgbClr val="000000"/>
                </a:solidFill>
                <a:latin typeface="Kite One Italics"/>
              </a:rPr>
              <a:t>Have family members and sexual partners tested</a:t>
            </a:r>
          </a:p>
        </p:txBody>
      </p:sp>
      <p:sp>
        <p:nvSpPr>
          <p:cNvPr name="TextBox 18" id="18"/>
          <p:cNvSpPr txBox="true"/>
          <p:nvPr/>
        </p:nvSpPr>
        <p:spPr>
          <a:xfrm rot="634764">
            <a:off x="6090449" y="1674809"/>
            <a:ext cx="755562" cy="45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634764">
            <a:off x="6453744" y="1731560"/>
            <a:ext cx="755562" cy="45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634764">
            <a:off x="6786452" y="1816272"/>
            <a:ext cx="755562" cy="45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634764">
            <a:off x="5946090" y="2137338"/>
            <a:ext cx="1871212" cy="112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75145"/>
            <a:chOff x="0" y="0"/>
            <a:chExt cx="10030210" cy="988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88665"/>
            </a:xfrm>
            <a:custGeom>
              <a:avLst/>
              <a:gdLst/>
              <a:ahLst/>
              <a:cxnLst/>
              <a:rect r="r" b="b" t="t" l="l"/>
              <a:pathLst>
                <a:path h="988665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00820" y="585801"/>
            <a:ext cx="11888695" cy="39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People who test positive for hepatitis B can stay healthy by: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62137" y="1546711"/>
            <a:ext cx="6248400" cy="39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Seeing their doctor 1-2 times a year.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73254" y="2266071"/>
            <a:ext cx="5695950" cy="1362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Ideally a doctor experienced in managing hepatitis B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They will perform additional tests and, if needed, recommend treatment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636232" y="5011178"/>
            <a:ext cx="920247" cy="1593829"/>
            <a:chOff x="0" y="0"/>
            <a:chExt cx="1958340" cy="34112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58340" cy="3411220"/>
            </a:xfrm>
            <a:custGeom>
              <a:avLst/>
              <a:gdLst/>
              <a:ahLst/>
              <a:cxnLst/>
              <a:rect r="r" b="b" t="t" l="l"/>
              <a:pathLst>
                <a:path h="3411220" w="1958340">
                  <a:moveTo>
                    <a:pt x="999490" y="2647950"/>
                  </a:moveTo>
                  <a:cubicBezTo>
                    <a:pt x="1065530" y="2567940"/>
                    <a:pt x="1136650" y="2482850"/>
                    <a:pt x="1214120" y="2392680"/>
                  </a:cubicBezTo>
                  <a:cubicBezTo>
                    <a:pt x="1292860" y="2299970"/>
                    <a:pt x="1375410" y="2199640"/>
                    <a:pt x="1459230" y="2092960"/>
                  </a:cubicBezTo>
                  <a:cubicBezTo>
                    <a:pt x="1545590" y="1983740"/>
                    <a:pt x="1624330" y="1868170"/>
                    <a:pt x="1695450" y="1746250"/>
                  </a:cubicBezTo>
                  <a:cubicBezTo>
                    <a:pt x="1767840" y="1623060"/>
                    <a:pt x="1827530" y="1492250"/>
                    <a:pt x="1873250" y="1357630"/>
                  </a:cubicBezTo>
                  <a:cubicBezTo>
                    <a:pt x="1921510" y="1219200"/>
                    <a:pt x="1945640" y="1071880"/>
                    <a:pt x="1945640" y="922020"/>
                  </a:cubicBezTo>
                  <a:cubicBezTo>
                    <a:pt x="1945640" y="764540"/>
                    <a:pt x="1921510" y="624840"/>
                    <a:pt x="1873250" y="509270"/>
                  </a:cubicBezTo>
                  <a:cubicBezTo>
                    <a:pt x="1824990" y="392430"/>
                    <a:pt x="1756410" y="293370"/>
                    <a:pt x="1671320" y="217170"/>
                  </a:cubicBezTo>
                  <a:cubicBezTo>
                    <a:pt x="1586230" y="143510"/>
                    <a:pt x="1485900" y="87630"/>
                    <a:pt x="1371600" y="52070"/>
                  </a:cubicBezTo>
                  <a:cubicBezTo>
                    <a:pt x="1261110" y="17780"/>
                    <a:pt x="1144270" y="0"/>
                    <a:pt x="1021080" y="0"/>
                  </a:cubicBezTo>
                  <a:cubicBezTo>
                    <a:pt x="891540" y="0"/>
                    <a:pt x="765810" y="20320"/>
                    <a:pt x="647700" y="59690"/>
                  </a:cubicBezTo>
                  <a:cubicBezTo>
                    <a:pt x="527050" y="100330"/>
                    <a:pt x="417830" y="165100"/>
                    <a:pt x="325120" y="252730"/>
                  </a:cubicBezTo>
                  <a:cubicBezTo>
                    <a:pt x="232410" y="340360"/>
                    <a:pt x="158750" y="453390"/>
                    <a:pt x="105410" y="586740"/>
                  </a:cubicBezTo>
                  <a:cubicBezTo>
                    <a:pt x="52070" y="720090"/>
                    <a:pt x="25400" y="878840"/>
                    <a:pt x="25400" y="1060450"/>
                  </a:cubicBezTo>
                  <a:cubicBezTo>
                    <a:pt x="25400" y="1122680"/>
                    <a:pt x="27940" y="1169670"/>
                    <a:pt x="33020" y="1206500"/>
                  </a:cubicBezTo>
                  <a:cubicBezTo>
                    <a:pt x="34290" y="1226820"/>
                    <a:pt x="36830" y="1247140"/>
                    <a:pt x="40640" y="1264920"/>
                  </a:cubicBezTo>
                  <a:lnTo>
                    <a:pt x="57150" y="1352550"/>
                  </a:lnTo>
                  <a:lnTo>
                    <a:pt x="800100" y="1352550"/>
                  </a:lnTo>
                  <a:lnTo>
                    <a:pt x="800100" y="1055370"/>
                  </a:lnTo>
                  <a:cubicBezTo>
                    <a:pt x="800100" y="998220"/>
                    <a:pt x="805180" y="943610"/>
                    <a:pt x="814070" y="892810"/>
                  </a:cubicBezTo>
                  <a:cubicBezTo>
                    <a:pt x="822960" y="847090"/>
                    <a:pt x="836930" y="807720"/>
                    <a:pt x="854710" y="774700"/>
                  </a:cubicBezTo>
                  <a:cubicBezTo>
                    <a:pt x="871220" y="745490"/>
                    <a:pt x="891540" y="723900"/>
                    <a:pt x="915670" y="707390"/>
                  </a:cubicBezTo>
                  <a:cubicBezTo>
                    <a:pt x="937260" y="693420"/>
                    <a:pt x="962660" y="687070"/>
                    <a:pt x="996950" y="687070"/>
                  </a:cubicBezTo>
                  <a:cubicBezTo>
                    <a:pt x="1031240" y="687070"/>
                    <a:pt x="1059180" y="693420"/>
                    <a:pt x="1078230" y="703580"/>
                  </a:cubicBezTo>
                  <a:cubicBezTo>
                    <a:pt x="1099820" y="716280"/>
                    <a:pt x="1116330" y="731520"/>
                    <a:pt x="1127760" y="750570"/>
                  </a:cubicBezTo>
                  <a:cubicBezTo>
                    <a:pt x="1141730" y="773430"/>
                    <a:pt x="1151890" y="798830"/>
                    <a:pt x="1158240" y="825500"/>
                  </a:cubicBezTo>
                  <a:cubicBezTo>
                    <a:pt x="1165860" y="857250"/>
                    <a:pt x="1168400" y="887730"/>
                    <a:pt x="1168400" y="916940"/>
                  </a:cubicBezTo>
                  <a:cubicBezTo>
                    <a:pt x="1168400" y="1010920"/>
                    <a:pt x="1153160" y="1102360"/>
                    <a:pt x="1123950" y="1184910"/>
                  </a:cubicBezTo>
                  <a:cubicBezTo>
                    <a:pt x="1093470" y="1272540"/>
                    <a:pt x="1052830" y="1357630"/>
                    <a:pt x="1002030" y="1440180"/>
                  </a:cubicBezTo>
                  <a:cubicBezTo>
                    <a:pt x="952500" y="1526540"/>
                    <a:pt x="892810" y="1609090"/>
                    <a:pt x="825500" y="1689100"/>
                  </a:cubicBezTo>
                  <a:cubicBezTo>
                    <a:pt x="756920" y="1771650"/>
                    <a:pt x="684530" y="1856740"/>
                    <a:pt x="612140" y="1939290"/>
                  </a:cubicBezTo>
                  <a:cubicBezTo>
                    <a:pt x="537210" y="2024380"/>
                    <a:pt x="463550" y="2113280"/>
                    <a:pt x="393700" y="2200910"/>
                  </a:cubicBezTo>
                  <a:cubicBezTo>
                    <a:pt x="320040" y="2292350"/>
                    <a:pt x="254000" y="2390140"/>
                    <a:pt x="196850" y="2490470"/>
                  </a:cubicBezTo>
                  <a:cubicBezTo>
                    <a:pt x="138430" y="2593340"/>
                    <a:pt x="90170" y="2702560"/>
                    <a:pt x="55880" y="2816860"/>
                  </a:cubicBezTo>
                  <a:cubicBezTo>
                    <a:pt x="19050" y="2934970"/>
                    <a:pt x="0" y="3061970"/>
                    <a:pt x="0" y="3194050"/>
                  </a:cubicBezTo>
                  <a:lnTo>
                    <a:pt x="0" y="3411220"/>
                  </a:lnTo>
                  <a:lnTo>
                    <a:pt x="1958340" y="3411220"/>
                  </a:lnTo>
                  <a:lnTo>
                    <a:pt x="1958340" y="2683510"/>
                  </a:lnTo>
                  <a:lnTo>
                    <a:pt x="971550" y="2683510"/>
                  </a:lnTo>
                  <a:cubicBezTo>
                    <a:pt x="980440" y="2672080"/>
                    <a:pt x="989330" y="2660650"/>
                    <a:pt x="999490" y="2647950"/>
                  </a:cubicBezTo>
                  <a:close/>
                </a:path>
              </a:pathLst>
            </a:custGeom>
            <a:solidFill>
              <a:srgbClr val="BFE063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8496686" y="1469732"/>
            <a:ext cx="3106503" cy="3106490"/>
            <a:chOff x="0" y="0"/>
            <a:chExt cx="6350000" cy="6349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4906" t="0" r="-24906" b="0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555806" y="1746528"/>
            <a:ext cx="979341" cy="1593829"/>
            <a:chOff x="0" y="0"/>
            <a:chExt cx="2062480" cy="33553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62480" cy="3355340"/>
            </a:xfrm>
            <a:custGeom>
              <a:avLst/>
              <a:gdLst/>
              <a:ahLst/>
              <a:cxnLst/>
              <a:rect r="r" b="b" t="t" l="l"/>
              <a:pathLst>
                <a:path h="3355340" w="2062480">
                  <a:moveTo>
                    <a:pt x="1436370" y="0"/>
                  </a:moveTo>
                  <a:lnTo>
                    <a:pt x="1033780" y="0"/>
                  </a:lnTo>
                  <a:lnTo>
                    <a:pt x="1007110" y="17780"/>
                  </a:lnTo>
                  <a:cubicBezTo>
                    <a:pt x="941070" y="60960"/>
                    <a:pt x="866140" y="101600"/>
                    <a:pt x="786130" y="138430"/>
                  </a:cubicBezTo>
                  <a:cubicBezTo>
                    <a:pt x="704850" y="176530"/>
                    <a:pt x="621030" y="210820"/>
                    <a:pt x="537210" y="241300"/>
                  </a:cubicBezTo>
                  <a:cubicBezTo>
                    <a:pt x="454660" y="270510"/>
                    <a:pt x="373380" y="295910"/>
                    <a:pt x="295910" y="314960"/>
                  </a:cubicBezTo>
                  <a:cubicBezTo>
                    <a:pt x="219710" y="334010"/>
                    <a:pt x="151130" y="346710"/>
                    <a:pt x="93980" y="354330"/>
                  </a:cubicBezTo>
                  <a:lnTo>
                    <a:pt x="0" y="365760"/>
                  </a:lnTo>
                  <a:lnTo>
                    <a:pt x="0" y="935990"/>
                  </a:lnTo>
                  <a:lnTo>
                    <a:pt x="687070" y="935990"/>
                  </a:lnTo>
                  <a:lnTo>
                    <a:pt x="687070" y="2677160"/>
                  </a:lnTo>
                  <a:lnTo>
                    <a:pt x="3810" y="2677160"/>
                  </a:lnTo>
                  <a:lnTo>
                    <a:pt x="3810" y="3355340"/>
                  </a:lnTo>
                  <a:lnTo>
                    <a:pt x="2062480" y="3355340"/>
                  </a:lnTo>
                  <a:lnTo>
                    <a:pt x="2062480" y="2677160"/>
                  </a:lnTo>
                  <a:lnTo>
                    <a:pt x="1436370" y="2677160"/>
                  </a:lnTo>
                  <a:lnTo>
                    <a:pt x="1436370" y="0"/>
                  </a:lnTo>
                  <a:close/>
                </a:path>
              </a:pathLst>
            </a:custGeom>
            <a:solidFill>
              <a:srgbClr val="BFE063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555806" y="4313008"/>
            <a:ext cx="2607447" cy="2607447"/>
          </a:xfrm>
          <a:custGeom>
            <a:avLst/>
            <a:gdLst/>
            <a:ahLst/>
            <a:cxnLst/>
            <a:rect r="r" b="b" t="t" l="l"/>
            <a:pathLst>
              <a:path h="2607447" w="2607447">
                <a:moveTo>
                  <a:pt x="0" y="0"/>
                </a:moveTo>
                <a:lnTo>
                  <a:pt x="2607448" y="0"/>
                </a:lnTo>
                <a:lnTo>
                  <a:pt x="2607448" y="2607448"/>
                </a:lnTo>
                <a:lnTo>
                  <a:pt x="0" y="26074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474304">
            <a:off x="1924843" y="5680463"/>
            <a:ext cx="1282754" cy="1038420"/>
          </a:xfrm>
          <a:custGeom>
            <a:avLst/>
            <a:gdLst/>
            <a:ahLst/>
            <a:cxnLst/>
            <a:rect r="r" b="b" t="t" l="l"/>
            <a:pathLst>
              <a:path h="1038420" w="1282754">
                <a:moveTo>
                  <a:pt x="0" y="0"/>
                </a:moveTo>
                <a:lnTo>
                  <a:pt x="1282754" y="0"/>
                </a:lnTo>
                <a:lnTo>
                  <a:pt x="1282754" y="1038420"/>
                </a:lnTo>
                <a:lnTo>
                  <a:pt x="0" y="10384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04" t="0" r="-404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879198" y="5190278"/>
            <a:ext cx="5934216" cy="102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Eating a nutritious diet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Staying physically active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Avoiding alcohol and cigarettes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86337" y="6237342"/>
            <a:ext cx="5934216" cy="36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Kite One Italics"/>
              </a:rPr>
              <a:t>These contain toxins that can harm the liver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302284" y="4103642"/>
            <a:ext cx="2451972" cy="2698517"/>
            <a:chOff x="0" y="0"/>
            <a:chExt cx="3269296" cy="3598023"/>
          </a:xfrm>
        </p:grpSpPr>
        <p:sp>
          <p:nvSpPr>
            <p:cNvPr name="Freeform 20" id="20"/>
            <p:cNvSpPr/>
            <p:nvPr/>
          </p:nvSpPr>
          <p:spPr>
            <a:xfrm flipH="false" flipV="false" rot="1656161">
              <a:off x="409142" y="409142"/>
              <a:ext cx="2341171" cy="2341171"/>
            </a:xfrm>
            <a:custGeom>
              <a:avLst/>
              <a:gdLst/>
              <a:ahLst/>
              <a:cxnLst/>
              <a:rect r="r" b="b" t="t" l="l"/>
              <a:pathLst>
                <a:path h="2341171" w="2341171">
                  <a:moveTo>
                    <a:pt x="0" y="0"/>
                  </a:moveTo>
                  <a:lnTo>
                    <a:pt x="2341172" y="0"/>
                  </a:lnTo>
                  <a:lnTo>
                    <a:pt x="2341172" y="2341172"/>
                  </a:lnTo>
                  <a:lnTo>
                    <a:pt x="0" y="2341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true" flipV="false" rot="-2230324">
              <a:off x="915649" y="1244376"/>
              <a:ext cx="1960527" cy="1960527"/>
            </a:xfrm>
            <a:custGeom>
              <a:avLst/>
              <a:gdLst/>
              <a:ahLst/>
              <a:cxnLst/>
              <a:rect r="r" b="b" t="t" l="l"/>
              <a:pathLst>
                <a:path h="1960527" w="1960527">
                  <a:moveTo>
                    <a:pt x="1960527" y="0"/>
                  </a:moveTo>
                  <a:lnTo>
                    <a:pt x="0" y="0"/>
                  </a:lnTo>
                  <a:lnTo>
                    <a:pt x="0" y="1960527"/>
                  </a:lnTo>
                  <a:lnTo>
                    <a:pt x="1960527" y="1960527"/>
                  </a:lnTo>
                  <a:lnTo>
                    <a:pt x="1960527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3891817" y="4628457"/>
            <a:ext cx="5934216" cy="39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Leading a healthy lifestyle.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230943"/>
            <a:ext cx="13221428" cy="899453"/>
            <a:chOff x="0" y="0"/>
            <a:chExt cx="12860986" cy="8749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60986" cy="874932"/>
            </a:xfrm>
            <a:custGeom>
              <a:avLst/>
              <a:gdLst/>
              <a:ahLst/>
              <a:cxnLst/>
              <a:rect r="r" b="b" t="t" l="l"/>
              <a:pathLst>
                <a:path h="874932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83068" y="472129"/>
            <a:ext cx="12139188" cy="544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Libre Baskerville Bold"/>
              </a:rPr>
              <a:t>There is no cure for chronic hepatitis B.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835869" y="1538599"/>
            <a:ext cx="6520262" cy="1031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Kite One"/>
              </a:rPr>
              <a:t>Claims that medicine or herbal remedies can cure the virus are false.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4142284" y="3474648"/>
            <a:ext cx="4359507" cy="4277843"/>
            <a:chOff x="0" y="0"/>
            <a:chExt cx="5812676" cy="5703791"/>
          </a:xfrm>
        </p:grpSpPr>
        <p:sp>
          <p:nvSpPr>
            <p:cNvPr name="Freeform 9" id="9"/>
            <p:cNvSpPr/>
            <p:nvPr/>
          </p:nvSpPr>
          <p:spPr>
            <a:xfrm flipH="false" flipV="false" rot="232163">
              <a:off x="805139" y="996561"/>
              <a:ext cx="1534268" cy="2622681"/>
            </a:xfrm>
            <a:custGeom>
              <a:avLst/>
              <a:gdLst/>
              <a:ahLst/>
              <a:cxnLst/>
              <a:rect r="r" b="b" t="t" l="l"/>
              <a:pathLst>
                <a:path h="2622681" w="1534268">
                  <a:moveTo>
                    <a:pt x="0" y="0"/>
                  </a:moveTo>
                  <a:lnTo>
                    <a:pt x="1534269" y="0"/>
                  </a:lnTo>
                  <a:lnTo>
                    <a:pt x="1534269" y="2622681"/>
                  </a:lnTo>
                  <a:lnTo>
                    <a:pt x="0" y="2622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08884" y="0"/>
              <a:ext cx="5703791" cy="5703791"/>
            </a:xfrm>
            <a:custGeom>
              <a:avLst/>
              <a:gdLst/>
              <a:ahLst/>
              <a:cxnLst/>
              <a:rect r="r" b="b" t="t" l="l"/>
              <a:pathLst>
                <a:path h="5703791" w="5703791">
                  <a:moveTo>
                    <a:pt x="0" y="0"/>
                  </a:moveTo>
                  <a:lnTo>
                    <a:pt x="5703792" y="0"/>
                  </a:lnTo>
                  <a:lnTo>
                    <a:pt x="5703792" y="5703791"/>
                  </a:lnTo>
                  <a:lnTo>
                    <a:pt x="0" y="5703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3567551">
              <a:off x="511866" y="2394790"/>
              <a:ext cx="1044193" cy="1784946"/>
            </a:xfrm>
            <a:custGeom>
              <a:avLst/>
              <a:gdLst/>
              <a:ahLst/>
              <a:cxnLst/>
              <a:rect r="r" b="b" t="t" l="l"/>
              <a:pathLst>
                <a:path h="1784946" w="1044193">
                  <a:moveTo>
                    <a:pt x="0" y="0"/>
                  </a:moveTo>
                  <a:lnTo>
                    <a:pt x="1044193" y="0"/>
                  </a:lnTo>
                  <a:lnTo>
                    <a:pt x="1044193" y="1784946"/>
                  </a:lnTo>
                  <a:lnTo>
                    <a:pt x="0" y="1784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3868205" y="2945352"/>
            <a:ext cx="1449589" cy="1449589"/>
          </a:xfrm>
          <a:custGeom>
            <a:avLst/>
            <a:gdLst/>
            <a:ahLst/>
            <a:cxnLst/>
            <a:rect r="r" b="b" t="t" l="l"/>
            <a:pathLst>
              <a:path h="1449589" w="1449589">
                <a:moveTo>
                  <a:pt x="0" y="0"/>
                </a:moveTo>
                <a:lnTo>
                  <a:pt x="1449589" y="0"/>
                </a:lnTo>
                <a:lnTo>
                  <a:pt x="1449589" y="1449589"/>
                </a:lnTo>
                <a:lnTo>
                  <a:pt x="0" y="14495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-719232">
            <a:off x="2638522" y="4104110"/>
            <a:ext cx="6059549" cy="516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FFFFFF"/>
                </a:solidFill>
                <a:latin typeface="Archivo Black"/>
              </a:rPr>
              <a:t>CANNOT CURE</a:t>
            </a:r>
          </a:p>
        </p:txBody>
      </p:sp>
      <p:sp>
        <p:nvSpPr>
          <p:cNvPr name="TextBox 14" id="14"/>
          <p:cNvSpPr txBox="true"/>
          <p:nvPr/>
        </p:nvSpPr>
        <p:spPr>
          <a:xfrm rot="-719232">
            <a:off x="2638522" y="4032948"/>
            <a:ext cx="6059549" cy="516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Archivo Black"/>
              </a:rPr>
              <a:t>CANNOT CURE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90369" y="230943"/>
            <a:ext cx="13221428" cy="899453"/>
            <a:chOff x="0" y="0"/>
            <a:chExt cx="12860986" cy="8749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60986" cy="874932"/>
            </a:xfrm>
            <a:custGeom>
              <a:avLst/>
              <a:gdLst/>
              <a:ahLst/>
              <a:cxnLst/>
              <a:rect r="r" b="b" t="t" l="l"/>
              <a:pathLst>
                <a:path h="874932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26218" y="393150"/>
            <a:ext cx="1213918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Libre Baskerville Bold"/>
              </a:rPr>
              <a:t>There are treatments for hepatitis B.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4269" y="2603066"/>
            <a:ext cx="6149812" cy="1594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45"/>
              </a:lnSpc>
            </a:pPr>
            <a:r>
              <a:rPr lang="en-US" sz="3032">
                <a:solidFill>
                  <a:srgbClr val="222222"/>
                </a:solidFill>
                <a:latin typeface="Kite One"/>
              </a:rPr>
              <a:t>There are treatments, called antivirals, that can effectively control the virus and prevent liver damage.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761977" y="2360597"/>
            <a:ext cx="4059033" cy="4059033"/>
          </a:xfrm>
          <a:custGeom>
            <a:avLst/>
            <a:gdLst/>
            <a:ahLst/>
            <a:cxnLst/>
            <a:rect r="r" b="b" t="t" l="l"/>
            <a:pathLst>
              <a:path h="4059033" w="4059033">
                <a:moveTo>
                  <a:pt x="0" y="0"/>
                </a:moveTo>
                <a:lnTo>
                  <a:pt x="4059033" y="0"/>
                </a:lnTo>
                <a:lnTo>
                  <a:pt x="4059033" y="4059033"/>
                </a:lnTo>
                <a:lnTo>
                  <a:pt x="0" y="40590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394922">
            <a:off x="10371549" y="5030412"/>
            <a:ext cx="702051" cy="702051"/>
          </a:xfrm>
          <a:custGeom>
            <a:avLst/>
            <a:gdLst/>
            <a:ahLst/>
            <a:cxnLst/>
            <a:rect r="r" b="b" t="t" l="l"/>
            <a:pathLst>
              <a:path h="702051" w="702051">
                <a:moveTo>
                  <a:pt x="0" y="0"/>
                </a:moveTo>
                <a:lnTo>
                  <a:pt x="702050" y="0"/>
                </a:lnTo>
                <a:lnTo>
                  <a:pt x="702050" y="702051"/>
                </a:lnTo>
                <a:lnTo>
                  <a:pt x="0" y="7020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991634" y="2676314"/>
            <a:ext cx="3415756" cy="3415756"/>
          </a:xfrm>
          <a:custGeom>
            <a:avLst/>
            <a:gdLst/>
            <a:ahLst/>
            <a:cxnLst/>
            <a:rect r="r" b="b" t="t" l="l"/>
            <a:pathLst>
              <a:path h="3415756" w="3415756">
                <a:moveTo>
                  <a:pt x="0" y="0"/>
                </a:moveTo>
                <a:lnTo>
                  <a:pt x="3415756" y="0"/>
                </a:lnTo>
                <a:lnTo>
                  <a:pt x="3415756" y="3415756"/>
                </a:lnTo>
                <a:lnTo>
                  <a:pt x="0" y="34157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6037825">
            <a:off x="10124198" y="5336503"/>
            <a:ext cx="702051" cy="702051"/>
          </a:xfrm>
          <a:custGeom>
            <a:avLst/>
            <a:gdLst/>
            <a:ahLst/>
            <a:cxnLst/>
            <a:rect r="r" b="b" t="t" l="l"/>
            <a:pathLst>
              <a:path h="702051" w="702051">
                <a:moveTo>
                  <a:pt x="0" y="0"/>
                </a:moveTo>
                <a:lnTo>
                  <a:pt x="702051" y="0"/>
                </a:lnTo>
                <a:lnTo>
                  <a:pt x="702051" y="702050"/>
                </a:lnTo>
                <a:lnTo>
                  <a:pt x="0" y="702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-19050" y="1502001"/>
            <a:ext cx="9412822" cy="1028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30"/>
              </a:lnSpc>
            </a:pPr>
            <a:r>
              <a:rPr lang="en-US" sz="6021">
                <a:solidFill>
                  <a:srgbClr val="231F1F"/>
                </a:solidFill>
                <a:latin typeface="Bebas Neue Cyrillic"/>
              </a:rPr>
              <a:t>But, the good news is that...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90369" y="230943"/>
            <a:ext cx="13221428" cy="848115"/>
            <a:chOff x="0" y="0"/>
            <a:chExt cx="12860986" cy="8249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60986" cy="824994"/>
            </a:xfrm>
            <a:custGeom>
              <a:avLst/>
              <a:gdLst/>
              <a:ahLst/>
              <a:cxnLst/>
              <a:rect r="r" b="b" t="t" l="l"/>
              <a:pathLst>
                <a:path h="824994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24994"/>
                  </a:lnTo>
                  <a:lnTo>
                    <a:pt x="0" y="824994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26218" y="409592"/>
            <a:ext cx="12139188" cy="517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Why should people get tested for hepatitis B?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-505888" y="3200703"/>
            <a:ext cx="13601560" cy="1231276"/>
            <a:chOff x="0" y="0"/>
            <a:chExt cx="15925627" cy="144166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925626" cy="1441662"/>
            </a:xfrm>
            <a:custGeom>
              <a:avLst/>
              <a:gdLst/>
              <a:ahLst/>
              <a:cxnLst/>
              <a:rect r="r" b="b" t="t" l="l"/>
              <a:pathLst>
                <a:path h="1441662" w="15925626">
                  <a:moveTo>
                    <a:pt x="0" y="0"/>
                  </a:moveTo>
                  <a:lnTo>
                    <a:pt x="15925626" y="0"/>
                  </a:lnTo>
                  <a:lnTo>
                    <a:pt x="15925626" y="1441662"/>
                  </a:lnTo>
                  <a:lnTo>
                    <a:pt x="0" y="1441662"/>
                  </a:lnTo>
                  <a:close/>
                </a:path>
              </a:pathLst>
            </a:custGeom>
            <a:solidFill>
              <a:srgbClr val="FFD483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4719255" y="2523774"/>
            <a:ext cx="3014983" cy="3014983"/>
          </a:xfrm>
          <a:custGeom>
            <a:avLst/>
            <a:gdLst/>
            <a:ahLst/>
            <a:cxnLst/>
            <a:rect r="r" b="b" t="t" l="l"/>
            <a:pathLst>
              <a:path h="3014983" w="3014983">
                <a:moveTo>
                  <a:pt x="0" y="0"/>
                </a:moveTo>
                <a:lnTo>
                  <a:pt x="3014983" y="0"/>
                </a:lnTo>
                <a:lnTo>
                  <a:pt x="3014983" y="3014983"/>
                </a:lnTo>
                <a:lnTo>
                  <a:pt x="0" y="3014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28819" y="2735010"/>
            <a:ext cx="2049543" cy="2251214"/>
          </a:xfrm>
          <a:custGeom>
            <a:avLst/>
            <a:gdLst/>
            <a:ahLst/>
            <a:cxnLst/>
            <a:rect r="r" b="b" t="t" l="l"/>
            <a:pathLst>
              <a:path h="2251214" w="2049543">
                <a:moveTo>
                  <a:pt x="0" y="0"/>
                </a:moveTo>
                <a:lnTo>
                  <a:pt x="2049543" y="0"/>
                </a:lnTo>
                <a:lnTo>
                  <a:pt x="2049543" y="2251214"/>
                </a:lnTo>
                <a:lnTo>
                  <a:pt x="0" y="22512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45479" y="1293862"/>
            <a:ext cx="1697642" cy="1700234"/>
            <a:chOff x="0" y="0"/>
            <a:chExt cx="2263523" cy="2266978"/>
          </a:xfrm>
        </p:grpSpPr>
        <p:sp>
          <p:nvSpPr>
            <p:cNvPr name="Freeform 13" id="13"/>
            <p:cNvSpPr/>
            <p:nvPr/>
          </p:nvSpPr>
          <p:spPr>
            <a:xfrm flipH="false" flipV="false" rot="1394922">
              <a:off x="1577101" y="1559993"/>
              <a:ext cx="465229" cy="465229"/>
            </a:xfrm>
            <a:custGeom>
              <a:avLst/>
              <a:gdLst/>
              <a:ahLst/>
              <a:cxnLst/>
              <a:rect r="r" b="b" t="t" l="l"/>
              <a:pathLst>
                <a:path h="465229" w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63523" cy="2263523"/>
            </a:xfrm>
            <a:custGeom>
              <a:avLst/>
              <a:gdLst/>
              <a:ahLst/>
              <a:cxnLst/>
              <a:rect r="r" b="b" t="t" l="l"/>
              <a:pathLst>
                <a:path h="2263523" w="2263523">
                  <a:moveTo>
                    <a:pt x="0" y="0"/>
                  </a:moveTo>
                  <a:lnTo>
                    <a:pt x="2263523" y="0"/>
                  </a:lnTo>
                  <a:lnTo>
                    <a:pt x="2263523" y="2263523"/>
                  </a:lnTo>
                  <a:lnTo>
                    <a:pt x="0" y="2263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6037825">
              <a:off x="1413189" y="1762830"/>
              <a:ext cx="465229" cy="465229"/>
            </a:xfrm>
            <a:custGeom>
              <a:avLst/>
              <a:gdLst/>
              <a:ahLst/>
              <a:cxnLst/>
              <a:rect r="r" b="b" t="t" l="l"/>
              <a:pathLst>
                <a:path h="465229" w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0470119" y="4836326"/>
            <a:ext cx="1721715" cy="1721715"/>
          </a:xfrm>
          <a:custGeom>
            <a:avLst/>
            <a:gdLst/>
            <a:ahLst/>
            <a:cxnLst/>
            <a:rect r="r" b="b" t="t" l="l"/>
            <a:pathLst>
              <a:path h="1721715" w="1721715">
                <a:moveTo>
                  <a:pt x="0" y="0"/>
                </a:moveTo>
                <a:lnTo>
                  <a:pt x="1721715" y="0"/>
                </a:lnTo>
                <a:lnTo>
                  <a:pt x="1721715" y="1721715"/>
                </a:lnTo>
                <a:lnTo>
                  <a:pt x="0" y="17217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26202" y="5101774"/>
            <a:ext cx="4071768" cy="1126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142">
                <a:solidFill>
                  <a:srgbClr val="000000"/>
                </a:solidFill>
                <a:latin typeface="Kite One"/>
              </a:rPr>
              <a:t>There is a safe and effective vaccine that can protect loved ones who don't have hepatitis B.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31388" y="3403451"/>
            <a:ext cx="762912" cy="762912"/>
          </a:xfrm>
          <a:custGeom>
            <a:avLst/>
            <a:gdLst/>
            <a:ahLst/>
            <a:cxnLst/>
            <a:rect r="r" b="b" t="t" l="l"/>
            <a:pathLst>
              <a:path h="762912" w="762912">
                <a:moveTo>
                  <a:pt x="0" y="0"/>
                </a:moveTo>
                <a:lnTo>
                  <a:pt x="762912" y="0"/>
                </a:lnTo>
                <a:lnTo>
                  <a:pt x="762912" y="762912"/>
                </a:lnTo>
                <a:lnTo>
                  <a:pt x="0" y="7629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981530" y="3345422"/>
            <a:ext cx="878969" cy="878969"/>
          </a:xfrm>
          <a:custGeom>
            <a:avLst/>
            <a:gdLst/>
            <a:ahLst/>
            <a:cxnLst/>
            <a:rect r="r" b="b" t="t" l="l"/>
            <a:pathLst>
              <a:path h="878969" w="878969">
                <a:moveTo>
                  <a:pt x="0" y="0"/>
                </a:moveTo>
                <a:lnTo>
                  <a:pt x="878969" y="0"/>
                </a:lnTo>
                <a:lnTo>
                  <a:pt x="878969" y="878970"/>
                </a:lnTo>
                <a:lnTo>
                  <a:pt x="0" y="8789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004970" y="3351541"/>
            <a:ext cx="837338" cy="837338"/>
          </a:xfrm>
          <a:custGeom>
            <a:avLst/>
            <a:gdLst/>
            <a:ahLst/>
            <a:cxnLst/>
            <a:rect r="r" b="b" t="t" l="l"/>
            <a:pathLst>
              <a:path h="837338" w="837338">
                <a:moveTo>
                  <a:pt x="0" y="0"/>
                </a:moveTo>
                <a:lnTo>
                  <a:pt x="837337" y="0"/>
                </a:lnTo>
                <a:lnTo>
                  <a:pt x="837337" y="837337"/>
                </a:lnTo>
                <a:lnTo>
                  <a:pt x="0" y="83733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-13163" y="4908808"/>
            <a:ext cx="1540656" cy="1540656"/>
          </a:xfrm>
          <a:custGeom>
            <a:avLst/>
            <a:gdLst/>
            <a:ahLst/>
            <a:cxnLst/>
            <a:rect r="r" b="b" t="t" l="l"/>
            <a:pathLst>
              <a:path h="1540656" w="1540656">
                <a:moveTo>
                  <a:pt x="0" y="0"/>
                </a:moveTo>
                <a:lnTo>
                  <a:pt x="1540656" y="0"/>
                </a:lnTo>
                <a:lnTo>
                  <a:pt x="1540656" y="1540656"/>
                </a:lnTo>
                <a:lnTo>
                  <a:pt x="0" y="15406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43542" y="5037613"/>
            <a:ext cx="227246" cy="204521"/>
          </a:xfrm>
          <a:custGeom>
            <a:avLst/>
            <a:gdLst/>
            <a:ahLst/>
            <a:cxnLst/>
            <a:rect r="r" b="b" t="t" l="l"/>
            <a:pathLst>
              <a:path h="204521" w="227246">
                <a:moveTo>
                  <a:pt x="0" y="0"/>
                </a:moveTo>
                <a:lnTo>
                  <a:pt x="227246" y="0"/>
                </a:lnTo>
                <a:lnTo>
                  <a:pt x="227246" y="204522"/>
                </a:lnTo>
                <a:lnTo>
                  <a:pt x="0" y="20452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371863" y="1952163"/>
            <a:ext cx="1615399" cy="1041932"/>
          </a:xfrm>
          <a:custGeom>
            <a:avLst/>
            <a:gdLst/>
            <a:ahLst/>
            <a:cxnLst/>
            <a:rect r="r" b="b" t="t" l="l"/>
            <a:pathLst>
              <a:path h="1041932" w="1615399">
                <a:moveTo>
                  <a:pt x="0" y="0"/>
                </a:moveTo>
                <a:lnTo>
                  <a:pt x="1615398" y="0"/>
                </a:lnTo>
                <a:lnTo>
                  <a:pt x="1615398" y="1041932"/>
                </a:lnTo>
                <a:lnTo>
                  <a:pt x="0" y="104193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484843" y="1732434"/>
            <a:ext cx="3429910" cy="791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H</a:t>
            </a:r>
            <a:r>
              <a:rPr lang="en-US" sz="2281">
                <a:solidFill>
                  <a:srgbClr val="000000"/>
                </a:solidFill>
                <a:latin typeface="Kite One"/>
              </a:rPr>
              <a:t>epatitis B can be managed and treated!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915241" y="5101499"/>
            <a:ext cx="3930571" cy="1125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40">
                <a:solidFill>
                  <a:srgbClr val="000000"/>
                </a:solidFill>
                <a:latin typeface="Kite One"/>
              </a:rPr>
              <a:t>G</a:t>
            </a:r>
            <a:r>
              <a:rPr lang="en-US" sz="2140">
                <a:solidFill>
                  <a:srgbClr val="000000"/>
                </a:solidFill>
                <a:latin typeface="Kite One"/>
              </a:rPr>
              <a:t>etting tested now can allow someone to stay healthy for themselves and their loved ones!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94300" y="3514784"/>
            <a:ext cx="3589504" cy="631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2"/>
              </a:lnSpc>
            </a:pPr>
            <a:r>
              <a:rPr lang="en-US" sz="2280" spc="27">
                <a:solidFill>
                  <a:srgbClr val="000000"/>
                </a:solidFill>
                <a:latin typeface="Kite One"/>
              </a:rPr>
              <a:t>Someone should not wait until they feel sick.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864896" y="1732434"/>
            <a:ext cx="2506967" cy="791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M</a:t>
            </a:r>
            <a:r>
              <a:rPr lang="en-US" sz="2281">
                <a:solidFill>
                  <a:srgbClr val="000000"/>
                </a:solidFill>
                <a:latin typeface="Kite One"/>
              </a:rPr>
              <a:t>ost people do not have symptoms.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329573" y="3514784"/>
            <a:ext cx="2324831" cy="63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62"/>
              </a:lnSpc>
              <a:spcBef>
                <a:spcPct val="0"/>
              </a:spcBef>
            </a:pPr>
            <a:r>
              <a:rPr lang="en-US" sz="2280" spc="27" u="none">
                <a:solidFill>
                  <a:srgbClr val="000000"/>
                </a:solidFill>
                <a:latin typeface="Kite One"/>
              </a:rPr>
              <a:t>They should get tested now!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9850" y="-31750"/>
            <a:ext cx="12331732" cy="6921508"/>
            <a:chOff x="0" y="0"/>
            <a:chExt cx="16442310" cy="922867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5162" r="0" b="53555"/>
            <a:stretch>
              <a:fillRect/>
            </a:stretch>
          </p:blipFill>
          <p:spPr>
            <a:xfrm flipH="false" flipV="false">
              <a:off x="0" y="0"/>
              <a:ext cx="10876873" cy="2991559"/>
            </a:xfrm>
            <a:prstGeom prst="rect">
              <a:avLst/>
            </a:prstGeom>
          </p:spPr>
        </p:pic>
        <p:sp>
          <p:nvSpPr>
            <p:cNvPr name="AutoShape 4" id="4"/>
            <p:cNvSpPr/>
            <p:nvPr/>
          </p:nvSpPr>
          <p:spPr>
            <a:xfrm>
              <a:off x="0" y="3118559"/>
              <a:ext cx="10876873" cy="6110118"/>
            </a:xfrm>
            <a:prstGeom prst="rect">
              <a:avLst/>
            </a:prstGeom>
            <a:solidFill>
              <a:srgbClr val="FFCA7B"/>
            </a:solidFill>
          </p:spPr>
        </p: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10811" t="0" r="10811" b="0"/>
            <a:stretch>
              <a:fillRect/>
            </a:stretch>
          </p:blipFill>
          <p:spPr>
            <a:xfrm flipH="false" flipV="false">
              <a:off x="11003873" y="0"/>
              <a:ext cx="5438437" cy="461433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9626" t="0" r="9626" b="0"/>
            <a:stretch>
              <a:fillRect/>
            </a:stretch>
          </p:blipFill>
          <p:spPr>
            <a:xfrm flipH="false" flipV="false">
              <a:off x="11003873" y="4741339"/>
              <a:ext cx="5438437" cy="4487339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342900" y="4387863"/>
            <a:ext cx="7627650" cy="2220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26"/>
              </a:lnSpc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You have the power to save lives by:</a:t>
            </a:r>
          </a:p>
          <a:p>
            <a:pPr marL="698870" indent="-349435" lvl="1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Educating about hepatitis B</a:t>
            </a:r>
          </a:p>
          <a:p>
            <a:pPr marL="698870" indent="-349435" lvl="1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Promoting testing in your community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0" y="-76200"/>
            <a:ext cx="12744734" cy="1770781"/>
            <a:chOff x="0" y="0"/>
            <a:chExt cx="12397287" cy="17225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722506"/>
            </a:xfrm>
            <a:custGeom>
              <a:avLst/>
              <a:gdLst/>
              <a:ahLst/>
              <a:cxnLst/>
              <a:rect r="r" b="b" t="t" l="l"/>
              <a:pathLst>
                <a:path h="1722506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722506"/>
                  </a:lnTo>
                  <a:lnTo>
                    <a:pt x="0" y="1722506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974861" y="2211049"/>
            <a:ext cx="4651430" cy="4587712"/>
          </a:xfrm>
          <a:custGeom>
            <a:avLst/>
            <a:gdLst/>
            <a:ahLst/>
            <a:cxnLst/>
            <a:rect r="r" b="b" t="t" l="l"/>
            <a:pathLst>
              <a:path h="4587712" w="4651430">
                <a:moveTo>
                  <a:pt x="0" y="0"/>
                </a:moveTo>
                <a:lnTo>
                  <a:pt x="4651430" y="0"/>
                </a:lnTo>
                <a:lnTo>
                  <a:pt x="4651430" y="4587712"/>
                </a:lnTo>
                <a:lnTo>
                  <a:pt x="0" y="4587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1" r="0" b="-1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307205" y="2211049"/>
            <a:ext cx="8020972" cy="2572414"/>
          </a:xfrm>
          <a:custGeom>
            <a:avLst/>
            <a:gdLst/>
            <a:ahLst/>
            <a:cxnLst/>
            <a:rect r="r" b="b" t="t" l="l"/>
            <a:pathLst>
              <a:path h="2572414" w="8020972">
                <a:moveTo>
                  <a:pt x="0" y="0"/>
                </a:moveTo>
                <a:lnTo>
                  <a:pt x="8020972" y="0"/>
                </a:lnTo>
                <a:lnTo>
                  <a:pt x="8020972" y="2572414"/>
                </a:lnTo>
                <a:lnTo>
                  <a:pt x="0" y="2572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05903" r="0" b="-105903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9" id="9"/>
          <p:cNvSpPr/>
          <p:nvPr/>
        </p:nvSpPr>
        <p:spPr>
          <a:xfrm flipH="false" flipV="false" rot="0">
            <a:off x="-1804934" y="1549562"/>
            <a:ext cx="8219326" cy="5486400"/>
          </a:xfrm>
          <a:custGeom>
            <a:avLst/>
            <a:gdLst/>
            <a:ahLst/>
            <a:cxnLst/>
            <a:rect r="r" b="b" t="t" l="l"/>
            <a:pathLst>
              <a:path h="5486400" w="8219326">
                <a:moveTo>
                  <a:pt x="0" y="0"/>
                </a:moveTo>
                <a:lnTo>
                  <a:pt x="8219325" y="0"/>
                </a:lnTo>
                <a:lnTo>
                  <a:pt x="8219325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672590" y="2585069"/>
            <a:ext cx="7096125" cy="1707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3"/>
              </a:lnSpc>
            </a:pPr>
            <a:r>
              <a:rPr lang="en-US" sz="2892" spc="173">
                <a:solidFill>
                  <a:srgbClr val="000000"/>
                </a:solidFill>
                <a:latin typeface="Kite One Italics"/>
              </a:rPr>
              <a:t>Knowing the common misconceptions and how to overcome them can help dispel stigma and convey accurate information.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7377" y="468056"/>
            <a:ext cx="11926897" cy="105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Talking about hepatitis B in a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culturally sensitive way can be challenging.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57188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3143250" y="3732609"/>
            <a:ext cx="5947172" cy="660797"/>
            <a:chOff x="0" y="0"/>
            <a:chExt cx="5097576" cy="571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376026" y="53718"/>
            <a:ext cx="13071345" cy="660797"/>
            <a:chOff x="0" y="0"/>
            <a:chExt cx="11204010" cy="571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-5400000">
            <a:off x="3089672" y="4125516"/>
            <a:ext cx="6023013" cy="269687"/>
            <a:chOff x="0" y="0"/>
            <a:chExt cx="9621520" cy="2768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33" id="33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3966298" y="3799675"/>
            <a:ext cx="1824565" cy="1504466"/>
          </a:xfrm>
          <a:custGeom>
            <a:avLst/>
            <a:gdLst/>
            <a:ahLst/>
            <a:cxnLst/>
            <a:rect r="r" b="b" t="t" l="l"/>
            <a:pathLst>
              <a:path h="1504466" w="1824565">
                <a:moveTo>
                  <a:pt x="0" y="0"/>
                </a:moveTo>
                <a:lnTo>
                  <a:pt x="1824564" y="0"/>
                </a:lnTo>
                <a:lnTo>
                  <a:pt x="1824564" y="1504466"/>
                </a:lnTo>
                <a:lnTo>
                  <a:pt x="0" y="15044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-3508730" y="1616512"/>
            <a:ext cx="8234747" cy="5486400"/>
          </a:xfrm>
          <a:custGeom>
            <a:avLst/>
            <a:gdLst/>
            <a:ahLst/>
            <a:cxnLst/>
            <a:rect r="r" b="b" t="t" l="l"/>
            <a:pathLst>
              <a:path h="5486400" w="8234747">
                <a:moveTo>
                  <a:pt x="0" y="0"/>
                </a:moveTo>
                <a:lnTo>
                  <a:pt x="8234747" y="0"/>
                </a:lnTo>
                <a:lnTo>
                  <a:pt x="8234747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5481984" y="1893797"/>
            <a:ext cx="9427010" cy="5679774"/>
          </a:xfrm>
          <a:custGeom>
            <a:avLst/>
            <a:gdLst/>
            <a:ahLst/>
            <a:cxnLst/>
            <a:rect r="r" b="b" t="t" l="l"/>
            <a:pathLst>
              <a:path h="5679774" w="9427010">
                <a:moveTo>
                  <a:pt x="0" y="0"/>
                </a:moveTo>
                <a:lnTo>
                  <a:pt x="9427010" y="0"/>
                </a:lnTo>
                <a:lnTo>
                  <a:pt x="9427010" y="5679773"/>
                </a:lnTo>
                <a:lnTo>
                  <a:pt x="0" y="56797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1500188" y="1352726"/>
            <a:ext cx="4286250" cy="2228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I don't have any symptoms. </a:t>
            </a:r>
          </a:p>
          <a:p>
            <a:pPr algn="ctr">
              <a:lnSpc>
                <a:spcPts val="3562"/>
              </a:lnSpc>
            </a:pPr>
          </a:p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Could I still have hepatitis B?</a:t>
            </a:r>
          </a:p>
        </p:txBody>
      </p:sp>
      <p:sp>
        <p:nvSpPr>
          <p:cNvPr name="TextBox 38" id="38"/>
          <p:cNvSpPr txBox="true"/>
          <p:nvPr/>
        </p:nvSpPr>
        <p:spPr>
          <a:xfrm rot="85348">
            <a:off x="8154433" y="3363711"/>
            <a:ext cx="1589700" cy="525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054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name="TextBox 39" id="39"/>
          <p:cNvSpPr txBox="true"/>
          <p:nvPr/>
        </p:nvSpPr>
        <p:spPr>
          <a:xfrm rot="79068">
            <a:off x="7108538" y="3960800"/>
            <a:ext cx="3680326" cy="1025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6"/>
              </a:lnSpc>
            </a:pPr>
            <a:r>
              <a:rPr lang="en-US" sz="2336" spc="140">
                <a:solidFill>
                  <a:srgbClr val="000000"/>
                </a:solidFill>
                <a:latin typeface="Kite One Italics"/>
              </a:rPr>
              <a:t>Most people with hepatitis B do not have any symptoms!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227031" y="34487"/>
            <a:ext cx="5600700" cy="45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#1: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332210" y="476755"/>
            <a:ext cx="3343275" cy="5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Symptoms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6026" y="53718"/>
            <a:ext cx="13053478" cy="660797"/>
            <a:chOff x="0" y="0"/>
            <a:chExt cx="11188695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188695" cy="69850"/>
            </a:xfrm>
            <a:custGeom>
              <a:avLst/>
              <a:gdLst/>
              <a:ahLst/>
              <a:cxnLst/>
              <a:rect r="r" b="b" t="t" l="l"/>
              <a:pathLst>
                <a:path h="69850" w="11188695">
                  <a:moveTo>
                    <a:pt x="1089786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88695" y="69850"/>
                  </a:lnTo>
                  <a:lnTo>
                    <a:pt x="11188695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-1108083" y="2115951"/>
            <a:ext cx="4294086" cy="4784497"/>
          </a:xfrm>
          <a:custGeom>
            <a:avLst/>
            <a:gdLst/>
            <a:ahLst/>
            <a:cxnLst/>
            <a:rect r="r" b="b" t="t" l="l"/>
            <a:pathLst>
              <a:path h="4784497" w="4294086">
                <a:moveTo>
                  <a:pt x="0" y="0"/>
                </a:moveTo>
                <a:lnTo>
                  <a:pt x="4294086" y="0"/>
                </a:lnTo>
                <a:lnTo>
                  <a:pt x="4294086" y="4784498"/>
                </a:lnTo>
                <a:lnTo>
                  <a:pt x="0" y="47844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788303" y="3866167"/>
            <a:ext cx="1537352" cy="559564"/>
          </a:xfrm>
          <a:custGeom>
            <a:avLst/>
            <a:gdLst/>
            <a:ahLst/>
            <a:cxnLst/>
            <a:rect r="r" b="b" t="t" l="l"/>
            <a:pathLst>
              <a:path h="559564" w="1537352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87370" r="0" b="-8737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788303" y="1679206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-35719" y="1075529"/>
            <a:ext cx="12268200" cy="44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Most people with hepatitis B don’t have any symptoms.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474914" y="2405503"/>
            <a:ext cx="8346096" cy="68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45">
                <a:solidFill>
                  <a:srgbClr val="000000"/>
                </a:solidFill>
                <a:latin typeface="Kite One"/>
              </a:rPr>
              <a:t>People may be used to treating illnesses only when they have symptoms. People may not have a sense of urgency to get tested.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330517" y="4553341"/>
            <a:ext cx="8490493" cy="550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Let community members know that people with hepatitis B often have no symptoms, even though their liver could be damaged. 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357562" y="5321642"/>
            <a:ext cx="8652801" cy="550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Remind people that they have the power to improve their health now, to prevent serious liver problems</a:t>
            </a:r>
            <a:r>
              <a:rPr lang="en-US" sz="1820" spc="72">
                <a:solidFill>
                  <a:srgbClr val="000000"/>
                </a:solidFill>
                <a:latin typeface="Kite One"/>
              </a:rPr>
              <a:t> in the future.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22489" y="160596"/>
            <a:ext cx="4752975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357562" y="6145023"/>
            <a:ext cx="8148638" cy="538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The hepatitis B test is a simple blood test. It is the only way to know if someone has the virus!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937968" y="3967559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59419" y="1770952"/>
            <a:ext cx="1587644" cy="34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57188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281613" y="1608120"/>
            <a:ext cx="9427010" cy="5679774"/>
          </a:xfrm>
          <a:custGeom>
            <a:avLst/>
            <a:gdLst/>
            <a:ahLst/>
            <a:cxnLst/>
            <a:rect r="r" b="b" t="t" l="l"/>
            <a:pathLst>
              <a:path h="5679774" w="9427010">
                <a:moveTo>
                  <a:pt x="0" y="0"/>
                </a:moveTo>
                <a:lnTo>
                  <a:pt x="9427009" y="0"/>
                </a:lnTo>
                <a:lnTo>
                  <a:pt x="9427009" y="5679773"/>
                </a:lnTo>
                <a:lnTo>
                  <a:pt x="0" y="56797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5400000">
            <a:off x="3106084" y="3526480"/>
            <a:ext cx="5947172" cy="660797"/>
            <a:chOff x="0" y="0"/>
            <a:chExt cx="5097576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-5400000">
            <a:off x="3068163" y="3914916"/>
            <a:ext cx="6023013" cy="269687"/>
            <a:chOff x="0" y="0"/>
            <a:chExt cx="9621520" cy="2768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3396258" y="-35719"/>
            <a:ext cx="5279522" cy="1117243"/>
            <a:chOff x="0" y="0"/>
            <a:chExt cx="7039363" cy="1489658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</p:sp>
        </p:grpSp>
        <p:sp>
          <p:nvSpPr>
            <p:cNvPr name="TextBox 32" id="32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-376026" y="53718"/>
            <a:ext cx="13089249" cy="660797"/>
            <a:chOff x="0" y="0"/>
            <a:chExt cx="11219357" cy="5715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255270"/>
              <a:ext cx="11219357" cy="69850"/>
            </a:xfrm>
            <a:custGeom>
              <a:avLst/>
              <a:gdLst/>
              <a:ahLst/>
              <a:cxnLst/>
              <a:rect r="r" b="b" t="t" l="l"/>
              <a:pathLst>
                <a:path h="69850" w="11219357">
                  <a:moveTo>
                    <a:pt x="1092852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19357" y="69850"/>
                  </a:lnTo>
                  <a:lnTo>
                    <a:pt x="11219357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sp>
        <p:nvSpPr>
          <p:cNvPr name="TextBox 35" id="35"/>
          <p:cNvSpPr txBox="true"/>
          <p:nvPr/>
        </p:nvSpPr>
        <p:spPr>
          <a:xfrm rot="0">
            <a:off x="3306961" y="228364"/>
            <a:ext cx="560070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#2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3661172" y="3856879"/>
            <a:ext cx="2129691" cy="1756061"/>
          </a:xfrm>
          <a:custGeom>
            <a:avLst/>
            <a:gdLst/>
            <a:ahLst/>
            <a:cxnLst/>
            <a:rect r="r" b="b" t="t" l="l"/>
            <a:pathLst>
              <a:path h="1756061" w="2129691">
                <a:moveTo>
                  <a:pt x="0" y="0"/>
                </a:moveTo>
                <a:lnTo>
                  <a:pt x="2129690" y="0"/>
                </a:lnTo>
                <a:lnTo>
                  <a:pt x="2129690" y="1756061"/>
                </a:lnTo>
                <a:lnTo>
                  <a:pt x="0" y="17560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-376026" y="53718"/>
            <a:ext cx="13071345" cy="660797"/>
            <a:chOff x="0" y="0"/>
            <a:chExt cx="11204010" cy="5715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1" id="41"/>
            <p:cNvPicPr>
              <a:picLocks noChangeAspect="true"/>
            </p:cNvPicPr>
            <p:nvPr/>
          </p:nvPicPr>
          <p:blipFill>
            <a:blip r:embed="rId8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2" id="42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45" id="45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-2953134" y="1371600"/>
            <a:ext cx="8234747" cy="5486400"/>
          </a:xfrm>
          <a:custGeom>
            <a:avLst/>
            <a:gdLst/>
            <a:ahLst/>
            <a:cxnLst/>
            <a:rect r="r" b="b" t="t" l="l"/>
            <a:pathLst>
              <a:path h="5486400" w="8234747">
                <a:moveTo>
                  <a:pt x="0" y="0"/>
                </a:moveTo>
                <a:lnTo>
                  <a:pt x="8234746" y="0"/>
                </a:lnTo>
                <a:lnTo>
                  <a:pt x="8234746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1500188" y="1352726"/>
            <a:ext cx="4286250" cy="2228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I haven’t done anything risky to get hepatitis B. </a:t>
            </a:r>
          </a:p>
          <a:p>
            <a:pPr algn="ctr">
              <a:lnSpc>
                <a:spcPts val="3562"/>
              </a:lnSpc>
            </a:pPr>
          </a:p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Could I still have it?</a:t>
            </a:r>
          </a:p>
        </p:txBody>
      </p:sp>
      <p:sp>
        <p:nvSpPr>
          <p:cNvPr name="TextBox 48" id="48"/>
          <p:cNvSpPr txBox="true"/>
          <p:nvPr/>
        </p:nvSpPr>
        <p:spPr>
          <a:xfrm rot="108749">
            <a:off x="7871481" y="3143843"/>
            <a:ext cx="1645169" cy="551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25"/>
              </a:lnSpc>
            </a:pPr>
            <a:r>
              <a:rPr lang="en-US" sz="3161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name="TextBox 49" id="49"/>
          <p:cNvSpPr txBox="true"/>
          <p:nvPr/>
        </p:nvSpPr>
        <p:spPr>
          <a:xfrm rot="108749">
            <a:off x="6774080" y="3781799"/>
            <a:ext cx="3838806" cy="977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9"/>
              </a:lnSpc>
            </a:pPr>
            <a:r>
              <a:rPr lang="en-US" sz="2219" spc="133">
                <a:solidFill>
                  <a:srgbClr val="000000"/>
                </a:solidFill>
                <a:latin typeface="Kite One Italics"/>
              </a:rPr>
              <a:t>Most people contract hepatitis B as babies or children.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227031" y="34487"/>
            <a:ext cx="5600700" cy="45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#2: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332210" y="476755"/>
            <a:ext cx="3343275" cy="5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Transmission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6026" y="53718"/>
            <a:ext cx="13035572" cy="660797"/>
            <a:chOff x="0" y="0"/>
            <a:chExt cx="11173347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173347" cy="69850"/>
            </a:xfrm>
            <a:custGeom>
              <a:avLst/>
              <a:gdLst/>
              <a:ahLst/>
              <a:cxnLst/>
              <a:rect r="r" b="b" t="t" l="l"/>
              <a:pathLst>
                <a:path h="69850" w="11173347">
                  <a:moveTo>
                    <a:pt x="1088251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3347" y="69850"/>
                  </a:lnTo>
                  <a:lnTo>
                    <a:pt x="11173347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3026115" y="4100475"/>
            <a:ext cx="1537352" cy="559564"/>
          </a:xfrm>
          <a:custGeom>
            <a:avLst/>
            <a:gdLst/>
            <a:ahLst/>
            <a:cxnLst/>
            <a:rect r="r" b="b" t="t" l="l"/>
            <a:pathLst>
              <a:path h="559564" w="1537352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87370" r="0" b="-8737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64656" y="1732359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719" y="1125599"/>
            <a:ext cx="12201525" cy="338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064">
                <a:solidFill>
                  <a:srgbClr val="231F1F"/>
                </a:solidFill>
                <a:latin typeface="Libre Baskerville Bold"/>
              </a:rPr>
              <a:t>Most people living with hepatitis B contracted the virus at birth or early childhood. 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491393" y="2617831"/>
            <a:ext cx="8494129" cy="57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80">
                <a:solidFill>
                  <a:srgbClr val="000000"/>
                </a:solidFill>
                <a:latin typeface="Kite One"/>
              </a:rPr>
              <a:t>Som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e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peopl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e associate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 hepatitis B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 with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unhealthy or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risky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beh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avi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or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s.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People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may not be aware of how most people contract the virus.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09025" y="4981898"/>
            <a:ext cx="7691123" cy="804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Reinforce the most common way hepatitis B is transmitted, which is through blood contact at birth or contact with blood of someone living with hepatitis B during early childhood.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44514" y="5910124"/>
            <a:ext cx="7536056" cy="571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257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Reminding them that hepatitis B is one of the world’s most common viruses may be helpful in normalizing testing.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21494" y="125064"/>
            <a:ext cx="4752975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133551" y="4218759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161109" y="1832550"/>
            <a:ext cx="1984599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-1132977" y="2175093"/>
            <a:ext cx="4294086" cy="4784497"/>
          </a:xfrm>
          <a:custGeom>
            <a:avLst/>
            <a:gdLst/>
            <a:ahLst/>
            <a:cxnLst/>
            <a:rect r="r" b="b" t="t" l="l"/>
            <a:pathLst>
              <a:path h="4784497" w="4294086">
                <a:moveTo>
                  <a:pt x="0" y="0"/>
                </a:moveTo>
                <a:lnTo>
                  <a:pt x="4294086" y="0"/>
                </a:lnTo>
                <a:lnTo>
                  <a:pt x="4294086" y="4784498"/>
                </a:lnTo>
                <a:lnTo>
                  <a:pt x="0" y="4784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40296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3143250" y="3636739"/>
            <a:ext cx="5947172" cy="660797"/>
            <a:chOff x="0" y="0"/>
            <a:chExt cx="5097576" cy="571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-5400000">
            <a:off x="3105329" y="3902843"/>
            <a:ext cx="6023013" cy="269687"/>
            <a:chOff x="0" y="0"/>
            <a:chExt cx="9621520" cy="2768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</p:sp>
        </p:grpSp>
        <p:sp>
          <p:nvSpPr>
            <p:cNvPr name="TextBox 31" id="31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-376026" y="53718"/>
            <a:ext cx="13090053" cy="660797"/>
            <a:chOff x="0" y="0"/>
            <a:chExt cx="11220046" cy="5715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255270"/>
              <a:ext cx="11220046" cy="69850"/>
            </a:xfrm>
            <a:custGeom>
              <a:avLst/>
              <a:gdLst/>
              <a:ahLst/>
              <a:cxnLst/>
              <a:rect r="r" b="b" t="t" l="l"/>
              <a:pathLst>
                <a:path h="69850" w="11220046">
                  <a:moveTo>
                    <a:pt x="1092921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20046" y="69850"/>
                  </a:lnTo>
                  <a:lnTo>
                    <a:pt x="11220046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3288060" y="201505"/>
            <a:ext cx="560070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#3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3656747" y="3427963"/>
            <a:ext cx="2129691" cy="1756061"/>
          </a:xfrm>
          <a:custGeom>
            <a:avLst/>
            <a:gdLst/>
            <a:ahLst/>
            <a:cxnLst/>
            <a:rect r="r" b="b" t="t" l="l"/>
            <a:pathLst>
              <a:path h="1756061" w="2129691">
                <a:moveTo>
                  <a:pt x="0" y="0"/>
                </a:moveTo>
                <a:lnTo>
                  <a:pt x="2129691" y="0"/>
                </a:lnTo>
                <a:lnTo>
                  <a:pt x="2129691" y="1756061"/>
                </a:lnTo>
                <a:lnTo>
                  <a:pt x="0" y="17560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-389189" y="53718"/>
            <a:ext cx="13071345" cy="660797"/>
            <a:chOff x="0" y="0"/>
            <a:chExt cx="11204010" cy="5715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0" id="40"/>
            <p:cNvPicPr>
              <a:picLocks noChangeAspect="true"/>
            </p:cNvPicPr>
            <p:nvPr/>
          </p:nvPicPr>
          <p:blipFill>
            <a:blip r:embed="rId7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1" id="41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42" id="42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44" id="44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sp>
        <p:nvSpPr>
          <p:cNvPr name="Freeform 45" id="45"/>
          <p:cNvSpPr/>
          <p:nvPr/>
        </p:nvSpPr>
        <p:spPr>
          <a:xfrm flipH="true" flipV="false" rot="0">
            <a:off x="-2644912" y="1562794"/>
            <a:ext cx="8234747" cy="5486400"/>
          </a:xfrm>
          <a:custGeom>
            <a:avLst/>
            <a:gdLst/>
            <a:ahLst/>
            <a:cxnLst/>
            <a:rect r="r" b="b" t="t" l="l"/>
            <a:pathLst>
              <a:path h="5486400" w="8234747">
                <a:moveTo>
                  <a:pt x="8234746" y="0"/>
                </a:moveTo>
                <a:lnTo>
                  <a:pt x="0" y="0"/>
                </a:lnTo>
                <a:lnTo>
                  <a:pt x="0" y="5486400"/>
                </a:lnTo>
                <a:lnTo>
                  <a:pt x="8234746" y="5486400"/>
                </a:lnTo>
                <a:lnTo>
                  <a:pt x="8234746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5136606" y="1812840"/>
            <a:ext cx="9011996" cy="5429727"/>
          </a:xfrm>
          <a:custGeom>
            <a:avLst/>
            <a:gdLst/>
            <a:ahLst/>
            <a:cxnLst/>
            <a:rect r="r" b="b" t="t" l="l"/>
            <a:pathLst>
              <a:path h="5429727" w="9011996">
                <a:moveTo>
                  <a:pt x="0" y="0"/>
                </a:moveTo>
                <a:lnTo>
                  <a:pt x="9011996" y="0"/>
                </a:lnTo>
                <a:lnTo>
                  <a:pt x="9011996" y="5429727"/>
                </a:lnTo>
                <a:lnTo>
                  <a:pt x="0" y="54297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1946672" y="1737811"/>
            <a:ext cx="3643162" cy="1323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Are there treatments for hepatitis B?</a:t>
            </a:r>
          </a:p>
        </p:txBody>
      </p:sp>
      <p:sp>
        <p:nvSpPr>
          <p:cNvPr name="TextBox 48" id="48"/>
          <p:cNvSpPr txBox="true"/>
          <p:nvPr/>
        </p:nvSpPr>
        <p:spPr>
          <a:xfrm rot="116637">
            <a:off x="7683889" y="3214314"/>
            <a:ext cx="1660141" cy="556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</a:pPr>
            <a:r>
              <a:rPr lang="en-US" sz="3189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name="TextBox 49" id="49"/>
          <p:cNvSpPr txBox="true"/>
          <p:nvPr/>
        </p:nvSpPr>
        <p:spPr>
          <a:xfrm rot="116637">
            <a:off x="6617030" y="3769511"/>
            <a:ext cx="3625414" cy="1082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3"/>
              </a:lnSpc>
            </a:pPr>
            <a:r>
              <a:rPr lang="en-US" sz="2426" spc="145">
                <a:solidFill>
                  <a:srgbClr val="000000"/>
                </a:solidFill>
                <a:latin typeface="Kite One Italics"/>
              </a:rPr>
              <a:t>Treatments are available that can help people stay healthy.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227031" y="34487"/>
            <a:ext cx="5600700" cy="45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#3: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332210" y="476755"/>
            <a:ext cx="3343275" cy="5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Medical Care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2964656" y="1732359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61109" y="1832550"/>
            <a:ext cx="1984599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719" y="1057623"/>
            <a:ext cx="12201525" cy="44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Treatments are available that can help people stay healthy.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-376026" y="53718"/>
            <a:ext cx="13072006" cy="660797"/>
            <a:chOff x="0" y="0"/>
            <a:chExt cx="11204577" cy="571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255270"/>
              <a:ext cx="11204577" cy="69850"/>
            </a:xfrm>
            <a:custGeom>
              <a:avLst/>
              <a:gdLst/>
              <a:ahLst/>
              <a:cxnLst/>
              <a:rect r="r" b="b" t="t" l="l"/>
              <a:pathLst>
                <a:path h="69850" w="11204577">
                  <a:moveTo>
                    <a:pt x="1091374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577" y="69850"/>
                  </a:lnTo>
                  <a:lnTo>
                    <a:pt x="11204577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3402096" y="2403332"/>
            <a:ext cx="7743825" cy="871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Italics"/>
              </a:rPr>
              <a:t>People may be worried that there is no cure for hepatitis B or that a hepatitis B diagnosis will change their whole life – but it doesn’t have to!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-891990" y="2175093"/>
            <a:ext cx="4294086" cy="4784497"/>
          </a:xfrm>
          <a:custGeom>
            <a:avLst/>
            <a:gdLst/>
            <a:ahLst/>
            <a:cxnLst/>
            <a:rect r="r" b="b" t="t" l="l"/>
            <a:pathLst>
              <a:path h="4784497" w="4294086">
                <a:moveTo>
                  <a:pt x="0" y="0"/>
                </a:moveTo>
                <a:lnTo>
                  <a:pt x="4294086" y="0"/>
                </a:lnTo>
                <a:lnTo>
                  <a:pt x="4294086" y="4784498"/>
                </a:lnTo>
                <a:lnTo>
                  <a:pt x="0" y="4784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56916" y="3625453"/>
            <a:ext cx="1537352" cy="551453"/>
          </a:xfrm>
          <a:custGeom>
            <a:avLst/>
            <a:gdLst/>
            <a:ahLst/>
            <a:cxnLst/>
            <a:rect r="r" b="b" t="t" l="l"/>
            <a:pathLst>
              <a:path h="551453" w="1537352">
                <a:moveTo>
                  <a:pt x="0" y="0"/>
                </a:moveTo>
                <a:lnTo>
                  <a:pt x="1537352" y="0"/>
                </a:lnTo>
                <a:lnTo>
                  <a:pt x="1537352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9391" r="0" b="-89391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072092" y="3735297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402096" y="5897155"/>
            <a:ext cx="8349312" cy="550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can be managed effectively over time by seeing a doctor and taking treatment if it is needed.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3722489" y="160876"/>
            <a:ext cx="4752975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402096" y="5075349"/>
            <a:ext cx="8590021" cy="538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usually progresses slowly. The biggest danger is not knowing your status!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402096" y="4428710"/>
            <a:ext cx="8313593" cy="277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People with hepatitis B can still live long, healthy and productive lives.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40296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3143250" y="3636739"/>
            <a:ext cx="5947172" cy="660797"/>
            <a:chOff x="0" y="0"/>
            <a:chExt cx="5097576" cy="571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-5400000">
            <a:off x="3105329" y="3902843"/>
            <a:ext cx="6023013" cy="269687"/>
            <a:chOff x="0" y="0"/>
            <a:chExt cx="9621520" cy="2768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</p:sp>
        </p:grpSp>
        <p:sp>
          <p:nvSpPr>
            <p:cNvPr name="TextBox 31" id="31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-376026" y="53718"/>
            <a:ext cx="13090053" cy="660797"/>
            <a:chOff x="0" y="0"/>
            <a:chExt cx="11220046" cy="5715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255270"/>
              <a:ext cx="11220046" cy="69850"/>
            </a:xfrm>
            <a:custGeom>
              <a:avLst/>
              <a:gdLst/>
              <a:ahLst/>
              <a:cxnLst/>
              <a:rect r="r" b="b" t="t" l="l"/>
              <a:pathLst>
                <a:path h="69850" w="11220046">
                  <a:moveTo>
                    <a:pt x="1092921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20046" y="69850"/>
                  </a:lnTo>
                  <a:lnTo>
                    <a:pt x="11220046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3288060" y="201505"/>
            <a:ext cx="560070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#3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3656747" y="3427963"/>
            <a:ext cx="2129691" cy="1756061"/>
          </a:xfrm>
          <a:custGeom>
            <a:avLst/>
            <a:gdLst/>
            <a:ahLst/>
            <a:cxnLst/>
            <a:rect r="r" b="b" t="t" l="l"/>
            <a:pathLst>
              <a:path h="1756061" w="2129691">
                <a:moveTo>
                  <a:pt x="0" y="0"/>
                </a:moveTo>
                <a:lnTo>
                  <a:pt x="2129691" y="0"/>
                </a:lnTo>
                <a:lnTo>
                  <a:pt x="2129691" y="1756061"/>
                </a:lnTo>
                <a:lnTo>
                  <a:pt x="0" y="17560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-389189" y="53718"/>
            <a:ext cx="13071345" cy="660797"/>
            <a:chOff x="0" y="0"/>
            <a:chExt cx="11204010" cy="5715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0" id="40"/>
            <p:cNvPicPr>
              <a:picLocks noChangeAspect="true"/>
            </p:cNvPicPr>
            <p:nvPr/>
          </p:nvPicPr>
          <p:blipFill>
            <a:blip r:embed="rId7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1" id="41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42" id="42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44" id="44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sp>
        <p:nvSpPr>
          <p:cNvPr name="Freeform 45" id="45"/>
          <p:cNvSpPr/>
          <p:nvPr/>
        </p:nvSpPr>
        <p:spPr>
          <a:xfrm flipH="true" flipV="false" rot="0">
            <a:off x="-2644912" y="1562794"/>
            <a:ext cx="8234747" cy="5486400"/>
          </a:xfrm>
          <a:custGeom>
            <a:avLst/>
            <a:gdLst/>
            <a:ahLst/>
            <a:cxnLst/>
            <a:rect r="r" b="b" t="t" l="l"/>
            <a:pathLst>
              <a:path h="5486400" w="8234747">
                <a:moveTo>
                  <a:pt x="8234746" y="0"/>
                </a:moveTo>
                <a:lnTo>
                  <a:pt x="0" y="0"/>
                </a:lnTo>
                <a:lnTo>
                  <a:pt x="0" y="5486400"/>
                </a:lnTo>
                <a:lnTo>
                  <a:pt x="8234746" y="5486400"/>
                </a:lnTo>
                <a:lnTo>
                  <a:pt x="8234746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5136606" y="1812840"/>
            <a:ext cx="9011996" cy="5429727"/>
          </a:xfrm>
          <a:custGeom>
            <a:avLst/>
            <a:gdLst/>
            <a:ahLst/>
            <a:cxnLst/>
            <a:rect r="r" b="b" t="t" l="l"/>
            <a:pathLst>
              <a:path h="5429727" w="9011996">
                <a:moveTo>
                  <a:pt x="0" y="0"/>
                </a:moveTo>
                <a:lnTo>
                  <a:pt x="9011996" y="0"/>
                </a:lnTo>
                <a:lnTo>
                  <a:pt x="9011996" y="5429727"/>
                </a:lnTo>
                <a:lnTo>
                  <a:pt x="0" y="54297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1946672" y="1251784"/>
            <a:ext cx="3643162" cy="2102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26"/>
              </a:lnSpc>
            </a:pPr>
            <a:r>
              <a:rPr lang="en-US" sz="2818" spc="169">
                <a:solidFill>
                  <a:srgbClr val="000000"/>
                </a:solidFill>
                <a:latin typeface="Kite One Italics"/>
              </a:rPr>
              <a:t>If I have already been vaccinated against hepatitis B, do I need to get booster shots?</a:t>
            </a:r>
          </a:p>
        </p:txBody>
      </p:sp>
      <p:sp>
        <p:nvSpPr>
          <p:cNvPr name="TextBox 48" id="48"/>
          <p:cNvSpPr txBox="true"/>
          <p:nvPr/>
        </p:nvSpPr>
        <p:spPr>
          <a:xfrm rot="116637">
            <a:off x="6654949" y="3214771"/>
            <a:ext cx="3745044" cy="549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</a:pPr>
            <a:r>
              <a:rPr lang="en-US" sz="3189">
                <a:solidFill>
                  <a:srgbClr val="000000"/>
                </a:solidFill>
                <a:latin typeface="Libre Baskerville Bold"/>
              </a:rPr>
              <a:t>It’s up to you!</a:t>
            </a:r>
          </a:p>
        </p:txBody>
      </p:sp>
      <p:sp>
        <p:nvSpPr>
          <p:cNvPr name="TextBox 49" id="49"/>
          <p:cNvSpPr txBox="true"/>
          <p:nvPr/>
        </p:nvSpPr>
        <p:spPr>
          <a:xfrm rot="96225">
            <a:off x="6613398" y="3741791"/>
            <a:ext cx="3776020" cy="1138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73"/>
              </a:lnSpc>
            </a:pPr>
            <a:r>
              <a:rPr lang="en-US" sz="1926" spc="115">
                <a:solidFill>
                  <a:srgbClr val="000000"/>
                </a:solidFill>
                <a:latin typeface="Kite One Italics"/>
              </a:rPr>
              <a:t>If you got tested to make sure you have hep B antibodies, you should be protected for life. But a booster shot won’t hurt!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227031" y="34487"/>
            <a:ext cx="5600700" cy="447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#4: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332210" y="476755"/>
            <a:ext cx="3343275" cy="513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Vaccine Boosters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2964656" y="1732359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61109" y="1832550"/>
            <a:ext cx="1984599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719" y="1048098"/>
            <a:ext cx="12201525" cy="440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7"/>
              </a:lnSpc>
            </a:pPr>
            <a:r>
              <a:rPr lang="en-US" sz="2541">
                <a:solidFill>
                  <a:srgbClr val="231F1F"/>
                </a:solidFill>
                <a:latin typeface="Libre Baskerville Bold"/>
              </a:rPr>
              <a:t>If you respond to the hep B vaccine, you should be protected for life.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-376026" y="53718"/>
            <a:ext cx="13072006" cy="660797"/>
            <a:chOff x="0" y="0"/>
            <a:chExt cx="11204577" cy="571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255270"/>
              <a:ext cx="11204577" cy="69850"/>
            </a:xfrm>
            <a:custGeom>
              <a:avLst/>
              <a:gdLst/>
              <a:ahLst/>
              <a:cxnLst/>
              <a:rect r="r" b="b" t="t" l="l"/>
              <a:pathLst>
                <a:path h="69850" w="11204577">
                  <a:moveTo>
                    <a:pt x="1091374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577" y="69850"/>
                  </a:lnTo>
                  <a:lnTo>
                    <a:pt x="11204577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3402096" y="2403332"/>
            <a:ext cx="7743825" cy="871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Italics"/>
              </a:rPr>
              <a:t>Even after being vaccinated, loved ones and close contacts of individuals living with hepatitis B may still be concerned about their risk level, even after receiving the vaccine.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-891990" y="2175093"/>
            <a:ext cx="4294086" cy="4784497"/>
          </a:xfrm>
          <a:custGeom>
            <a:avLst/>
            <a:gdLst/>
            <a:ahLst/>
            <a:cxnLst/>
            <a:rect r="r" b="b" t="t" l="l"/>
            <a:pathLst>
              <a:path h="4784497" w="4294086">
                <a:moveTo>
                  <a:pt x="0" y="0"/>
                </a:moveTo>
                <a:lnTo>
                  <a:pt x="4294086" y="0"/>
                </a:lnTo>
                <a:lnTo>
                  <a:pt x="4294086" y="4784498"/>
                </a:lnTo>
                <a:lnTo>
                  <a:pt x="0" y="4784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56916" y="3625453"/>
            <a:ext cx="1537352" cy="551453"/>
          </a:xfrm>
          <a:custGeom>
            <a:avLst/>
            <a:gdLst/>
            <a:ahLst/>
            <a:cxnLst/>
            <a:rect r="r" b="b" t="t" l="l"/>
            <a:pathLst>
              <a:path h="551453" w="1537352">
                <a:moveTo>
                  <a:pt x="0" y="0"/>
                </a:moveTo>
                <a:lnTo>
                  <a:pt x="1537352" y="0"/>
                </a:lnTo>
                <a:lnTo>
                  <a:pt x="1537352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9391" r="0" b="-89391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072092" y="3735297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17" id="17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3722489" y="160876"/>
            <a:ext cx="4752975" cy="596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402096" y="5797211"/>
            <a:ext cx="8590021" cy="537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But, if they do want to get a booster shot, just to have peace of mind, they certainly can - it will not harm them!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402096" y="4634106"/>
            <a:ext cx="8313593" cy="804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As long as someone gets vaccinated and then gets tested a minimum of 20 days later to make sure they have antibodies, there shouldn't be a need for a booster shot, as they are protected. 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3344" y="-11906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375047" y="61415"/>
            <a:ext cx="13217069" cy="660797"/>
            <a:chOff x="0" y="0"/>
            <a:chExt cx="11328916" cy="571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255270"/>
              <a:ext cx="11328916" cy="69850"/>
            </a:xfrm>
            <a:custGeom>
              <a:avLst/>
              <a:gdLst/>
              <a:ahLst/>
              <a:cxnLst/>
              <a:rect r="r" b="b" t="t" l="l"/>
              <a:pathLst>
                <a:path h="69850" w="11328916">
                  <a:moveTo>
                    <a:pt x="1103808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328916" y="69850"/>
                  </a:lnTo>
                  <a:lnTo>
                    <a:pt x="11328916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070746" y="-40943"/>
            <a:ext cx="5731076" cy="1117243"/>
            <a:chOff x="0" y="0"/>
            <a:chExt cx="7641435" cy="1489658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7641435" cy="1489658"/>
              <a:chOff x="0" y="0"/>
              <a:chExt cx="7775515" cy="151638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7775515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775515">
                    <a:moveTo>
                      <a:pt x="7775515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775515" y="1516380"/>
                    </a:lnTo>
                    <a:lnTo>
                      <a:pt x="7428805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487695" y="286886"/>
              <a:ext cx="66675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554016" y="102751"/>
            <a:ext cx="4791075" cy="785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FFFFFF"/>
                </a:solidFill>
                <a:latin typeface="Kite One Bold"/>
              </a:rPr>
              <a:t>Be Aware: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267977" y="1380381"/>
            <a:ext cx="6677286" cy="101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There can be stigma and fear associated with hepatitis B.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-1257988">
            <a:off x="6970938" y="2620018"/>
            <a:ext cx="5486400" cy="3242757"/>
          </a:xfrm>
          <a:custGeom>
            <a:avLst/>
            <a:gdLst/>
            <a:ahLst/>
            <a:cxnLst/>
            <a:rect r="r" b="b" t="t" l="l"/>
            <a:pathLst>
              <a:path h="3242757" w="5486400">
                <a:moveTo>
                  <a:pt x="0" y="0"/>
                </a:moveTo>
                <a:lnTo>
                  <a:pt x="5486400" y="0"/>
                </a:lnTo>
                <a:lnTo>
                  <a:pt x="5486400" y="3242757"/>
                </a:lnTo>
                <a:lnTo>
                  <a:pt x="0" y="3242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69189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917645">
            <a:off x="8918834" y="4458842"/>
            <a:ext cx="3773681" cy="2830260"/>
          </a:xfrm>
          <a:custGeom>
            <a:avLst/>
            <a:gdLst/>
            <a:ahLst/>
            <a:cxnLst/>
            <a:rect r="r" b="b" t="t" l="l"/>
            <a:pathLst>
              <a:path h="2830260" w="3773681">
                <a:moveTo>
                  <a:pt x="0" y="0"/>
                </a:moveTo>
                <a:lnTo>
                  <a:pt x="3773681" y="0"/>
                </a:lnTo>
                <a:lnTo>
                  <a:pt x="3773681" y="2830260"/>
                </a:lnTo>
                <a:lnTo>
                  <a:pt x="0" y="28302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445047" y="5334798"/>
            <a:ext cx="7239628" cy="101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L</a:t>
            </a:r>
            <a:r>
              <a:rPr lang="en-US" sz="3200">
                <a:solidFill>
                  <a:srgbClr val="000000"/>
                </a:solidFill>
                <a:latin typeface="Kite One Bold"/>
              </a:rPr>
              <a:t>et's learn more about how to overcome these barriers when educating.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3445047" y="18073"/>
            <a:ext cx="1026320" cy="1026320"/>
          </a:xfrm>
          <a:custGeom>
            <a:avLst/>
            <a:gdLst/>
            <a:ahLst/>
            <a:cxnLst/>
            <a:rect r="r" b="b" t="t" l="l"/>
            <a:pathLst>
              <a:path h="1026320" w="1026320">
                <a:moveTo>
                  <a:pt x="0" y="0"/>
                </a:moveTo>
                <a:lnTo>
                  <a:pt x="1026319" y="0"/>
                </a:lnTo>
                <a:lnTo>
                  <a:pt x="1026319" y="1026319"/>
                </a:lnTo>
                <a:lnTo>
                  <a:pt x="0" y="10263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467031" y="12848"/>
            <a:ext cx="1026320" cy="1026320"/>
          </a:xfrm>
          <a:custGeom>
            <a:avLst/>
            <a:gdLst/>
            <a:ahLst/>
            <a:cxnLst/>
            <a:rect r="r" b="b" t="t" l="l"/>
            <a:pathLst>
              <a:path h="1026320" w="1026320">
                <a:moveTo>
                  <a:pt x="0" y="0"/>
                </a:moveTo>
                <a:lnTo>
                  <a:pt x="1026320" y="0"/>
                </a:lnTo>
                <a:lnTo>
                  <a:pt x="1026320" y="1026320"/>
                </a:lnTo>
                <a:lnTo>
                  <a:pt x="0" y="10263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904922" y="2479932"/>
            <a:ext cx="5283026" cy="607548"/>
          </a:xfrm>
          <a:custGeom>
            <a:avLst/>
            <a:gdLst/>
            <a:ahLst/>
            <a:cxnLst/>
            <a:rect r="r" b="b" t="t" l="l"/>
            <a:pathLst>
              <a:path h="607548" w="5283026">
                <a:moveTo>
                  <a:pt x="0" y="0"/>
                </a:moveTo>
                <a:lnTo>
                  <a:pt x="5283026" y="0"/>
                </a:lnTo>
                <a:lnTo>
                  <a:pt x="5283026" y="607548"/>
                </a:lnTo>
                <a:lnTo>
                  <a:pt x="0" y="6075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945263" y="5161006"/>
            <a:ext cx="781050" cy="781050"/>
          </a:xfrm>
          <a:custGeom>
            <a:avLst/>
            <a:gdLst/>
            <a:ahLst/>
            <a:cxnLst/>
            <a:rect r="r" b="b" t="t" l="l"/>
            <a:pathLst>
              <a:path h="781050" w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-1741548" y="722212"/>
            <a:ext cx="11051756" cy="6216613"/>
          </a:xfrm>
          <a:custGeom>
            <a:avLst/>
            <a:gdLst/>
            <a:ahLst/>
            <a:cxnLst/>
            <a:rect r="r" b="b" t="t" l="l"/>
            <a:pathLst>
              <a:path h="6216613" w="11051756">
                <a:moveTo>
                  <a:pt x="0" y="0"/>
                </a:moveTo>
                <a:lnTo>
                  <a:pt x="11051756" y="0"/>
                </a:lnTo>
                <a:lnTo>
                  <a:pt x="11051756" y="6216613"/>
                </a:lnTo>
                <a:lnTo>
                  <a:pt x="0" y="621661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393932" y="1217608"/>
            <a:ext cx="7009132" cy="698921"/>
          </a:xfrm>
          <a:custGeom>
            <a:avLst/>
            <a:gdLst/>
            <a:ahLst/>
            <a:cxnLst/>
            <a:rect r="r" b="b" t="t" l="l"/>
            <a:pathLst>
              <a:path h="698921" w="7009132">
                <a:moveTo>
                  <a:pt x="0" y="0"/>
                </a:moveTo>
                <a:lnTo>
                  <a:pt x="7009132" y="0"/>
                </a:lnTo>
                <a:lnTo>
                  <a:pt x="7009132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451425" r="0" b="-451425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11" id="11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393932" y="2155785"/>
            <a:ext cx="1239650" cy="4289840"/>
          </a:xfrm>
          <a:custGeom>
            <a:avLst/>
            <a:gdLst/>
            <a:ahLst/>
            <a:cxnLst/>
            <a:rect r="r" b="b" t="t" l="l"/>
            <a:pathLst>
              <a:path h="4289840" w="123965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68" r="0" b="-16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03064" y="2058692"/>
            <a:ext cx="6005001" cy="4000832"/>
          </a:xfrm>
          <a:custGeom>
            <a:avLst/>
            <a:gdLst/>
            <a:ahLst/>
            <a:cxnLst/>
            <a:rect r="r" b="b" t="t" l="l"/>
            <a:pathLst>
              <a:path h="4000832" w="6005001">
                <a:moveTo>
                  <a:pt x="0" y="0"/>
                </a:moveTo>
                <a:lnTo>
                  <a:pt x="6005001" y="0"/>
                </a:lnTo>
                <a:lnTo>
                  <a:pt x="6005001" y="4000832"/>
                </a:lnTo>
                <a:lnTo>
                  <a:pt x="0" y="40008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92415" y="1360760"/>
            <a:ext cx="6804745" cy="41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 come from misinformation.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33975" y="123893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Misinformation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33582" y="2117685"/>
            <a:ext cx="5863498" cy="800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31"/>
              </a:lnSpc>
            </a:pPr>
            <a:r>
              <a:rPr lang="en-US" sz="2308">
                <a:solidFill>
                  <a:srgbClr val="000000"/>
                </a:solidFill>
                <a:latin typeface="Kite One Italics"/>
              </a:rPr>
              <a:t>Misinformation can create assumptions about how someone may have gotten the virus.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36156" y="4804456"/>
            <a:ext cx="4259844" cy="1035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81381" indent="-190690" lvl="1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I</a:t>
            </a:r>
            <a:r>
              <a:rPr lang="en-US" sz="2310" spc="138">
                <a:solidFill>
                  <a:srgbClr val="000000"/>
                </a:solidFill>
                <a:latin typeface="Kite One Italics"/>
              </a:rPr>
              <a:t>mmoral behavior</a:t>
            </a:r>
          </a:p>
          <a:p>
            <a:pPr marL="381381" indent="-190690" lvl="1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Drug use</a:t>
            </a:r>
          </a:p>
          <a:p>
            <a:pPr marL="381381" indent="-190690" lvl="1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Having many sex partners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86691" y="3708497"/>
            <a:ext cx="5810469" cy="800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33"/>
              </a:lnSpc>
            </a:pPr>
            <a:r>
              <a:rPr lang="en-US" sz="2310">
                <a:solidFill>
                  <a:srgbClr val="000000"/>
                </a:solidFill>
                <a:latin typeface="Kite One Italics"/>
              </a:rPr>
              <a:t>People may assume that people have contracted hepatitis B through: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36521" y="1234871"/>
            <a:ext cx="5249107" cy="1154027"/>
            <a:chOff x="0" y="0"/>
            <a:chExt cx="16604019" cy="365042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604019" cy="3650428"/>
            </a:xfrm>
            <a:custGeom>
              <a:avLst/>
              <a:gdLst/>
              <a:ahLst/>
              <a:cxnLst/>
              <a:rect r="r" b="b" t="t" l="l"/>
              <a:pathLst>
                <a:path h="3650428" w="16604019">
                  <a:moveTo>
                    <a:pt x="0" y="0"/>
                  </a:moveTo>
                  <a:lnTo>
                    <a:pt x="16604019" y="0"/>
                  </a:lnTo>
                  <a:lnTo>
                    <a:pt x="16604019" y="3650428"/>
                  </a:lnTo>
                  <a:lnTo>
                    <a:pt x="0" y="3650428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530411" y="2598961"/>
            <a:ext cx="1107020" cy="3830872"/>
          </a:xfrm>
          <a:custGeom>
            <a:avLst/>
            <a:gdLst/>
            <a:ahLst/>
            <a:cxnLst/>
            <a:rect r="r" b="b" t="t" l="l"/>
            <a:pathLst>
              <a:path h="3830872" w="1107020">
                <a:moveTo>
                  <a:pt x="0" y="0"/>
                </a:moveTo>
                <a:lnTo>
                  <a:pt x="1107020" y="0"/>
                </a:lnTo>
                <a:lnTo>
                  <a:pt x="1107020" y="3830872"/>
                </a:lnTo>
                <a:lnTo>
                  <a:pt x="0" y="3830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68" r="0" b="-168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940706" y="1664344"/>
            <a:ext cx="5932487" cy="3952519"/>
          </a:xfrm>
          <a:custGeom>
            <a:avLst/>
            <a:gdLst/>
            <a:ahLst/>
            <a:cxnLst/>
            <a:rect r="r" b="b" t="t" l="l"/>
            <a:pathLst>
              <a:path h="3952519" w="5932487">
                <a:moveTo>
                  <a:pt x="0" y="0"/>
                </a:moveTo>
                <a:lnTo>
                  <a:pt x="5932487" y="0"/>
                </a:lnTo>
                <a:lnTo>
                  <a:pt x="5932487" y="3952519"/>
                </a:lnTo>
                <a:lnTo>
                  <a:pt x="0" y="39525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704445" y="3009224"/>
            <a:ext cx="6382177" cy="34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P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eople most commonly get hepatitis B from: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22687" y="5487952"/>
            <a:ext cx="5069049" cy="68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nyone can get it regardless of their cultural or religious values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07179" y="1309032"/>
            <a:ext cx="4707792" cy="958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757">
                <a:solidFill>
                  <a:srgbClr val="FFFFFF"/>
                </a:solidFill>
                <a:latin typeface="Kite One Bold"/>
              </a:rPr>
              <a:t>To overcome misinformation</a:t>
            </a:r>
            <a:r>
              <a:rPr lang="en-US" sz="2757">
                <a:solidFill>
                  <a:srgbClr val="FFFFFF"/>
                </a:solidFill>
                <a:latin typeface="Kite One Bold"/>
              </a:rPr>
              <a:t>, emphasize the facts!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928425" y="3870720"/>
            <a:ext cx="4725904" cy="133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heir mothers during birth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Contact with blood from someone living with hepatitis B during early childhood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233975" y="123893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Misinformation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19050" y="566559"/>
            <a:ext cx="4126485" cy="3035977"/>
            <a:chOff x="0" y="0"/>
            <a:chExt cx="5501979" cy="404797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3"/>
            <a:srcRect l="4721" t="0" r="4721" b="0"/>
            <a:stretch>
              <a:fillRect/>
            </a:stretch>
          </p:blipFill>
          <p:spPr>
            <a:xfrm flipH="false" flipV="false"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-713254" y="50959"/>
            <a:ext cx="13037627" cy="660797"/>
            <a:chOff x="0" y="0"/>
            <a:chExt cx="11175109" cy="571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2251881" y="141799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Fear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4827867" y="1370266"/>
            <a:ext cx="5958813" cy="698921"/>
          </a:xfrm>
          <a:custGeom>
            <a:avLst/>
            <a:gdLst/>
            <a:ahLst/>
            <a:cxnLst/>
            <a:rect r="r" b="b" t="t" l="l"/>
            <a:pathLst>
              <a:path h="698921" w="5958813">
                <a:moveTo>
                  <a:pt x="0" y="0"/>
                </a:moveTo>
                <a:lnTo>
                  <a:pt x="5958814" y="0"/>
                </a:lnTo>
                <a:lnTo>
                  <a:pt x="5958814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376286" r="0" b="-37628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5016185" y="1504465"/>
            <a:ext cx="6804825" cy="41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 also come from fear.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010189" y="3269797"/>
            <a:ext cx="5810820" cy="133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Managing the virus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Cost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Seeing a doctor regularly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Family burden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-19050" y="3719065"/>
            <a:ext cx="1886473" cy="3138935"/>
            <a:chOff x="0" y="0"/>
            <a:chExt cx="2515298" cy="4185246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6"/>
            <a:srcRect l="4897" t="0" r="4897" b="0"/>
            <a:stretch>
              <a:fillRect/>
            </a:stretch>
          </p:blipFill>
          <p:spPr>
            <a:xfrm flipH="false" flipV="false"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name="Group 19" id="19"/>
          <p:cNvGrpSpPr/>
          <p:nvPr/>
        </p:nvGrpSpPr>
        <p:grpSpPr>
          <a:xfrm rot="0">
            <a:off x="2044192" y="3719065"/>
            <a:ext cx="2063242" cy="3138935"/>
            <a:chOff x="0" y="0"/>
            <a:chExt cx="2750990" cy="4185246"/>
          </a:xfrm>
        </p:grpSpPr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7"/>
            <a:srcRect l="34535" t="0" r="21671" b="0"/>
            <a:stretch>
              <a:fillRect/>
            </a:stretch>
          </p:blipFill>
          <p:spPr>
            <a:xfrm flipH="false" flipV="false">
              <a:off x="0" y="0"/>
              <a:ext cx="2750990" cy="4185246"/>
            </a:xfrm>
            <a:prstGeom prst="rect">
              <a:avLst/>
            </a:prstGeom>
          </p:spPr>
        </p:pic>
      </p:grpSp>
      <p:sp>
        <p:nvSpPr>
          <p:cNvPr name="Freeform 21" id="21"/>
          <p:cNvSpPr/>
          <p:nvPr/>
        </p:nvSpPr>
        <p:spPr>
          <a:xfrm flipH="false" flipV="false" rot="0">
            <a:off x="4702006" y="2312617"/>
            <a:ext cx="1103554" cy="3819995"/>
          </a:xfrm>
          <a:custGeom>
            <a:avLst/>
            <a:gdLst/>
            <a:ahLst/>
            <a:cxnLst/>
            <a:rect r="r" b="b" t="t" l="l"/>
            <a:pathLst>
              <a:path h="3819995" w="1103554">
                <a:moveTo>
                  <a:pt x="0" y="0"/>
                </a:moveTo>
                <a:lnTo>
                  <a:pt x="1103554" y="0"/>
                </a:lnTo>
                <a:lnTo>
                  <a:pt x="1103554" y="3819995"/>
                </a:lnTo>
                <a:lnTo>
                  <a:pt x="0" y="38199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54" r="0" b="-154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6010189" y="4877770"/>
            <a:ext cx="5810820" cy="1005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Social stigma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Isolation from friends and family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Community judgment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096000" y="2607244"/>
            <a:ext cx="5810820" cy="34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Being seen get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ting tested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19050" y="566559"/>
            <a:ext cx="4126485" cy="3035977"/>
            <a:chOff x="0" y="0"/>
            <a:chExt cx="5501979" cy="404797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3"/>
            <a:srcRect l="0" t="0" r="0" b="26427"/>
            <a:stretch>
              <a:fillRect/>
            </a:stretch>
          </p:blipFill>
          <p:spPr>
            <a:xfrm flipH="false" flipV="false"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-19050" y="3719065"/>
            <a:ext cx="1886473" cy="3138935"/>
            <a:chOff x="0" y="0"/>
            <a:chExt cx="2515298" cy="4185246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4897" t="0" r="4897" b="0"/>
            <a:stretch>
              <a:fillRect/>
            </a:stretch>
          </p:blipFill>
          <p:spPr>
            <a:xfrm flipH="false" flipV="false"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2044192" y="3719065"/>
            <a:ext cx="2063242" cy="3138935"/>
            <a:chOff x="0" y="0"/>
            <a:chExt cx="2750990" cy="4185246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5"/>
            <a:srcRect l="671" t="0" r="671" b="0"/>
            <a:stretch>
              <a:fillRect/>
            </a:stretch>
          </p:blipFill>
          <p:spPr>
            <a:xfrm flipH="false" flipV="false">
              <a:off x="0" y="0"/>
              <a:ext cx="2750990" cy="4185246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369694"/>
              </a:solidFill>
            </p:spPr>
          </p:sp>
        </p:grpSp>
        <p:sp>
          <p:nvSpPr>
            <p:cNvPr name="TextBox 16" id="16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2251881" y="141799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Fear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523467" y="1154183"/>
            <a:ext cx="7297543" cy="1359563"/>
            <a:chOff x="0" y="0"/>
            <a:chExt cx="23083649" cy="43005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3083648" cy="4300580"/>
            </a:xfrm>
            <a:custGeom>
              <a:avLst/>
              <a:gdLst/>
              <a:ahLst/>
              <a:cxnLst/>
              <a:rect r="r" b="b" t="t" l="l"/>
              <a:pathLst>
                <a:path h="4300580" w="23083648">
                  <a:moveTo>
                    <a:pt x="0" y="0"/>
                  </a:moveTo>
                  <a:lnTo>
                    <a:pt x="23083648" y="0"/>
                  </a:lnTo>
                  <a:lnTo>
                    <a:pt x="23083648" y="4300580"/>
                  </a:lnTo>
                  <a:lnTo>
                    <a:pt x="0" y="430058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4650223" y="1330695"/>
            <a:ext cx="7044031" cy="958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4"/>
              </a:lnSpc>
            </a:pPr>
            <a:r>
              <a:rPr lang="en-US" sz="2760">
                <a:solidFill>
                  <a:srgbClr val="FFFFFF"/>
                </a:solidFill>
                <a:latin typeface="Kite One Bold"/>
              </a:rPr>
              <a:t>To overcome fear</a:t>
            </a:r>
            <a:r>
              <a:rPr lang="en-US" sz="2760">
                <a:solidFill>
                  <a:srgbClr val="FFFFFF"/>
                </a:solidFill>
                <a:latin typeface="Kite One Bold"/>
              </a:rPr>
              <a:t>, normalize hepatitis B testing and emphasize available resources.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4455647" y="2786640"/>
            <a:ext cx="1100924" cy="3808114"/>
          </a:xfrm>
          <a:custGeom>
            <a:avLst/>
            <a:gdLst/>
            <a:ahLst/>
            <a:cxnLst/>
            <a:rect r="r" b="b" t="t" l="l"/>
            <a:pathLst>
              <a:path h="3808114" w="1100924">
                <a:moveTo>
                  <a:pt x="0" y="0"/>
                </a:moveTo>
                <a:lnTo>
                  <a:pt x="1100924" y="0"/>
                </a:lnTo>
                <a:lnTo>
                  <a:pt x="1100924" y="3808114"/>
                </a:lnTo>
                <a:lnTo>
                  <a:pt x="0" y="3808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90" r="0" b="-19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5885628" y="2861491"/>
            <a:ext cx="5935381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6710" indent="-17335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Resources are available to help people living with hepatitis B.      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839640" y="3990873"/>
            <a:ext cx="5981370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6710" indent="-17335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 Hepatitis B is a very common virus, and can be managed effectively by seeing a doctor and making simple lifestyle changes.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839640" y="5480329"/>
            <a:ext cx="5981370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6710" indent="-17335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The more correct information the community knows, the less stigma that will exist around hepatitis B!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70287"/>
            <a:ext cx="12744734" cy="1626641"/>
            <a:chOff x="0" y="0"/>
            <a:chExt cx="12397287" cy="15822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582296"/>
            </a:xfrm>
            <a:custGeom>
              <a:avLst/>
              <a:gdLst/>
              <a:ahLst/>
              <a:cxnLst/>
              <a:rect r="r" b="b" t="t" l="l"/>
              <a:pathLst>
                <a:path h="1582296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582296"/>
                  </a:lnTo>
                  <a:lnTo>
                    <a:pt x="0" y="1582296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3876527" y="2761883"/>
            <a:ext cx="323122" cy="508855"/>
          </a:xfrm>
          <a:custGeom>
            <a:avLst/>
            <a:gdLst/>
            <a:ahLst/>
            <a:cxnLst/>
            <a:rect r="r" b="b" t="t" l="l"/>
            <a:pathLst>
              <a:path h="508855" w="323122">
                <a:moveTo>
                  <a:pt x="0" y="0"/>
                </a:moveTo>
                <a:lnTo>
                  <a:pt x="323123" y="0"/>
                </a:lnTo>
                <a:lnTo>
                  <a:pt x="323123" y="508855"/>
                </a:lnTo>
                <a:lnTo>
                  <a:pt x="0" y="508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29373" y="4339680"/>
            <a:ext cx="323124" cy="508855"/>
          </a:xfrm>
          <a:custGeom>
            <a:avLst/>
            <a:gdLst/>
            <a:ahLst/>
            <a:cxnLst/>
            <a:rect r="r" b="b" t="t" l="l"/>
            <a:pathLst>
              <a:path h="508855" w="323124">
                <a:moveTo>
                  <a:pt x="0" y="0"/>
                </a:moveTo>
                <a:lnTo>
                  <a:pt x="323124" y="0"/>
                </a:lnTo>
                <a:lnTo>
                  <a:pt x="323124" y="508856"/>
                </a:lnTo>
                <a:lnTo>
                  <a:pt x="0" y="50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48152" y="5530120"/>
            <a:ext cx="323122" cy="508855"/>
          </a:xfrm>
          <a:custGeom>
            <a:avLst/>
            <a:gdLst/>
            <a:ahLst/>
            <a:cxnLst/>
            <a:rect r="r" b="b" t="t" l="l"/>
            <a:pathLst>
              <a:path h="508855" w="323122">
                <a:moveTo>
                  <a:pt x="0" y="0"/>
                </a:moveTo>
                <a:lnTo>
                  <a:pt x="323122" y="0"/>
                </a:lnTo>
                <a:lnTo>
                  <a:pt x="323122" y="508854"/>
                </a:lnTo>
                <a:lnTo>
                  <a:pt x="0" y="508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637138" y="1847532"/>
            <a:ext cx="5380315" cy="4787360"/>
          </a:xfrm>
          <a:custGeom>
            <a:avLst/>
            <a:gdLst/>
            <a:ahLst/>
            <a:cxnLst/>
            <a:rect r="r" b="b" t="t" l="l"/>
            <a:pathLst>
              <a:path h="4787360" w="5380315">
                <a:moveTo>
                  <a:pt x="0" y="0"/>
                </a:moveTo>
                <a:lnTo>
                  <a:pt x="5380315" y="0"/>
                </a:lnTo>
                <a:lnTo>
                  <a:pt x="5380315" y="4787360"/>
                </a:lnTo>
                <a:lnTo>
                  <a:pt x="0" y="47873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552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228242" y="1857057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0779" y="542908"/>
            <a:ext cx="11870498" cy="79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Libre Baskerville Bold"/>
              </a:rPr>
              <a:t>You play an important role in your community, </a:t>
            </a:r>
          </a:p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Libre Baskerville Bold"/>
              </a:rPr>
              <a:t>and you have the power to promote awareness and testing for hepatitis B!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348269" y="2689008"/>
            <a:ext cx="6962775" cy="11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Never invalidate someone's concerns. Always encourage community members to become empowered and proactive about their health, so they can stay healthy for themselves and their families.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404877" y="4162411"/>
            <a:ext cx="6230524" cy="890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If someone tests positive for hepatitis B, there are many resources available to help them manage the virus, even if they do not have insurance.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404877" y="5445895"/>
            <a:ext cx="6762750" cy="1186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A hepatitis B diagnosis doesn't automatically mean that someone will be very sick and unhealthy. By living a healthy lifestyle and monitoring the virus with their doctor, people can live long and productive lives!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7097" y="-11183"/>
            <a:ext cx="12744734" cy="1172912"/>
            <a:chOff x="0" y="0"/>
            <a:chExt cx="12397287" cy="11409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140936"/>
            </a:xfrm>
            <a:custGeom>
              <a:avLst/>
              <a:gdLst/>
              <a:ahLst/>
              <a:cxnLst/>
              <a:rect r="r" b="b" t="t" l="l"/>
              <a:pathLst>
                <a:path h="1140936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140936"/>
                  </a:lnTo>
                  <a:lnTo>
                    <a:pt x="0" y="1140936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163569" y="1385657"/>
            <a:ext cx="7497803" cy="472589"/>
          </a:xfrm>
          <a:custGeom>
            <a:avLst/>
            <a:gdLst/>
            <a:ahLst/>
            <a:cxnLst/>
            <a:rect r="r" b="b" t="t" l="l"/>
            <a:pathLst>
              <a:path h="472589" w="7497803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t="0" r="-7777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8" id="8"/>
          <p:cNvSpPr/>
          <p:nvPr/>
        </p:nvSpPr>
        <p:spPr>
          <a:xfrm flipH="false" flipV="false" rot="0">
            <a:off x="3149767" y="3137393"/>
            <a:ext cx="7497803" cy="472589"/>
          </a:xfrm>
          <a:custGeom>
            <a:avLst/>
            <a:gdLst/>
            <a:ahLst/>
            <a:cxnLst/>
            <a:rect r="r" b="b" t="t" l="l"/>
            <a:pathLst>
              <a:path h="472589" w="7497803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t="0" r="-7777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843697" y="3562410"/>
            <a:ext cx="216203" cy="340477"/>
          </a:xfrm>
          <a:custGeom>
            <a:avLst/>
            <a:gdLst/>
            <a:ahLst/>
            <a:cxnLst/>
            <a:rect r="r" b="b" t="t" l="l"/>
            <a:pathLst>
              <a:path h="340477" w="216203">
                <a:moveTo>
                  <a:pt x="0" y="0"/>
                </a:moveTo>
                <a:lnTo>
                  <a:pt x="216202" y="0"/>
                </a:lnTo>
                <a:lnTo>
                  <a:pt x="216202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857750" y="5242144"/>
            <a:ext cx="216203" cy="340477"/>
          </a:xfrm>
          <a:custGeom>
            <a:avLst/>
            <a:gdLst/>
            <a:ahLst/>
            <a:cxnLst/>
            <a:rect r="r" b="b" t="t" l="l"/>
            <a:pathLst>
              <a:path h="340477" w="216203">
                <a:moveTo>
                  <a:pt x="0" y="0"/>
                </a:moveTo>
                <a:lnTo>
                  <a:pt x="216203" y="0"/>
                </a:lnTo>
                <a:lnTo>
                  <a:pt x="216203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157429" y="1877721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Foundation's Liver Specialist Directory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157429" y="2498905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Federally Qualified Health Center (FQHC) Locator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754443" y="1761344"/>
            <a:ext cx="1130517" cy="1130517"/>
          </a:xfrm>
          <a:custGeom>
            <a:avLst/>
            <a:gdLst/>
            <a:ahLst/>
            <a:cxnLst/>
            <a:rect r="r" b="b" t="t" l="l"/>
            <a:pathLst>
              <a:path h="1130517" w="1130517">
                <a:moveTo>
                  <a:pt x="0" y="0"/>
                </a:moveTo>
                <a:lnTo>
                  <a:pt x="1130516" y="0"/>
                </a:lnTo>
                <a:lnTo>
                  <a:pt x="1130516" y="1130517"/>
                </a:lnTo>
                <a:lnTo>
                  <a:pt x="0" y="11305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10800000">
            <a:off x="4739350" y="1867625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10800000">
            <a:off x="4743952" y="2585138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-10800000">
            <a:off x="4838923" y="4688308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-10800000">
            <a:off x="4843525" y="6209101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-2373429" y="1161729"/>
            <a:ext cx="8808604" cy="5868733"/>
          </a:xfrm>
          <a:custGeom>
            <a:avLst/>
            <a:gdLst/>
            <a:ahLst/>
            <a:cxnLst/>
            <a:rect r="r" b="b" t="t" l="l"/>
            <a:pathLst>
              <a:path h="5868733" w="8808604">
                <a:moveTo>
                  <a:pt x="0" y="0"/>
                </a:moveTo>
                <a:lnTo>
                  <a:pt x="8808604" y="0"/>
                </a:lnTo>
                <a:lnTo>
                  <a:pt x="8808604" y="5868733"/>
                </a:lnTo>
                <a:lnTo>
                  <a:pt x="0" y="586873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292427" y="1502983"/>
            <a:ext cx="5172075" cy="26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How can I locate doctors for testing and care?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4936" y="581351"/>
            <a:ext cx="12119360" cy="383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Libre Baskerville Bold"/>
              </a:rPr>
              <a:t>You are not alone! There are resources available to help: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13367" y="3218756"/>
            <a:ext cx="6022490" cy="26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Where can I find more information on hepatitis B?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138691" y="3622837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Centers for Disease Control and Prevention (CDC)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157429" y="5378532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473398" y="6520268"/>
            <a:ext cx="1251611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473398" y="5009561"/>
            <a:ext cx="2515986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www.cdc.gov/knowhepatitisB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415949" y="5629871"/>
            <a:ext cx="2899554" cy="813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Phone and email helplines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Comprehensive information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Inspiring videos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417185" y="3902282"/>
            <a:ext cx="5176247" cy="1022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Basic information about hepatitis B, guidelines and downloadable PDFs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sheets, PSA videos, infographics, quizzes and more in multiple languages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Free posters 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473302" y="2123307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www.hepb.org/physiciandirectory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467863" y="2810696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www.findahealthcenter.hrsa.gov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636394"/>
            <a:chOff x="0" y="0"/>
            <a:chExt cx="10030210" cy="12687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1268754"/>
            </a:xfrm>
            <a:custGeom>
              <a:avLst/>
              <a:gdLst/>
              <a:ahLst/>
              <a:cxnLst/>
              <a:rect r="r" b="b" t="t" l="l"/>
              <a:pathLst>
                <a:path h="1268754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1268754"/>
                  </a:lnTo>
                  <a:lnTo>
                    <a:pt x="0" y="1268754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00820" y="585801"/>
            <a:ext cx="11888695" cy="733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There are many ways that you can integrate hepatitis B education into your community.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4316409" y="2796997"/>
            <a:ext cx="3670075" cy="99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Host an education session, health fair or hepatitis B testing event.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160110" y="4032307"/>
            <a:ext cx="1999017" cy="1779662"/>
            <a:chOff x="0" y="0"/>
            <a:chExt cx="2665356" cy="2372882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3"/>
            <a:srcRect l="7249" t="15303" r="33859" b="14790"/>
            <a:stretch>
              <a:fillRect/>
            </a:stretch>
          </p:blipFill>
          <p:spPr>
            <a:xfrm flipH="false" flipV="false">
              <a:off x="0" y="0"/>
              <a:ext cx="2665356" cy="2372882"/>
            </a:xfrm>
            <a:prstGeom prst="rect">
              <a:avLst/>
            </a:prstGeom>
          </p:spPr>
        </p:pic>
      </p:grpSp>
      <p:sp>
        <p:nvSpPr>
          <p:cNvPr name="TextBox 10" id="10"/>
          <p:cNvSpPr txBox="true"/>
          <p:nvPr/>
        </p:nvSpPr>
        <p:spPr>
          <a:xfrm rot="0">
            <a:off x="315424" y="5139689"/>
            <a:ext cx="4125833" cy="672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Promote a local health fair that is testing for hepatitis B.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54902" y="1856976"/>
            <a:ext cx="3638550" cy="99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Display educational fact sheets, brochures and posters in your office.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86507" y="5155545"/>
            <a:ext cx="3895725" cy="102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Share CDC's and the Hepatitis B Foundation's posts on social media.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15424" y="1851272"/>
            <a:ext cx="3790950" cy="99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Talk to community members about their health and hepatitis B risk.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228452" y="2966448"/>
            <a:ext cx="1972219" cy="1660840"/>
            <a:chOff x="0" y="0"/>
            <a:chExt cx="2629626" cy="2214454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4"/>
            <a:srcRect l="5469" t="0" r="5469" b="0"/>
            <a:stretch>
              <a:fillRect/>
            </a:stretch>
          </p:blipFill>
          <p:spPr>
            <a:xfrm flipH="false" flipV="false">
              <a:off x="0" y="0"/>
              <a:ext cx="2629626" cy="2214454"/>
            </a:xfrm>
            <a:prstGeom prst="rect">
              <a:avLst/>
            </a:prstGeom>
          </p:spPr>
        </p:pic>
      </p:grpSp>
      <p:grpSp>
        <p:nvGrpSpPr>
          <p:cNvPr name="Group 16" id="16"/>
          <p:cNvGrpSpPr/>
          <p:nvPr/>
        </p:nvGrpSpPr>
        <p:grpSpPr>
          <a:xfrm rot="0">
            <a:off x="9180030" y="3161993"/>
            <a:ext cx="1972219" cy="1660840"/>
            <a:chOff x="0" y="0"/>
            <a:chExt cx="2629626" cy="2214454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5"/>
            <a:srcRect l="3658" t="20070" r="37863" b="14218"/>
            <a:stretch>
              <a:fillRect/>
            </a:stretch>
          </p:blipFill>
          <p:spPr>
            <a:xfrm flipH="false" flipV="false">
              <a:off x="0" y="0"/>
              <a:ext cx="2629626" cy="2214454"/>
            </a:xfrm>
            <a:prstGeom prst="rect">
              <a:avLst/>
            </a:prstGeom>
          </p:spPr>
        </p:pic>
      </p:grpSp>
      <p:sp>
        <p:nvSpPr>
          <p:cNvPr name="Freeform 18" id="18"/>
          <p:cNvSpPr/>
          <p:nvPr/>
        </p:nvSpPr>
        <p:spPr>
          <a:xfrm flipH="false" flipV="false" rot="915746">
            <a:off x="8950043" y="6330062"/>
            <a:ext cx="371869" cy="371869"/>
          </a:xfrm>
          <a:custGeom>
            <a:avLst/>
            <a:gdLst/>
            <a:ahLst/>
            <a:cxnLst/>
            <a:rect r="r" b="b" t="t" l="l"/>
            <a:pathLst>
              <a:path h="371869" w="371869">
                <a:moveTo>
                  <a:pt x="0" y="0"/>
                </a:moveTo>
                <a:lnTo>
                  <a:pt x="371869" y="0"/>
                </a:lnTo>
                <a:lnTo>
                  <a:pt x="371869" y="371869"/>
                </a:lnTo>
                <a:lnTo>
                  <a:pt x="0" y="3718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773882" y="6326836"/>
            <a:ext cx="373836" cy="373836"/>
          </a:xfrm>
          <a:custGeom>
            <a:avLst/>
            <a:gdLst/>
            <a:ahLst/>
            <a:cxnLst/>
            <a:rect r="r" b="b" t="t" l="l"/>
            <a:pathLst>
              <a:path h="373836" w="373836">
                <a:moveTo>
                  <a:pt x="0" y="0"/>
                </a:moveTo>
                <a:lnTo>
                  <a:pt x="373837" y="0"/>
                </a:lnTo>
                <a:lnTo>
                  <a:pt x="373837" y="373837"/>
                </a:lnTo>
                <a:lnTo>
                  <a:pt x="0" y="3738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343082" y="6307140"/>
            <a:ext cx="396663" cy="396663"/>
          </a:xfrm>
          <a:custGeom>
            <a:avLst/>
            <a:gdLst/>
            <a:ahLst/>
            <a:cxnLst/>
            <a:rect r="r" b="b" t="t" l="l"/>
            <a:pathLst>
              <a:path h="396663" w="396663">
                <a:moveTo>
                  <a:pt x="0" y="0"/>
                </a:moveTo>
                <a:lnTo>
                  <a:pt x="396664" y="0"/>
                </a:lnTo>
                <a:lnTo>
                  <a:pt x="396664" y="396664"/>
                </a:lnTo>
                <a:lnTo>
                  <a:pt x="0" y="396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744734" cy="1857174"/>
            <a:chOff x="0" y="0"/>
            <a:chExt cx="12397287" cy="18065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806544"/>
            </a:xfrm>
            <a:custGeom>
              <a:avLst/>
              <a:gdLst/>
              <a:ahLst/>
              <a:cxnLst/>
              <a:rect r="r" b="b" t="t" l="l"/>
              <a:pathLst>
                <a:path h="1806544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806544"/>
                  </a:lnTo>
                  <a:lnTo>
                    <a:pt x="0" y="1806544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3066614" y="2135543"/>
            <a:ext cx="6058772" cy="4036657"/>
          </a:xfrm>
          <a:custGeom>
            <a:avLst/>
            <a:gdLst/>
            <a:ahLst/>
            <a:cxnLst/>
            <a:rect r="r" b="b" t="t" l="l"/>
            <a:pathLst>
              <a:path h="4036657" w="6058772">
                <a:moveTo>
                  <a:pt x="0" y="0"/>
                </a:moveTo>
                <a:lnTo>
                  <a:pt x="6058772" y="0"/>
                </a:lnTo>
                <a:lnTo>
                  <a:pt x="6058772" y="4036657"/>
                </a:lnTo>
                <a:lnTo>
                  <a:pt x="0" y="40366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0738" y="460021"/>
            <a:ext cx="11639550" cy="123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Libre Baskerville Bold"/>
              </a:rPr>
              <a:t>Thank you for helping </a:t>
            </a:r>
          </a:p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Libre Baskerville Bold"/>
              </a:rPr>
              <a:t>spread the word about hepatitis B!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03333" y="710873"/>
            <a:ext cx="7509157" cy="901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3126" spc="187">
                <a:solidFill>
                  <a:srgbClr val="000000"/>
                </a:solidFill>
                <a:latin typeface="Kite One Italics"/>
              </a:rPr>
              <a:t>After viewing this presentation, please complete a short self-assessment.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823056" y="3784300"/>
            <a:ext cx="6662015" cy="67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Your feedback can help us provide you with the most useful resources!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616638" y="5597295"/>
            <a:ext cx="2958725" cy="1052432"/>
          </a:xfrm>
          <a:custGeom>
            <a:avLst/>
            <a:gdLst/>
            <a:ahLst/>
            <a:cxnLst/>
            <a:rect r="r" b="b" t="t" l="l"/>
            <a:pathLst>
              <a:path h="1052432" w="2958725">
                <a:moveTo>
                  <a:pt x="0" y="0"/>
                </a:moveTo>
                <a:lnTo>
                  <a:pt x="2958724" y="0"/>
                </a:lnTo>
                <a:lnTo>
                  <a:pt x="2958724" y="1052432"/>
                </a:lnTo>
                <a:lnTo>
                  <a:pt x="0" y="1052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1" t="0" r="-44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87510" y="4921118"/>
            <a:ext cx="10067925" cy="347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For questions or additional support, email: info@hepb.org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310454" y="76504"/>
            <a:ext cx="12929037" cy="666750"/>
            <a:chOff x="0" y="0"/>
            <a:chExt cx="11082031" cy="571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255270"/>
              <a:ext cx="11082031" cy="69850"/>
            </a:xfrm>
            <a:custGeom>
              <a:avLst/>
              <a:gdLst/>
              <a:ahLst/>
              <a:cxnLst/>
              <a:rect r="r" b="b" t="t" l="l"/>
              <a:pathLst>
                <a:path h="69850" w="11082031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3870516" y="2054831"/>
            <a:ext cx="4901914" cy="1374169"/>
            <a:chOff x="0" y="0"/>
            <a:chExt cx="8650111" cy="24249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50112" cy="2424914"/>
            </a:xfrm>
            <a:custGeom>
              <a:avLst/>
              <a:gdLst/>
              <a:ahLst/>
              <a:cxnLst/>
              <a:rect r="r" b="b" t="t" l="l"/>
              <a:pathLst>
                <a:path h="2424914" w="8650112">
                  <a:moveTo>
                    <a:pt x="8525652" y="2424914"/>
                  </a:moveTo>
                  <a:lnTo>
                    <a:pt x="124460" y="2424914"/>
                  </a:lnTo>
                  <a:cubicBezTo>
                    <a:pt x="55880" y="2424914"/>
                    <a:pt x="0" y="2369034"/>
                    <a:pt x="0" y="23004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25652" y="0"/>
                  </a:lnTo>
                  <a:cubicBezTo>
                    <a:pt x="8594231" y="0"/>
                    <a:pt x="8650112" y="55880"/>
                    <a:pt x="8650112" y="124460"/>
                  </a:cubicBezTo>
                  <a:lnTo>
                    <a:pt x="8650112" y="2300454"/>
                  </a:lnTo>
                  <a:cubicBezTo>
                    <a:pt x="8650112" y="2369034"/>
                    <a:pt x="8594231" y="2424914"/>
                    <a:pt x="8525652" y="2424914"/>
                  </a:cubicBez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4495588" y="2192284"/>
            <a:ext cx="3651770" cy="965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0"/>
              </a:lnSpc>
            </a:pPr>
            <a:r>
              <a:rPr lang="en-US" sz="5471" u="sng">
                <a:solidFill>
                  <a:srgbClr val="FFFFFF"/>
                </a:solidFill>
                <a:latin typeface="Arimo Bold"/>
                <a:hlinkClick r:id="rId3" tooltip="https://www.surveymonkey.com/r/knowhepatitisBsurvey"/>
              </a:rPr>
              <a:t>Click Here!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DAFqTjb-Qr4</dc:identifier>
  <dcterms:modified xsi:type="dcterms:W3CDTF">2011-08-01T06:04:30Z</dcterms:modified>
  <cp:revision>1</cp:revision>
  <dc:title>Filipino Hepatitis B PPT for Educators</dc:title>
</cp:coreProperties>
</file>