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embeddedFontLst>
    <p:embeddedFont>
      <p:font typeface="Archivo Black" panose="020B0604020202020204" charset="0"/>
      <p:regular r:id="rId46"/>
    </p:embeddedFont>
    <p:embeddedFont>
      <p:font typeface="Arimo" panose="020B0604020202020204" charset="0"/>
      <p:regular r:id="rId47"/>
    </p:embeddedFont>
    <p:embeddedFont>
      <p:font typeface="Arimo Bold" panose="020B0604020202020204" charset="0"/>
      <p:regular r:id="rId48"/>
    </p:embeddedFont>
    <p:embeddedFont>
      <p:font typeface="Bebas Neue Cyrillic" panose="020B060402020202020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Kite One" panose="020B0604020202020204" charset="0"/>
      <p:regular r:id="rId54"/>
    </p:embeddedFont>
    <p:embeddedFont>
      <p:font typeface="Libre Baskerville" panose="02000000000000000000" pitchFamily="2" charset="0"/>
      <p:regular r:id="rId55"/>
    </p:embeddedFont>
    <p:embeddedFont>
      <p:font typeface="Libre Baskerville Bold" panose="02000000000000000000" charset="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.jpe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svg"/><Relationship Id="rId10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3.png"/><Relationship Id="rId7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.png"/><Relationship Id="rId7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svg"/><Relationship Id="rId26" Type="http://schemas.openxmlformats.org/officeDocument/2006/relationships/image" Target="../media/image71.svg"/><Relationship Id="rId3" Type="http://schemas.openxmlformats.org/officeDocument/2006/relationships/image" Target="../media/image48.svg"/><Relationship Id="rId21" Type="http://schemas.openxmlformats.org/officeDocument/2006/relationships/image" Target="../media/image66.png"/><Relationship Id="rId7" Type="http://schemas.openxmlformats.org/officeDocument/2006/relationships/image" Target="../media/image52.svg"/><Relationship Id="rId12" Type="http://schemas.openxmlformats.org/officeDocument/2006/relationships/image" Target="../media/image57.sv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image" Target="../media/image47.png"/><Relationship Id="rId16" Type="http://schemas.openxmlformats.org/officeDocument/2006/relationships/image" Target="../media/image61.svg"/><Relationship Id="rId20" Type="http://schemas.openxmlformats.org/officeDocument/2006/relationships/image" Target="../media/image65.svg"/><Relationship Id="rId29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svg"/><Relationship Id="rId5" Type="http://schemas.openxmlformats.org/officeDocument/2006/relationships/image" Target="../media/image50.sv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2.png"/><Relationship Id="rId10" Type="http://schemas.openxmlformats.org/officeDocument/2006/relationships/image" Target="../media/image55.jpeg"/><Relationship Id="rId19" Type="http://schemas.openxmlformats.org/officeDocument/2006/relationships/image" Target="../media/image64.png"/><Relationship Id="rId31" Type="http://schemas.openxmlformats.org/officeDocument/2006/relationships/image" Target="../media/image74.sv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svg"/><Relationship Id="rId22" Type="http://schemas.openxmlformats.org/officeDocument/2006/relationships/image" Target="../media/image67.svg"/><Relationship Id="rId27" Type="http://schemas.openxmlformats.org/officeDocument/2006/relationships/image" Target="../media/image4.png"/><Relationship Id="rId30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svg"/><Relationship Id="rId18" Type="http://schemas.openxmlformats.org/officeDocument/2006/relationships/image" Target="../media/image90.svg"/><Relationship Id="rId3" Type="http://schemas.openxmlformats.org/officeDocument/2006/relationships/image" Target="../media/image76.svg"/><Relationship Id="rId21" Type="http://schemas.openxmlformats.org/officeDocument/2006/relationships/image" Target="../media/image91.png"/><Relationship Id="rId7" Type="http://schemas.openxmlformats.org/officeDocument/2006/relationships/image" Target="../media/image80.svg"/><Relationship Id="rId12" Type="http://schemas.openxmlformats.org/officeDocument/2006/relationships/image" Target="../media/image85.png"/><Relationship Id="rId17" Type="http://schemas.openxmlformats.org/officeDocument/2006/relationships/image" Target="../media/image89.png"/><Relationship Id="rId2" Type="http://schemas.openxmlformats.org/officeDocument/2006/relationships/image" Target="../media/image75.png"/><Relationship Id="rId16" Type="http://schemas.openxmlformats.org/officeDocument/2006/relationships/image" Target="../media/image55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svg"/><Relationship Id="rId24" Type="http://schemas.openxmlformats.org/officeDocument/2006/relationships/image" Target="../media/image94.svg"/><Relationship Id="rId5" Type="http://schemas.openxmlformats.org/officeDocument/2006/relationships/image" Target="../media/image78.svg"/><Relationship Id="rId15" Type="http://schemas.openxmlformats.org/officeDocument/2006/relationships/image" Target="../media/image88.svg"/><Relationship Id="rId23" Type="http://schemas.openxmlformats.org/officeDocument/2006/relationships/image" Target="../media/image93.png"/><Relationship Id="rId10" Type="http://schemas.openxmlformats.org/officeDocument/2006/relationships/image" Target="../media/image83.png"/><Relationship Id="rId19" Type="http://schemas.openxmlformats.org/officeDocument/2006/relationships/image" Target="../media/image4.png"/><Relationship Id="rId4" Type="http://schemas.openxmlformats.org/officeDocument/2006/relationships/image" Target="../media/image77.png"/><Relationship Id="rId9" Type="http://schemas.openxmlformats.org/officeDocument/2006/relationships/image" Target="../media/image82.svg"/><Relationship Id="rId14" Type="http://schemas.openxmlformats.org/officeDocument/2006/relationships/image" Target="../media/image87.png"/><Relationship Id="rId22" Type="http://schemas.openxmlformats.org/officeDocument/2006/relationships/image" Target="../media/image9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55.jpeg"/><Relationship Id="rId3" Type="http://schemas.openxmlformats.org/officeDocument/2006/relationships/image" Target="../media/image96.svg"/><Relationship Id="rId7" Type="http://schemas.openxmlformats.org/officeDocument/2006/relationships/image" Target="../media/image100.png"/><Relationship Id="rId12" Type="http://schemas.openxmlformats.org/officeDocument/2006/relationships/image" Target="../media/image105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5.jpeg"/><Relationship Id="rId10" Type="http://schemas.openxmlformats.org/officeDocument/2006/relationships/image" Target="../media/image103.jpe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sv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svg"/><Relationship Id="rId11" Type="http://schemas.openxmlformats.org/officeDocument/2006/relationships/image" Target="../media/image4.png"/><Relationship Id="rId5" Type="http://schemas.openxmlformats.org/officeDocument/2006/relationships/image" Target="../media/image108.png"/><Relationship Id="rId10" Type="http://schemas.openxmlformats.org/officeDocument/2006/relationships/image" Target="../media/image113.svg"/><Relationship Id="rId4" Type="http://schemas.openxmlformats.org/officeDocument/2006/relationships/image" Target="../media/image107.svg"/><Relationship Id="rId9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5.jpeg"/><Relationship Id="rId4" Type="http://schemas.openxmlformats.org/officeDocument/2006/relationships/image" Target="../media/image11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4.png"/><Relationship Id="rId7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5.jpeg"/><Relationship Id="rId4" Type="http://schemas.openxmlformats.org/officeDocument/2006/relationships/image" Target="../media/image11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svg"/><Relationship Id="rId3" Type="http://schemas.openxmlformats.org/officeDocument/2006/relationships/image" Target="../media/image4.png"/><Relationship Id="rId7" Type="http://schemas.openxmlformats.org/officeDocument/2006/relationships/image" Target="../media/image119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3.jpeg"/><Relationship Id="rId4" Type="http://schemas.openxmlformats.org/officeDocument/2006/relationships/image" Target="../media/image122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5.jpeg"/><Relationship Id="rId3" Type="http://schemas.openxmlformats.org/officeDocument/2006/relationships/image" Target="../media/image124.jpeg"/><Relationship Id="rId7" Type="http://schemas.openxmlformats.org/officeDocument/2006/relationships/image" Target="../media/image128.svg"/><Relationship Id="rId12" Type="http://schemas.openxmlformats.org/officeDocument/2006/relationships/image" Target="../media/image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11" Type="http://schemas.openxmlformats.org/officeDocument/2006/relationships/image" Target="../media/image132.svg"/><Relationship Id="rId5" Type="http://schemas.openxmlformats.org/officeDocument/2006/relationships/image" Target="../media/image126.sv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sv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svg"/><Relationship Id="rId5" Type="http://schemas.openxmlformats.org/officeDocument/2006/relationships/image" Target="../media/image135.png"/><Relationship Id="rId10" Type="http://schemas.openxmlformats.org/officeDocument/2006/relationships/image" Target="../media/image5.jpeg"/><Relationship Id="rId4" Type="http://schemas.openxmlformats.org/officeDocument/2006/relationships/image" Target="../media/image134.svg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sv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svg"/><Relationship Id="rId5" Type="http://schemas.openxmlformats.org/officeDocument/2006/relationships/image" Target="../media/image141.png"/><Relationship Id="rId10" Type="http://schemas.openxmlformats.org/officeDocument/2006/relationships/image" Target="../media/image5.jpeg"/><Relationship Id="rId4" Type="http://schemas.openxmlformats.org/officeDocument/2006/relationships/image" Target="../media/image140.svg"/><Relationship Id="rId9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svg"/><Relationship Id="rId13" Type="http://schemas.openxmlformats.org/officeDocument/2006/relationships/image" Target="../media/image151.png"/><Relationship Id="rId18" Type="http://schemas.openxmlformats.org/officeDocument/2006/relationships/image" Target="../media/image156.svg"/><Relationship Id="rId3" Type="http://schemas.openxmlformats.org/officeDocument/2006/relationships/image" Target="../media/image145.png"/><Relationship Id="rId21" Type="http://schemas.openxmlformats.org/officeDocument/2006/relationships/image" Target="../media/image157.png"/><Relationship Id="rId7" Type="http://schemas.openxmlformats.org/officeDocument/2006/relationships/image" Target="../media/image143.png"/><Relationship Id="rId12" Type="http://schemas.openxmlformats.org/officeDocument/2006/relationships/image" Target="../media/image150.svg"/><Relationship Id="rId17" Type="http://schemas.openxmlformats.org/officeDocument/2006/relationships/image" Target="../media/image155.png"/><Relationship Id="rId2" Type="http://schemas.openxmlformats.org/officeDocument/2006/relationships/image" Target="../media/image55.jpeg"/><Relationship Id="rId16" Type="http://schemas.openxmlformats.org/officeDocument/2006/relationships/image" Target="../media/image154.sv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svg"/><Relationship Id="rId11" Type="http://schemas.openxmlformats.org/officeDocument/2006/relationships/image" Target="../media/image149.png"/><Relationship Id="rId24" Type="http://schemas.openxmlformats.org/officeDocument/2006/relationships/image" Target="../media/image160.svg"/><Relationship Id="rId5" Type="http://schemas.openxmlformats.org/officeDocument/2006/relationships/image" Target="../media/image141.png"/><Relationship Id="rId15" Type="http://schemas.openxmlformats.org/officeDocument/2006/relationships/image" Target="../media/image153.png"/><Relationship Id="rId23" Type="http://schemas.openxmlformats.org/officeDocument/2006/relationships/image" Target="../media/image159.png"/><Relationship Id="rId10" Type="http://schemas.openxmlformats.org/officeDocument/2006/relationships/image" Target="../media/image148.svg"/><Relationship Id="rId19" Type="http://schemas.openxmlformats.org/officeDocument/2006/relationships/image" Target="../media/image4.png"/><Relationship Id="rId4" Type="http://schemas.openxmlformats.org/officeDocument/2006/relationships/image" Target="../media/image146.svg"/><Relationship Id="rId9" Type="http://schemas.openxmlformats.org/officeDocument/2006/relationships/image" Target="../media/image147.png"/><Relationship Id="rId14" Type="http://schemas.openxmlformats.org/officeDocument/2006/relationships/image" Target="../media/image152.svg"/><Relationship Id="rId22" Type="http://schemas.openxmlformats.org/officeDocument/2006/relationships/image" Target="../media/image15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65.svg"/><Relationship Id="rId7" Type="http://schemas.openxmlformats.org/officeDocument/2006/relationships/image" Target="../media/image4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167.svg"/><Relationship Id="rId4" Type="http://schemas.openxmlformats.org/officeDocument/2006/relationships/image" Target="../media/image166.png"/><Relationship Id="rId9" Type="http://schemas.openxmlformats.org/officeDocument/2006/relationships/image" Target="../media/image16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jpeg"/><Relationship Id="rId3" Type="http://schemas.openxmlformats.org/officeDocument/2006/relationships/image" Target="../media/image170.svg"/><Relationship Id="rId7" Type="http://schemas.openxmlformats.org/officeDocument/2006/relationships/image" Target="../media/image5.jpe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5.jpeg"/><Relationship Id="rId10" Type="http://schemas.openxmlformats.org/officeDocument/2006/relationships/image" Target="../media/image174.svg"/><Relationship Id="rId4" Type="http://schemas.openxmlformats.org/officeDocument/2006/relationships/image" Target="../media/image171.jpeg"/><Relationship Id="rId9" Type="http://schemas.openxmlformats.org/officeDocument/2006/relationships/image" Target="../media/image1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7.sv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5" Type="http://schemas.openxmlformats.org/officeDocument/2006/relationships/image" Target="../media/image175.jpe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3" Type="http://schemas.openxmlformats.org/officeDocument/2006/relationships/image" Target="../media/image179.svg"/><Relationship Id="rId7" Type="http://schemas.openxmlformats.org/officeDocument/2006/relationships/image" Target="../media/image180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jpeg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image" Target="../media/image4.png"/><Relationship Id="rId4" Type="http://schemas.openxmlformats.org/officeDocument/2006/relationships/image" Target="../media/image171.jpeg"/><Relationship Id="rId9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svg"/><Relationship Id="rId5" Type="http://schemas.openxmlformats.org/officeDocument/2006/relationships/image" Target="../media/image182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3" Type="http://schemas.openxmlformats.org/officeDocument/2006/relationships/image" Target="../media/image179.svg"/><Relationship Id="rId7" Type="http://schemas.openxmlformats.org/officeDocument/2006/relationships/image" Target="../media/image180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jpeg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image" Target="../media/image4.png"/><Relationship Id="rId4" Type="http://schemas.openxmlformats.org/officeDocument/2006/relationships/image" Target="../media/image171.jpeg"/><Relationship Id="rId9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svg"/><Relationship Id="rId7" Type="http://schemas.openxmlformats.org/officeDocument/2006/relationships/image" Target="../media/image175.jpe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svg"/><Relationship Id="rId13" Type="http://schemas.openxmlformats.org/officeDocument/2006/relationships/image" Target="../media/image192.png"/><Relationship Id="rId3" Type="http://schemas.openxmlformats.org/officeDocument/2006/relationships/image" Target="../media/image55.jpeg"/><Relationship Id="rId7" Type="http://schemas.openxmlformats.org/officeDocument/2006/relationships/image" Target="../media/image186.png"/><Relationship Id="rId12" Type="http://schemas.openxmlformats.org/officeDocument/2006/relationships/image" Target="../media/image191.svg"/><Relationship Id="rId2" Type="http://schemas.openxmlformats.org/officeDocument/2006/relationships/image" Target="../media/image184.jpeg"/><Relationship Id="rId16" Type="http://schemas.openxmlformats.org/officeDocument/2006/relationships/image" Target="../media/image19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eg"/><Relationship Id="rId11" Type="http://schemas.openxmlformats.org/officeDocument/2006/relationships/image" Target="../media/image190.png"/><Relationship Id="rId5" Type="http://schemas.openxmlformats.org/officeDocument/2006/relationships/image" Target="../media/image5.jpeg"/><Relationship Id="rId15" Type="http://schemas.openxmlformats.org/officeDocument/2006/relationships/image" Target="../media/image194.png"/><Relationship Id="rId10" Type="http://schemas.openxmlformats.org/officeDocument/2006/relationships/image" Target="../media/image189.svg"/><Relationship Id="rId4" Type="http://schemas.openxmlformats.org/officeDocument/2006/relationships/image" Target="../media/image4.png"/><Relationship Id="rId9" Type="http://schemas.openxmlformats.org/officeDocument/2006/relationships/image" Target="../media/image188.png"/><Relationship Id="rId14" Type="http://schemas.openxmlformats.org/officeDocument/2006/relationships/image" Target="../media/image193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svg"/><Relationship Id="rId3" Type="http://schemas.openxmlformats.org/officeDocument/2006/relationships/image" Target="../media/image197.svg"/><Relationship Id="rId7" Type="http://schemas.openxmlformats.org/officeDocument/2006/relationships/image" Target="../media/image198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5.jpeg"/><Relationship Id="rId9" Type="http://schemas.openxmlformats.org/officeDocument/2006/relationships/image" Target="../media/image20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9.sv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5" Type="http://schemas.openxmlformats.org/officeDocument/2006/relationships/image" Target="../media/image201.jpe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2.jpeg"/><Relationship Id="rId7" Type="http://schemas.openxmlformats.org/officeDocument/2006/relationships/image" Target="../media/image197.sv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png"/><Relationship Id="rId11" Type="http://schemas.openxmlformats.org/officeDocument/2006/relationships/image" Target="../media/image199.svg"/><Relationship Id="rId5" Type="http://schemas.openxmlformats.org/officeDocument/2006/relationships/image" Target="../media/image5.jpeg"/><Relationship Id="rId10" Type="http://schemas.openxmlformats.org/officeDocument/2006/relationships/image" Target="../media/image198.png"/><Relationship Id="rId4" Type="http://schemas.openxmlformats.org/officeDocument/2006/relationships/image" Target="../media/image4.png"/><Relationship Id="rId9" Type="http://schemas.openxmlformats.org/officeDocument/2006/relationships/image" Target="../media/image20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205.jpeg"/><Relationship Id="rId7" Type="http://schemas.openxmlformats.org/officeDocument/2006/relationships/image" Target="../media/image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Relationship Id="rId9" Type="http://schemas.openxmlformats.org/officeDocument/2006/relationships/image" Target="../media/image199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7" Type="http://schemas.openxmlformats.org/officeDocument/2006/relationships/image" Target="../media/image21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0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5.jpeg"/><Relationship Id="rId3" Type="http://schemas.openxmlformats.org/officeDocument/2006/relationships/image" Target="../media/image212.png"/><Relationship Id="rId7" Type="http://schemas.openxmlformats.org/officeDocument/2006/relationships/image" Target="../media/image209.svg"/><Relationship Id="rId12" Type="http://schemas.openxmlformats.org/officeDocument/2006/relationships/image" Target="../media/image4.pn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png"/><Relationship Id="rId11" Type="http://schemas.openxmlformats.org/officeDocument/2006/relationships/image" Target="../media/image215.svg"/><Relationship Id="rId5" Type="http://schemas.openxmlformats.org/officeDocument/2006/relationships/image" Target="../media/image55.jpeg"/><Relationship Id="rId10" Type="http://schemas.openxmlformats.org/officeDocument/2006/relationships/image" Target="../media/image214.png"/><Relationship Id="rId4" Type="http://schemas.openxmlformats.org/officeDocument/2006/relationships/image" Target="../media/image213.svg"/><Relationship Id="rId9" Type="http://schemas.openxmlformats.org/officeDocument/2006/relationships/image" Target="../media/image152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5.jpeg"/><Relationship Id="rId3" Type="http://schemas.openxmlformats.org/officeDocument/2006/relationships/image" Target="../media/image216.jpeg"/><Relationship Id="rId7" Type="http://schemas.openxmlformats.org/officeDocument/2006/relationships/image" Target="../media/image220.svg"/><Relationship Id="rId12" Type="http://schemas.openxmlformats.org/officeDocument/2006/relationships/image" Target="../media/image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11" Type="http://schemas.openxmlformats.org/officeDocument/2006/relationships/image" Target="../media/image224.svg"/><Relationship Id="rId5" Type="http://schemas.openxmlformats.org/officeDocument/2006/relationships/image" Target="../media/image218.jpeg"/><Relationship Id="rId10" Type="http://schemas.openxmlformats.org/officeDocument/2006/relationships/image" Target="../media/image223.png"/><Relationship Id="rId4" Type="http://schemas.openxmlformats.org/officeDocument/2006/relationships/image" Target="../media/image217.jpeg"/><Relationship Id="rId9" Type="http://schemas.openxmlformats.org/officeDocument/2006/relationships/image" Target="../media/image222.svg"/><Relationship Id="rId14" Type="http://schemas.openxmlformats.org/officeDocument/2006/relationships/image" Target="../media/image22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6.jpeg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knowhepatitisBsurve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66946"/>
            <a:ext cx="12395946" cy="5792107"/>
            <a:chOff x="0" y="0"/>
            <a:chExt cx="16527928" cy="772280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933" b="14933"/>
            <a:stretch>
              <a:fillRect/>
            </a:stretch>
          </p:blipFill>
          <p:spPr>
            <a:xfrm>
              <a:off x="0" y="0"/>
              <a:ext cx="16527928" cy="772280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767795" y="4675154"/>
            <a:ext cx="8400874" cy="1177309"/>
            <a:chOff x="0" y="0"/>
            <a:chExt cx="3318864" cy="4651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18864" cy="465110"/>
            </a:xfrm>
            <a:custGeom>
              <a:avLst/>
              <a:gdLst/>
              <a:ahLst/>
              <a:cxnLst/>
              <a:rect l="l" t="t" r="r" b="b"/>
              <a:pathLst>
                <a:path w="3318864" h="465110">
                  <a:moveTo>
                    <a:pt x="203200" y="0"/>
                  </a:moveTo>
                  <a:lnTo>
                    <a:pt x="3318864" y="0"/>
                  </a:lnTo>
                  <a:lnTo>
                    <a:pt x="3115664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19050"/>
              <a:ext cx="3115664" cy="484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146077"/>
            <a:ext cx="7344026" cy="2057400"/>
            <a:chOff x="0" y="0"/>
            <a:chExt cx="2901344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1343" cy="812800"/>
            </a:xfrm>
            <a:custGeom>
              <a:avLst/>
              <a:gdLst/>
              <a:ahLst/>
              <a:cxnLst/>
              <a:rect l="l" t="t" r="r" b="b"/>
              <a:pathLst>
                <a:path w="2901343" h="812800">
                  <a:moveTo>
                    <a:pt x="0" y="0"/>
                  </a:moveTo>
                  <a:lnTo>
                    <a:pt x="2901343" y="0"/>
                  </a:lnTo>
                  <a:lnTo>
                    <a:pt x="290134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15712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901344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2615952" y="163799"/>
            <a:ext cx="11134820" cy="123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FFFFFF"/>
                </a:solidFill>
                <a:latin typeface="Libre Baskerville Bold"/>
              </a:rPr>
              <a:t>Hepatitis 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67795" y="4844887"/>
            <a:ext cx="7209973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religious leaders, medical staff and other professionals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746332" y="-12186"/>
            <a:ext cx="12988776" cy="158263"/>
            <a:chOff x="0" y="0"/>
            <a:chExt cx="17318368" cy="21101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19513" b="78324"/>
            <a:stretch>
              <a:fillRect/>
            </a:stretch>
          </p:blipFill>
          <p:spPr>
            <a:xfrm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-340214" y="5534961"/>
            <a:ext cx="12929037" cy="666750"/>
            <a:chOff x="0" y="0"/>
            <a:chExt cx="11082031" cy="571500"/>
          </a:xfrm>
        </p:grpSpPr>
        <p:sp>
          <p:nvSpPr>
            <p:cNvPr id="15" name="Freeform 15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3871C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43994" y="-195085"/>
            <a:ext cx="12929037" cy="666750"/>
            <a:chOff x="0" y="0"/>
            <a:chExt cx="11082031" cy="571500"/>
          </a:xfrm>
        </p:grpSpPr>
        <p:sp>
          <p:nvSpPr>
            <p:cNvPr id="17" name="Freeform 17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4724188" y="5903659"/>
            <a:ext cx="2743624" cy="975920"/>
          </a:xfrm>
          <a:custGeom>
            <a:avLst/>
            <a:gdLst/>
            <a:ahLst/>
            <a:cxnLst/>
            <a:rect l="l" t="t" r="r" b="b"/>
            <a:pathLst>
              <a:path w="2743624" h="975920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0" y="-201899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6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3" name="TextBox 23"/>
          <p:cNvSpPr txBox="1"/>
          <p:nvPr/>
        </p:nvSpPr>
        <p:spPr>
          <a:xfrm>
            <a:off x="2278092" y="1363187"/>
            <a:ext cx="5681551" cy="727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FFFFFF"/>
                </a:solidFill>
                <a:latin typeface="Kite One"/>
              </a:rPr>
              <a:t>Understanding Hepatitis B and Promoting Testing in Haitian Communities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328" y="-5111"/>
            <a:ext cx="12325099" cy="6879733"/>
            <a:chOff x="0" y="0"/>
            <a:chExt cx="16433466" cy="91729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5774" b="43100"/>
            <a:stretch>
              <a:fillRect/>
            </a:stretch>
          </p:blipFill>
          <p:spPr>
            <a:xfrm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484" r="10484"/>
            <a:stretch>
              <a:fillRect/>
            </a:stretch>
          </p:blipFill>
          <p:spPr>
            <a:xfrm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9396" r="9396"/>
            <a:stretch>
              <a:fillRect/>
            </a:stretch>
          </p:blipFill>
          <p:spPr>
            <a:xfrm>
              <a:off x="10997977" y="4713489"/>
              <a:ext cx="5435489" cy="445948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247650" y="2286000"/>
            <a:ext cx="8340456" cy="400050"/>
            <a:chOff x="0" y="0"/>
            <a:chExt cx="11120608" cy="5334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44323" b="44323"/>
            <a:stretch>
              <a:fillRect/>
            </a:stretch>
          </p:blipFill>
          <p:spPr>
            <a:xfrm>
              <a:off x="0" y="0"/>
              <a:ext cx="11120608" cy="533400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298185" y="5211382"/>
            <a:ext cx="6841664" cy="1646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000000"/>
                </a:solidFill>
                <a:latin typeface="Bebas Neue Cyrillic"/>
              </a:rPr>
              <a:t>Why is Hepatitis B Relevant to Me?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5000" y="377135"/>
            <a:ext cx="7677302" cy="4464209"/>
          </a:xfrm>
          <a:custGeom>
            <a:avLst/>
            <a:gdLst/>
            <a:ahLst/>
            <a:cxnLst/>
            <a:rect l="l" t="t" r="r" b="b"/>
            <a:pathLst>
              <a:path w="7677302" h="4464209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36600" y="-279400"/>
            <a:ext cx="3710957" cy="7455115"/>
          </a:xfrm>
          <a:custGeom>
            <a:avLst/>
            <a:gdLst/>
            <a:ahLst/>
            <a:cxnLst/>
            <a:rect l="l" t="t" r="r" b="b"/>
            <a:pathLst>
              <a:path w="3710957" h="7455115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r="-5044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10397" y="-150541"/>
            <a:ext cx="4465582" cy="7485936"/>
            <a:chOff x="0" y="0"/>
            <a:chExt cx="4174829" cy="69985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74830" cy="6998530"/>
            </a:xfrm>
            <a:custGeom>
              <a:avLst/>
              <a:gdLst/>
              <a:ahLst/>
              <a:cxnLst/>
              <a:rect l="l" t="t" r="r" b="b"/>
              <a:pathLst>
                <a:path w="4174830" h="69985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35048" y="5137150"/>
            <a:ext cx="4162218" cy="1765440"/>
            <a:chOff x="0" y="0"/>
            <a:chExt cx="5549624" cy="235391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rcRect t="25235" b="8306"/>
            <a:stretch>
              <a:fillRect/>
            </a:stretch>
          </p:blipFill>
          <p:spPr>
            <a:xfrm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8664148" y="5137150"/>
            <a:ext cx="3543300" cy="1765300"/>
            <a:chOff x="0" y="0"/>
            <a:chExt cx="4724400" cy="235373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/>
            <a:srcRect t="12611" b="12611"/>
            <a:stretch>
              <a:fillRect/>
            </a:stretch>
          </p:blipFill>
          <p:spPr>
            <a:xfrm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63021" y="281109"/>
            <a:ext cx="2729503" cy="80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000000"/>
                </a:solidFill>
                <a:latin typeface="Bebas Neue Cyrillic"/>
              </a:rPr>
              <a:t>Because...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976" y="4191085"/>
            <a:ext cx="3898765" cy="205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7"/>
              </a:lnSpc>
            </a:pPr>
            <a:r>
              <a:rPr lang="en-US" sz="2015" spc="120">
                <a:solidFill>
                  <a:srgbClr val="000000"/>
                </a:solidFill>
                <a:latin typeface="Kite One Italics"/>
              </a:rPr>
              <a:t>Though hepatitis B is less common in Haitian communities compared to other communities, it is still a common virus that should be talked about and tested for more.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976" y="2452293"/>
            <a:ext cx="3905250" cy="1262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4"/>
              </a:lnSpc>
            </a:pPr>
            <a:r>
              <a:rPr lang="en-US" sz="2148" spc="128">
                <a:solidFill>
                  <a:srgbClr val="000000"/>
                </a:solidFill>
                <a:latin typeface="Kite One Italics"/>
              </a:rPr>
              <a:t>Hepatitis B is more common among people who were born in Africa, Asia, and other parts of the world.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9288" y="1090491"/>
            <a:ext cx="3880938" cy="1005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2"/>
              </a:lnSpc>
            </a:pPr>
            <a:r>
              <a:rPr lang="en-US" sz="2248" spc="134">
                <a:solidFill>
                  <a:srgbClr val="000000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D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371945"/>
            <a:chOff x="0" y="0"/>
            <a:chExt cx="12397287" cy="1334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334543"/>
            </a:xfrm>
            <a:custGeom>
              <a:avLst/>
              <a:gdLst/>
              <a:ahLst/>
              <a:cxnLst/>
              <a:rect l="l" t="t" r="r" b="b"/>
              <a:pathLst>
                <a:path w="12397287" h="1334543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-1644198" y="1295745"/>
            <a:ext cx="7168442" cy="5562255"/>
          </a:xfrm>
          <a:custGeom>
            <a:avLst/>
            <a:gdLst/>
            <a:ahLst/>
            <a:cxnLst/>
            <a:rect l="l" t="t" r="r" b="b"/>
            <a:pathLst>
              <a:path w="7168442" h="5562255">
                <a:moveTo>
                  <a:pt x="0" y="0"/>
                </a:moveTo>
                <a:lnTo>
                  <a:pt x="7168442" y="0"/>
                </a:lnTo>
                <a:lnTo>
                  <a:pt x="7168442" y="5562255"/>
                </a:lnTo>
                <a:lnTo>
                  <a:pt x="0" y="5562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" r="-157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0738" y="442003"/>
            <a:ext cx="11906250" cy="87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000000"/>
                </a:solidFill>
                <a:latin typeface="Bebas Neue Cyrillic"/>
              </a:rPr>
              <a:t>What is Hepatitis B?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10008" y="2761952"/>
            <a:ext cx="6111001" cy="1398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000000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000000"/>
                </a:solidFill>
                <a:latin typeface="Kite One Italics"/>
              </a:rPr>
              <a:t>that can cause serious liver disease and even liver cancer.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56764"/>
            <a:chOff x="0" y="0"/>
            <a:chExt cx="10030210" cy="1284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84548"/>
            </a:xfrm>
            <a:custGeom>
              <a:avLst/>
              <a:gdLst/>
              <a:ahLst/>
              <a:cxnLst/>
              <a:rect l="l" t="t" r="r" b="b"/>
              <a:pathLst>
                <a:path w="10030210" h="1284548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1265" y="579051"/>
            <a:ext cx="10191750" cy="74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id="5" name="Freeform 5"/>
          <p:cNvSpPr/>
          <p:nvPr/>
        </p:nvSpPr>
        <p:spPr>
          <a:xfrm rot="1444049">
            <a:off x="6512836" y="2480863"/>
            <a:ext cx="4718006" cy="4718006"/>
          </a:xfrm>
          <a:custGeom>
            <a:avLst/>
            <a:gdLst/>
            <a:ahLst/>
            <a:cxnLst/>
            <a:rect l="l" t="t" r="r" b="b"/>
            <a:pathLst>
              <a:path w="4718006" h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81394" y="2612909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2504" y="3142105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78620" y="3783596"/>
            <a:ext cx="53435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86538" y="4454952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5481394" y="5248878"/>
            <a:ext cx="615937" cy="663316"/>
          </a:xfrm>
          <a:custGeom>
            <a:avLst/>
            <a:gdLst/>
            <a:ahLst/>
            <a:cxnLst/>
            <a:rect l="l" t="t" r="r" b="b"/>
            <a:pathLst>
              <a:path w="615937" h="663316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319619">
            <a:off x="2617329" y="3867041"/>
            <a:ext cx="708235" cy="773947"/>
          </a:xfrm>
          <a:custGeom>
            <a:avLst/>
            <a:gdLst/>
            <a:ahLst/>
            <a:cxnLst/>
            <a:rect l="l" t="t" r="r" b="b"/>
            <a:pathLst>
              <a:path w="708235" h="773947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2" b="-1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024563" y="5125366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2971" y="5714641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30935" y="2103944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30084" y="6269585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id="16" name="Freeform 16"/>
          <p:cNvSpPr/>
          <p:nvPr/>
        </p:nvSpPr>
        <p:spPr>
          <a:xfrm>
            <a:off x="3888074" y="2632648"/>
            <a:ext cx="993244" cy="993244"/>
          </a:xfrm>
          <a:custGeom>
            <a:avLst/>
            <a:gdLst/>
            <a:ahLst/>
            <a:cxnLst/>
            <a:rect l="l" t="t" r="r" b="b"/>
            <a:pathLst>
              <a:path w="993244" h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8504723" y="1837502"/>
            <a:ext cx="748590" cy="748590"/>
          </a:xfrm>
          <a:custGeom>
            <a:avLst/>
            <a:gdLst/>
            <a:ahLst/>
            <a:cxnLst/>
            <a:rect l="l" t="t" r="r" b="b"/>
            <a:pathLst>
              <a:path w="748590" h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3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D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5430" y="381558"/>
            <a:ext cx="12516251" cy="7074403"/>
            <a:chOff x="0" y="0"/>
            <a:chExt cx="10030210" cy="5669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9249"/>
            </a:xfrm>
            <a:custGeom>
              <a:avLst/>
              <a:gdLst/>
              <a:ahLst/>
              <a:cxnLst/>
              <a:rect l="l" t="t" r="r" b="b"/>
              <a:pathLst>
                <a:path w="10030210" h="5669249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4468243" y="3644881"/>
            <a:ext cx="3635663" cy="2246543"/>
          </a:xfrm>
          <a:custGeom>
            <a:avLst/>
            <a:gdLst/>
            <a:ahLst/>
            <a:cxnLst/>
            <a:rect l="l" t="t" r="r" b="b"/>
            <a:pathLst>
              <a:path w="3635663" h="224654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400914" y="1878063"/>
            <a:ext cx="7391400" cy="111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0"/>
            <a:ext cx="12457786" cy="403799"/>
            <a:chOff x="0" y="0"/>
            <a:chExt cx="16610382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54" b="48854"/>
            <a:stretch>
              <a:fillRect/>
            </a:stretch>
          </p:blipFill>
          <p:spPr>
            <a:xfrm>
              <a:off x="0" y="0"/>
              <a:ext cx="16610382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19017" y="0"/>
            <a:ext cx="12343424" cy="403799"/>
            <a:chOff x="0" y="0"/>
            <a:chExt cx="16457898" cy="53839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39296"/>
            <a:ext cx="12192000" cy="12192000"/>
          </a:xfrm>
          <a:custGeom>
            <a:avLst/>
            <a:gdLst/>
            <a:ahLst/>
            <a:cxnLst/>
            <a:rect l="l" t="t" r="r" b="b"/>
            <a:pathLst>
              <a:path w="12192000" h="12192000">
                <a:moveTo>
                  <a:pt x="0" y="0"/>
                </a:moveTo>
                <a:lnTo>
                  <a:pt x="12192000" y="0"/>
                </a:lnTo>
                <a:lnTo>
                  <a:pt x="12192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30322" y="1801623"/>
            <a:ext cx="7402711" cy="3190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90575" y="345263"/>
            <a:ext cx="10610850" cy="6154398"/>
            <a:chOff x="0" y="0"/>
            <a:chExt cx="4191941" cy="24313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83633" y="1545680"/>
            <a:ext cx="10024734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hepatitis B is a disease that people can live with for a long time.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76413" y="3952289"/>
            <a:ext cx="8639175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"/>
              </a:rPr>
              <a:t>By taking care of their health, people can have a long and healthy life.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0112" y="452208"/>
            <a:ext cx="10391775" cy="116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000000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7053"/>
            <a:ext cx="12192000" cy="12192000"/>
          </a:xfrm>
          <a:custGeom>
            <a:avLst/>
            <a:gdLst/>
            <a:ahLst/>
            <a:cxnLst/>
            <a:rect l="l" t="t" r="r" b="b"/>
            <a:pathLst>
              <a:path w="12192000" h="12192000">
                <a:moveTo>
                  <a:pt x="0" y="0"/>
                </a:moveTo>
                <a:lnTo>
                  <a:pt x="12192000" y="0"/>
                </a:lnTo>
                <a:lnTo>
                  <a:pt x="12192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90575" y="371867"/>
            <a:ext cx="10610850" cy="6154398"/>
            <a:chOff x="0" y="0"/>
            <a:chExt cx="4191941" cy="2431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56919" y="611188"/>
            <a:ext cx="9078163" cy="555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210">
                <a:solidFill>
                  <a:srgbClr val="000000"/>
                </a:solidFill>
                <a:latin typeface="Libre Baskerville"/>
              </a:rPr>
              <a:t>You can help keep your community healthy by learning about hepatitis B and promoting awareness and testing. Maintaining good health is important, so that your community can continue to live healthy lives, practice their religious beliefs, and be valuable community members.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5632" y="-12445"/>
            <a:ext cx="12343264" cy="6870445"/>
            <a:chOff x="0" y="0"/>
            <a:chExt cx="16457686" cy="91605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6220" b="52849"/>
            <a:stretch>
              <a:fillRect/>
            </a:stretch>
          </p:blipFill>
          <p:spPr>
            <a:xfrm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334" r="10334"/>
            <a:stretch>
              <a:fillRect/>
            </a:stretch>
          </p:blipFill>
          <p:spPr>
            <a:xfrm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9234" r="9234"/>
            <a:stretch>
              <a:fillRect/>
            </a:stretch>
          </p:blipFill>
          <p:spPr>
            <a:xfrm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76642" y="4491972"/>
            <a:ext cx="7029407" cy="118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000000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0369" y="354141"/>
            <a:ext cx="13221428" cy="863042"/>
            <a:chOff x="0" y="0"/>
            <a:chExt cx="12860986" cy="8395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839514"/>
            </a:xfrm>
            <a:custGeom>
              <a:avLst/>
              <a:gdLst/>
              <a:ahLst/>
              <a:cxnLst/>
              <a:rect l="l" t="t" r="r" b="b"/>
              <a:pathLst>
                <a:path w="12860986" h="839514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279" y="512361"/>
            <a:ext cx="11804572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id="7" name="Freeform 7"/>
          <p:cNvSpPr/>
          <p:nvPr/>
        </p:nvSpPr>
        <p:spPr>
          <a:xfrm>
            <a:off x="3377554" y="923982"/>
            <a:ext cx="5778850" cy="5778850"/>
          </a:xfrm>
          <a:custGeom>
            <a:avLst/>
            <a:gdLst/>
            <a:ahLst/>
            <a:cxnLst/>
            <a:rect l="l" t="t" r="r" b="b"/>
            <a:pathLst>
              <a:path w="5778850" h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6762750" y="4705350"/>
            <a:ext cx="4992062" cy="1801601"/>
          </a:xfrm>
          <a:custGeom>
            <a:avLst/>
            <a:gdLst/>
            <a:ahLst/>
            <a:cxnLst/>
            <a:rect l="l" t="t" r="r" b="b"/>
            <a:pathLst>
              <a:path w="4992062" h="1801601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8545" b="-885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6673" y="1519437"/>
            <a:ext cx="4229784" cy="1724766"/>
          </a:xfrm>
          <a:custGeom>
            <a:avLst/>
            <a:gdLst/>
            <a:ahLst/>
            <a:cxnLst/>
            <a:rect l="l" t="t" r="r" b="b"/>
            <a:pathLst>
              <a:path w="4229784" h="1724766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2619" b="-7261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89729" y="1517830"/>
            <a:ext cx="4710364" cy="1725099"/>
            <a:chOff x="0" y="0"/>
            <a:chExt cx="36050728" cy="13203031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36076130" cy="13228431"/>
            </a:xfrm>
            <a:custGeom>
              <a:avLst/>
              <a:gdLst/>
              <a:ahLst/>
              <a:cxnLst/>
              <a:rect l="l" t="t" r="r" b="b"/>
              <a:pathLst>
                <a:path w="36076130" h="13228431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60947" y="2314754"/>
            <a:ext cx="584950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3495" y="4690928"/>
            <a:ext cx="4858367" cy="1738405"/>
            <a:chOff x="0" y="0"/>
            <a:chExt cx="37183472" cy="13304868"/>
          </a:xfrm>
        </p:grpSpPr>
        <p:sp>
          <p:nvSpPr>
            <p:cNvPr id="14" name="Freeform 14"/>
            <p:cNvSpPr/>
            <p:nvPr/>
          </p:nvSpPr>
          <p:spPr>
            <a:xfrm>
              <a:off x="-12700" y="-12700"/>
              <a:ext cx="37208873" cy="13330269"/>
            </a:xfrm>
            <a:custGeom>
              <a:avLst/>
              <a:gdLst/>
              <a:ahLst/>
              <a:cxnLst/>
              <a:rect l="l" t="t" r="r" b="b"/>
              <a:pathLst>
                <a:path w="37208873" h="13330269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6150" y="4983746"/>
            <a:ext cx="3925744" cy="47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81034" y="1629010"/>
            <a:ext cx="6334125" cy="52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7775" y="5588730"/>
            <a:ext cx="4562475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About 2.4 million people have 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hepatitis B infections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8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446285"/>
            <a:chOff x="0" y="0"/>
            <a:chExt cx="12860986" cy="14068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406857"/>
            </a:xfrm>
            <a:custGeom>
              <a:avLst/>
              <a:gdLst/>
              <a:ahLst/>
              <a:cxnLst/>
              <a:rect l="l" t="t" r="r" b="b"/>
              <a:pathLst>
                <a:path w="12860986" h="1406857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676932" y="459000"/>
            <a:ext cx="8956492" cy="105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Most people with hepatitis B do not know that they are infected!</a:t>
            </a:r>
          </a:p>
        </p:txBody>
      </p:sp>
      <p:sp>
        <p:nvSpPr>
          <p:cNvPr id="9" name="Freeform 9"/>
          <p:cNvSpPr/>
          <p:nvPr/>
        </p:nvSpPr>
        <p:spPr>
          <a:xfrm>
            <a:off x="819150" y="2095500"/>
            <a:ext cx="10553748" cy="4211152"/>
          </a:xfrm>
          <a:custGeom>
            <a:avLst/>
            <a:gdLst/>
            <a:ahLst/>
            <a:cxnLst/>
            <a:rect l="l" t="t" r="r" b="b"/>
            <a:pathLst>
              <a:path w="10553748" h="4211152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5307" b="-7530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919727" y="2183777"/>
            <a:ext cx="10347764" cy="4029004"/>
            <a:chOff x="0" y="0"/>
            <a:chExt cx="13797018" cy="537200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5086" r="38925"/>
            <a:stretch>
              <a:fillRect/>
            </a:stretch>
          </p:blipFill>
          <p:spPr>
            <a:xfrm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7"/>
            <a:srcRect t="7383" b="7383"/>
            <a:stretch>
              <a:fillRect/>
            </a:stretch>
          </p:blipFill>
          <p:spPr>
            <a:xfrm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8"/>
            <a:srcRect l="15880" r="28131"/>
            <a:stretch>
              <a:fillRect/>
            </a:stretch>
          </p:blipFill>
          <p:spPr>
            <a:xfrm>
              <a:off x="9282679" y="0"/>
              <a:ext cx="4514339" cy="5372005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9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1471006" y="2314450"/>
            <a:ext cx="3272297" cy="3272297"/>
          </a:xfrm>
          <a:custGeom>
            <a:avLst/>
            <a:gdLst/>
            <a:ahLst/>
            <a:cxnLst/>
            <a:rect l="l" t="t" r="r" b="b"/>
            <a:pathLst>
              <a:path w="3272297" h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90369" y="230943"/>
            <a:ext cx="13221428" cy="709257"/>
            <a:chOff x="0" y="0"/>
            <a:chExt cx="12860986" cy="6899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860986" cy="689921"/>
            </a:xfrm>
            <a:custGeom>
              <a:avLst/>
              <a:gdLst/>
              <a:ahLst/>
              <a:cxnLst/>
              <a:rect l="l" t="t" r="r" b="b"/>
              <a:pathLst>
                <a:path w="12860986" h="689921">
                  <a:moveTo>
                    <a:pt x="0" y="0"/>
                  </a:moveTo>
                  <a:lnTo>
                    <a:pt x="12860986" y="0"/>
                  </a:lnTo>
                  <a:lnTo>
                    <a:pt x="12860986" y="689921"/>
                  </a:lnTo>
                  <a:lnTo>
                    <a:pt x="0" y="689921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7363918" y="2773180"/>
            <a:ext cx="3409825" cy="2145508"/>
          </a:xfrm>
          <a:custGeom>
            <a:avLst/>
            <a:gdLst/>
            <a:ahLst/>
            <a:cxnLst/>
            <a:rect l="l" t="t" r="r" b="b"/>
            <a:pathLst>
              <a:path w="3409825" h="2145508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-75900" y="-22442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-237060" y="145597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218" y="422992"/>
            <a:ext cx="12139188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24369" y="1591775"/>
            <a:ext cx="6660001" cy="53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3731" y="5445642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13627" y="5450245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282376"/>
            <a:chOff x="0" y="0"/>
            <a:chExt cx="12860986" cy="12474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247416"/>
            </a:xfrm>
            <a:custGeom>
              <a:avLst/>
              <a:gdLst/>
              <a:ahLst/>
              <a:cxnLst/>
              <a:rect l="l" t="t" r="r" b="b"/>
              <a:pathLst>
                <a:path w="12860986" h="124741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674777" y="1749604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1845" y="2373326"/>
            <a:ext cx="4448175" cy="6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041" y="5017331"/>
            <a:ext cx="4715479" cy="1672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as an adult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06559" y="2866704"/>
            <a:ext cx="2366212" cy="2366212"/>
          </a:xfrm>
          <a:custGeom>
            <a:avLst/>
            <a:gdLst/>
            <a:ahLst/>
            <a:cxnLst/>
            <a:rect l="l" t="t" r="r" b="b"/>
            <a:pathLst>
              <a:path w="2366212" h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95262" y="416580"/>
            <a:ext cx="11801475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The age when someone contracts hepatitis B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2236" y="1859430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72574" y="5128615"/>
            <a:ext cx="4630826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contracting the virus during childhood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2630" y="2473736"/>
            <a:ext cx="75914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id="15" name="Freeform 15"/>
          <p:cNvSpPr/>
          <p:nvPr/>
        </p:nvSpPr>
        <p:spPr>
          <a:xfrm>
            <a:off x="7818959" y="3084726"/>
            <a:ext cx="2673553" cy="1682906"/>
          </a:xfrm>
          <a:custGeom>
            <a:avLst/>
            <a:gdLst/>
            <a:ahLst/>
            <a:cxnLst/>
            <a:rect l="l" t="t" r="r" b="b"/>
            <a:pathLst>
              <a:path w="2673553" h="1682906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384749"/>
            <a:ext cx="6642623" cy="6580636"/>
            <a:chOff x="0" y="0"/>
            <a:chExt cx="8856831" cy="8774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6998" b="16998"/>
            <a:stretch>
              <a:fillRect/>
            </a:stretch>
          </p:blipFill>
          <p:spPr>
            <a:xfrm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6949445" y="954092"/>
            <a:ext cx="5038715" cy="119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49445" y="3053590"/>
            <a:ext cx="5024789" cy="15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people do not know they are living with hepatitis B, and unknowingly transmit the virus to their babies.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63371" y="5378386"/>
            <a:ext cx="5038715" cy="79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most of these will develop into chronic, lifelong infections.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55124"/>
            <a:chOff x="0" y="0"/>
            <a:chExt cx="10030210" cy="973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73142"/>
            </a:xfrm>
            <a:custGeom>
              <a:avLst/>
              <a:gdLst/>
              <a:ahLst/>
              <a:cxnLst/>
              <a:rect l="l" t="t" r="r" b="b"/>
              <a:pathLst>
                <a:path w="10030210" h="973142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10477" y="4233662"/>
            <a:ext cx="3688563" cy="263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67129" y="3299262"/>
            <a:ext cx="1027335" cy="887072"/>
            <a:chOff x="0" y="0"/>
            <a:chExt cx="1369780" cy="1182763"/>
          </a:xfrm>
        </p:grpSpPr>
        <p:sp>
          <p:nvSpPr>
            <p:cNvPr id="6" name="Freeform 6"/>
            <p:cNvSpPr/>
            <p:nvPr/>
          </p:nvSpPr>
          <p:spPr>
            <a:xfrm rot="-825423">
              <a:off x="88259" y="183948"/>
              <a:ext cx="545740" cy="808115"/>
            </a:xfrm>
            <a:custGeom>
              <a:avLst/>
              <a:gdLst/>
              <a:ahLst/>
              <a:cxnLst/>
              <a:rect l="l" t="t" r="r" b="b"/>
              <a:pathLst>
                <a:path w="545740" h="808115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r="-2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553505">
              <a:off x="321679" y="65653"/>
              <a:ext cx="903884" cy="1051457"/>
            </a:xfrm>
            <a:custGeom>
              <a:avLst/>
              <a:gdLst/>
              <a:ahLst/>
              <a:cxnLst/>
              <a:rect l="l" t="t" r="r" b="b"/>
              <a:pathLst>
                <a:path w="903884" h="1051457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r="-1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rot="927471">
              <a:off x="928571" y="127443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977677">
              <a:off x="1144874" y="343746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9770" y="2374621"/>
            <a:ext cx="6090047" cy="2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830583" y="1537528"/>
            <a:ext cx="549098" cy="734058"/>
          </a:xfrm>
          <a:custGeom>
            <a:avLst/>
            <a:gdLst/>
            <a:ahLst/>
            <a:cxnLst/>
            <a:rect l="l" t="t" r="r" b="b"/>
            <a:pathLst>
              <a:path w="549098" h="73405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9" b="-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5652638" y="4035092"/>
            <a:ext cx="1348782" cy="509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Healthcare exposures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05846" y="3058428"/>
            <a:ext cx="759656" cy="823444"/>
          </a:xfrm>
          <a:custGeom>
            <a:avLst/>
            <a:gdLst/>
            <a:ahLst/>
            <a:cxnLst/>
            <a:rect l="l" t="t" r="r" b="b"/>
            <a:pathLst>
              <a:path w="759656" h="823444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46" b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85447" y="3379201"/>
            <a:ext cx="709288" cy="709288"/>
          </a:xfrm>
          <a:custGeom>
            <a:avLst/>
            <a:gdLst/>
            <a:ahLst/>
            <a:cxnLst/>
            <a:rect l="l" t="t" r="r" b="b"/>
            <a:pathLst>
              <a:path w="709288" h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735144" y="6121580"/>
            <a:ext cx="1666875" cy="27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id="18" name="Freeform 18"/>
          <p:cNvSpPr/>
          <p:nvPr/>
        </p:nvSpPr>
        <p:spPr>
          <a:xfrm rot="1695823">
            <a:off x="5190809" y="5507335"/>
            <a:ext cx="757153" cy="757153"/>
          </a:xfrm>
          <a:custGeom>
            <a:avLst/>
            <a:gdLst/>
            <a:ahLst/>
            <a:cxnLst/>
            <a:rect l="l" t="t" r="r" b="b"/>
            <a:pathLst>
              <a:path w="757153" h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138190" y="4993030"/>
            <a:ext cx="1215152" cy="822869"/>
            <a:chOff x="0" y="0"/>
            <a:chExt cx="1620202" cy="1097158"/>
          </a:xfrm>
        </p:grpSpPr>
        <p:sp>
          <p:nvSpPr>
            <p:cNvPr id="20" name="Freeform 20"/>
            <p:cNvSpPr/>
            <p:nvPr/>
          </p:nvSpPr>
          <p:spPr>
            <a:xfrm rot="6700851">
              <a:off x="149870" y="261258"/>
              <a:ext cx="575421" cy="713021"/>
            </a:xfrm>
            <a:custGeom>
              <a:avLst/>
              <a:gdLst/>
              <a:ahLst/>
              <a:cxnLst/>
              <a:rect l="l" t="t" r="r" b="b"/>
              <a:pathLst>
                <a:path w="575421" h="7130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r="-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6963998">
              <a:off x="341843" y="199393"/>
              <a:ext cx="879769" cy="698373"/>
            </a:xfrm>
            <a:custGeom>
              <a:avLst/>
              <a:gdLst/>
              <a:ahLst/>
              <a:cxnLst/>
              <a:rect l="l" t="t" r="r" b="b"/>
              <a:pathLst>
                <a:path w="879769" h="698373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339" b="-3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 rot="-2103242">
              <a:off x="781157" y="296483"/>
              <a:ext cx="761914" cy="509212"/>
            </a:xfrm>
            <a:custGeom>
              <a:avLst/>
              <a:gdLst/>
              <a:ahLst/>
              <a:cxnLst/>
              <a:rect l="l" t="t" r="r" b="b"/>
              <a:pathLst>
                <a:path w="761914" h="509212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r="-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598620" y="2062121"/>
            <a:ext cx="244846" cy="323829"/>
          </a:xfrm>
          <a:custGeom>
            <a:avLst/>
            <a:gdLst/>
            <a:ahLst/>
            <a:cxnLst/>
            <a:rect l="l" t="t" r="r" b="b"/>
            <a:pathLst>
              <a:path w="244846" h="323829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09" b="-6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483462">
            <a:off x="5449650" y="3152409"/>
            <a:ext cx="441297" cy="323250"/>
          </a:xfrm>
          <a:custGeom>
            <a:avLst/>
            <a:gdLst/>
            <a:ahLst/>
            <a:cxnLst/>
            <a:rect l="l" t="t" r="r" b="b"/>
            <a:pathLst>
              <a:path w="441297" h="323250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2367533">
            <a:off x="5795087" y="2786221"/>
            <a:ext cx="489114" cy="562481"/>
          </a:xfrm>
          <a:custGeom>
            <a:avLst/>
            <a:gdLst/>
            <a:ahLst/>
            <a:cxnLst/>
            <a:rect l="l" t="t" r="r" b="b"/>
            <a:pathLst>
              <a:path w="489114" h="562481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t="-120" b="-1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/>
          <p:nvPr/>
        </p:nvGrpSpPr>
        <p:grpSpPr>
          <a:xfrm>
            <a:off x="0" y="-16843"/>
            <a:ext cx="12343424" cy="403799"/>
            <a:chOff x="0" y="0"/>
            <a:chExt cx="16457898" cy="538398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2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8" name="Freeform 28"/>
          <p:cNvSpPr/>
          <p:nvPr/>
        </p:nvSpPr>
        <p:spPr>
          <a:xfrm>
            <a:off x="905855" y="2978496"/>
            <a:ext cx="1473827" cy="816131"/>
          </a:xfrm>
          <a:custGeom>
            <a:avLst/>
            <a:gdLst/>
            <a:ahLst/>
            <a:cxnLst/>
            <a:rect l="l" t="t" r="r" b="b"/>
            <a:pathLst>
              <a:path w="1473827" h="816131">
                <a:moveTo>
                  <a:pt x="0" y="0"/>
                </a:moveTo>
                <a:lnTo>
                  <a:pt x="1473827" y="0"/>
                </a:lnTo>
                <a:lnTo>
                  <a:pt x="1473827" y="816132"/>
                </a:lnTo>
                <a:lnTo>
                  <a:pt x="0" y="81613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29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31" name="Freeform 31"/>
          <p:cNvSpPr/>
          <p:nvPr/>
        </p:nvSpPr>
        <p:spPr>
          <a:xfrm>
            <a:off x="9070146" y="3341294"/>
            <a:ext cx="1369785" cy="1784737"/>
          </a:xfrm>
          <a:custGeom>
            <a:avLst/>
            <a:gdLst/>
            <a:ahLst/>
            <a:cxnLst/>
            <a:rect l="l" t="t" r="r" b="b"/>
            <a:pathLst>
              <a:path w="1369785" h="1784737">
                <a:moveTo>
                  <a:pt x="0" y="0"/>
                </a:moveTo>
                <a:lnTo>
                  <a:pt x="1369785" y="0"/>
                </a:lnTo>
                <a:lnTo>
                  <a:pt x="1369785" y="1784737"/>
                </a:lnTo>
                <a:lnTo>
                  <a:pt x="0" y="1784737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21198" y="567931"/>
            <a:ext cx="12153900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56272" y="4529463"/>
            <a:ext cx="2804017" cy="711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3514" y="5824072"/>
            <a:ext cx="2914650" cy="7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460468" y="5189496"/>
            <a:ext cx="2809875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Sex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041368" y="5972646"/>
            <a:ext cx="3648075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97145" y="1513756"/>
            <a:ext cx="2343150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915400" y="1514892"/>
            <a:ext cx="1524531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Sex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7827" y="3908928"/>
            <a:ext cx="1857375" cy="4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591425" y="2368709"/>
            <a:ext cx="4171950" cy="8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74"/>
              </a:lnSpc>
              <a:spcBef>
                <a:spcPct val="0"/>
              </a:spcBef>
            </a:pPr>
            <a:r>
              <a:rPr lang="en-US" sz="2012" u="none" spc="120">
                <a:solidFill>
                  <a:srgbClr val="1A191C"/>
                </a:solidFill>
                <a:latin typeface="Kite One Bold"/>
              </a:rPr>
              <a:t>Direct contact with bodily fluids from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95288"/>
            <a:chOff x="0" y="0"/>
            <a:chExt cx="10030210" cy="1004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004283"/>
            </a:xfrm>
            <a:custGeom>
              <a:avLst/>
              <a:gdLst/>
              <a:ahLst/>
              <a:cxnLst/>
              <a:rect l="l" t="t" r="r" b="b"/>
              <a:pathLst>
                <a:path w="10030210" h="1004283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81000" y="4434226"/>
            <a:ext cx="5194327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a cup or sharing a toilet with someone who is living with the virus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1000" y="2022654"/>
            <a:ext cx="4661198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id="6" name="Freeform 6"/>
          <p:cNvSpPr/>
          <p:nvPr/>
        </p:nvSpPr>
        <p:spPr>
          <a:xfrm rot="-2700000">
            <a:off x="1529826" y="2736095"/>
            <a:ext cx="1073590" cy="1073590"/>
          </a:xfrm>
          <a:custGeom>
            <a:avLst/>
            <a:gdLst/>
            <a:ahLst/>
            <a:cxnLst/>
            <a:rect l="l" t="t" r="r" b="b"/>
            <a:pathLst>
              <a:path w="1073590" h="1073590">
                <a:moveTo>
                  <a:pt x="0" y="0"/>
                </a:moveTo>
                <a:lnTo>
                  <a:pt x="1073590" y="0"/>
                </a:lnTo>
                <a:lnTo>
                  <a:pt x="1073590" y="1073590"/>
                </a:lnTo>
                <a:lnTo>
                  <a:pt x="0" y="1073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289267">
            <a:off x="3297837" y="2612731"/>
            <a:ext cx="1244070" cy="1244070"/>
          </a:xfrm>
          <a:custGeom>
            <a:avLst/>
            <a:gdLst/>
            <a:ahLst/>
            <a:cxnLst/>
            <a:rect l="l" t="t" r="r" b="b"/>
            <a:pathLst>
              <a:path w="1244070" h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59000" y="5486400"/>
            <a:ext cx="889620" cy="889620"/>
          </a:xfrm>
          <a:custGeom>
            <a:avLst/>
            <a:gdLst/>
            <a:ahLst/>
            <a:cxnLst/>
            <a:rect l="l" t="t" r="r" b="b"/>
            <a:pathLst>
              <a:path w="889620" h="889620">
                <a:moveTo>
                  <a:pt x="0" y="0"/>
                </a:moveTo>
                <a:lnTo>
                  <a:pt x="889620" y="0"/>
                </a:lnTo>
                <a:lnTo>
                  <a:pt x="889620" y="889620"/>
                </a:lnTo>
                <a:lnTo>
                  <a:pt x="0" y="889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73881">
            <a:off x="2616767" y="5407895"/>
            <a:ext cx="1153737" cy="1153737"/>
          </a:xfrm>
          <a:custGeom>
            <a:avLst/>
            <a:gdLst/>
            <a:ahLst/>
            <a:cxnLst/>
            <a:rect l="l" t="t" r="r" b="b"/>
            <a:pathLst>
              <a:path w="1153737" h="1153737">
                <a:moveTo>
                  <a:pt x="0" y="0"/>
                </a:moveTo>
                <a:lnTo>
                  <a:pt x="1153737" y="0"/>
                </a:lnTo>
                <a:lnTo>
                  <a:pt x="1153737" y="1153737"/>
                </a:lnTo>
                <a:lnTo>
                  <a:pt x="0" y="1153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809481" flipH="1">
            <a:off x="1511837" y="5534815"/>
            <a:ext cx="751395" cy="883995"/>
          </a:xfrm>
          <a:custGeom>
            <a:avLst/>
            <a:gdLst/>
            <a:ahLst/>
            <a:cxnLst/>
            <a:rect l="l" t="t" r="r" b="b"/>
            <a:pathLst>
              <a:path w="751395" h="883995">
                <a:moveTo>
                  <a:pt x="751396" y="0"/>
                </a:moveTo>
                <a:lnTo>
                  <a:pt x="0" y="0"/>
                </a:lnTo>
                <a:lnTo>
                  <a:pt x="0" y="883995"/>
                </a:lnTo>
                <a:lnTo>
                  <a:pt x="751396" y="883995"/>
                </a:lnTo>
                <a:lnTo>
                  <a:pt x="75139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20" b="-6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477000" y="2738172"/>
            <a:ext cx="1008444" cy="653827"/>
          </a:xfrm>
          <a:custGeom>
            <a:avLst/>
            <a:gdLst/>
            <a:ahLst/>
            <a:cxnLst/>
            <a:rect l="l" t="t" r="r" b="b"/>
            <a:pathLst>
              <a:path w="1008444" h="653827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r="-2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906000" y="578407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3730490">
            <a:off x="10641002" y="603172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6" name="Freeform 16"/>
          <p:cNvSpPr/>
          <p:nvPr/>
        </p:nvSpPr>
        <p:spPr>
          <a:xfrm>
            <a:off x="10006936" y="2114452"/>
            <a:ext cx="1146343" cy="1166762"/>
          </a:xfrm>
          <a:custGeom>
            <a:avLst/>
            <a:gdLst/>
            <a:ahLst/>
            <a:cxnLst/>
            <a:rect l="l" t="t" r="r" b="b"/>
            <a:pathLst>
              <a:path w="1146343" h="1166762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27892" y="9269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-79762" y="0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20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1" name="Freeform 21"/>
          <p:cNvSpPr/>
          <p:nvPr/>
        </p:nvSpPr>
        <p:spPr>
          <a:xfrm>
            <a:off x="9368201" y="3639518"/>
            <a:ext cx="1277470" cy="1668904"/>
          </a:xfrm>
          <a:custGeom>
            <a:avLst/>
            <a:gdLst/>
            <a:ahLst/>
            <a:cxnLst/>
            <a:rect l="l" t="t" r="r" b="b"/>
            <a:pathLst>
              <a:path w="1277470" h="1668904">
                <a:moveTo>
                  <a:pt x="0" y="0"/>
                </a:moveTo>
                <a:lnTo>
                  <a:pt x="1277470" y="0"/>
                </a:lnTo>
                <a:lnTo>
                  <a:pt x="1277470" y="1668904"/>
                </a:lnTo>
                <a:lnTo>
                  <a:pt x="0" y="166890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6570749" y="4774347"/>
            <a:ext cx="1145971" cy="1963119"/>
          </a:xfrm>
          <a:custGeom>
            <a:avLst/>
            <a:gdLst/>
            <a:ahLst/>
            <a:cxnLst/>
            <a:rect l="l" t="t" r="r" b="b"/>
            <a:pathLst>
              <a:path w="1145971" h="1963119">
                <a:moveTo>
                  <a:pt x="0" y="0"/>
                </a:moveTo>
                <a:lnTo>
                  <a:pt x="1145971" y="0"/>
                </a:lnTo>
                <a:lnTo>
                  <a:pt x="1145971" y="1963119"/>
                </a:lnTo>
                <a:lnTo>
                  <a:pt x="0" y="196311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-27892" y="610159"/>
            <a:ext cx="12239682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47613" y="4032033"/>
            <a:ext cx="927673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0200" y="1616254"/>
            <a:ext cx="4762500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03900" y="1617575"/>
            <a:ext cx="2222469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50300" y="5342926"/>
            <a:ext cx="381067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032500" y="4238804"/>
            <a:ext cx="222246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05900" y="1565454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918450" y="3359995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57850" y="517843"/>
            <a:ext cx="1638531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00000"/>
                </a:solidFill>
                <a:latin typeface="Libre Baskerville Bold"/>
              </a:rPr>
              <a:t>NOT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4510" y="5251987"/>
            <a:ext cx="5692487" cy="1219829"/>
            <a:chOff x="0" y="0"/>
            <a:chExt cx="6704576" cy="1436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4576" cy="1436707"/>
            </a:xfrm>
            <a:custGeom>
              <a:avLst/>
              <a:gdLst/>
              <a:ahLst/>
              <a:cxnLst/>
              <a:rect l="l" t="t" r="r" b="b"/>
              <a:pathLst>
                <a:path w="6704576" h="1436707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1406538" y="1454152"/>
            <a:ext cx="5882626" cy="5882626"/>
          </a:xfrm>
          <a:custGeom>
            <a:avLst/>
            <a:gdLst/>
            <a:ahLst/>
            <a:cxnLst/>
            <a:rect l="l" t="t" r="r" b="b"/>
            <a:pathLst>
              <a:path w="5882626" h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219625" y="367133"/>
            <a:ext cx="13221428" cy="1298782"/>
            <a:chOff x="0" y="0"/>
            <a:chExt cx="12860986" cy="12633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1263375"/>
            </a:xfrm>
            <a:custGeom>
              <a:avLst/>
              <a:gdLst/>
              <a:ahLst/>
              <a:cxnLst/>
              <a:rect l="l" t="t" r="r" b="b"/>
              <a:pathLst>
                <a:path w="12860986" h="1263375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04160" y="3582485"/>
            <a:ext cx="1103012" cy="1032783"/>
          </a:xfrm>
          <a:custGeom>
            <a:avLst/>
            <a:gdLst/>
            <a:ahLst/>
            <a:cxnLst/>
            <a:rect l="l" t="t" r="r" b="b"/>
            <a:pathLst>
              <a:path w="1103012" h="1032783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48410" y="3439640"/>
            <a:ext cx="1175703" cy="1175703"/>
          </a:xfrm>
          <a:custGeom>
            <a:avLst/>
            <a:gdLst/>
            <a:ahLst/>
            <a:cxnLst/>
            <a:rect l="l" t="t" r="r" b="b"/>
            <a:pathLst>
              <a:path w="1175703" h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391090" y="3939531"/>
            <a:ext cx="609664" cy="609664"/>
          </a:xfrm>
          <a:custGeom>
            <a:avLst/>
            <a:gdLst/>
            <a:ahLst/>
            <a:cxnLst/>
            <a:rect l="l" t="t" r="r" b="b"/>
            <a:pathLst>
              <a:path w="609664" h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87801" y="3429000"/>
            <a:ext cx="1260609" cy="1260609"/>
          </a:xfrm>
          <a:custGeom>
            <a:avLst/>
            <a:gdLst/>
            <a:ahLst/>
            <a:cxnLst/>
            <a:rect l="l" t="t" r="r" b="b"/>
            <a:pathLst>
              <a:path w="1260609" h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8505" y="3618619"/>
            <a:ext cx="1086754" cy="1086754"/>
          </a:xfrm>
          <a:custGeom>
            <a:avLst/>
            <a:gdLst/>
            <a:ahLst/>
            <a:cxnLst/>
            <a:rect l="l" t="t" r="r" b="b"/>
            <a:pathLst>
              <a:path w="1086754" h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035578" y="3613495"/>
            <a:ext cx="925029" cy="925029"/>
          </a:xfrm>
          <a:custGeom>
            <a:avLst/>
            <a:gdLst/>
            <a:ahLst/>
            <a:cxnLst/>
            <a:rect l="l" t="t" r="r" b="b"/>
            <a:pathLst>
              <a:path w="925029" h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144165" y="4069856"/>
            <a:ext cx="618515" cy="479339"/>
          </a:xfrm>
          <a:custGeom>
            <a:avLst/>
            <a:gdLst/>
            <a:ahLst/>
            <a:cxnLst/>
            <a:rect l="l" t="t" r="r" b="b"/>
            <a:pathLst>
              <a:path w="618515" h="479339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88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252500" y="5447054"/>
            <a:ext cx="5594498" cy="88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7678" y="2032477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7732" y="559847"/>
            <a:ext cx="9262013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Fewer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25252" y="3140752"/>
            <a:ext cx="2019046" cy="2019046"/>
          </a:xfrm>
          <a:custGeom>
            <a:avLst/>
            <a:gdLst/>
            <a:ahLst/>
            <a:cxnLst/>
            <a:rect l="l" t="t" r="r" b="b"/>
            <a:pathLst>
              <a:path w="2019046" h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-47598" y="0"/>
            <a:ext cx="12343424" cy="403799"/>
            <a:chOff x="0" y="0"/>
            <a:chExt cx="16457898" cy="538398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15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428" y="361701"/>
            <a:ext cx="13221428" cy="771242"/>
            <a:chOff x="0" y="0"/>
            <a:chExt cx="12860986" cy="7502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750217"/>
            </a:xfrm>
            <a:custGeom>
              <a:avLst/>
              <a:gdLst/>
              <a:ahLst/>
              <a:cxnLst/>
              <a:rect l="l" t="t" r="r" b="b"/>
              <a:pathLst>
                <a:path w="12860986" h="750217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243034" y="2791473"/>
            <a:ext cx="11732703" cy="3723222"/>
            <a:chOff x="0" y="0"/>
            <a:chExt cx="11412846" cy="3621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12846" cy="3621720"/>
            </a:xfrm>
            <a:custGeom>
              <a:avLst/>
              <a:gdLst/>
              <a:ahLst/>
              <a:cxnLst/>
              <a:rect l="l" t="t" r="r" b="b"/>
              <a:pathLst>
                <a:path w="11412846" h="3621720">
                  <a:moveTo>
                    <a:pt x="0" y="0"/>
                  </a:moveTo>
                  <a:lnTo>
                    <a:pt x="11412846" y="0"/>
                  </a:lnTo>
                  <a:lnTo>
                    <a:pt x="11412846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42847" y="3943402"/>
            <a:ext cx="2282132" cy="1423480"/>
          </a:xfrm>
          <a:custGeom>
            <a:avLst/>
            <a:gdLst/>
            <a:ahLst/>
            <a:cxnLst/>
            <a:rect l="l" t="t" r="r" b="b"/>
            <a:pathLst>
              <a:path w="2282132" h="1423480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92715" y="3939287"/>
            <a:ext cx="2282630" cy="1427595"/>
          </a:xfrm>
          <a:custGeom>
            <a:avLst/>
            <a:gdLst/>
            <a:ahLst/>
            <a:cxnLst/>
            <a:rect l="l" t="t" r="r" b="b"/>
            <a:pathLst>
              <a:path w="2282630" h="1427595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613482" y="3943402"/>
            <a:ext cx="2281948" cy="1425267"/>
          </a:xfrm>
          <a:custGeom>
            <a:avLst/>
            <a:gdLst/>
            <a:ahLst/>
            <a:cxnLst/>
            <a:rect l="l" t="t" r="r" b="b"/>
            <a:pathLst>
              <a:path w="2281948" h="1425267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58827" y="3924242"/>
            <a:ext cx="2281161" cy="1433330"/>
          </a:xfrm>
          <a:custGeom>
            <a:avLst/>
            <a:gdLst/>
            <a:ahLst/>
            <a:cxnLst/>
            <a:rect l="l" t="t" r="r" b="b"/>
            <a:pathLst>
              <a:path w="2281161" h="1433330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29586" y="1572282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untreated,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7732" y="559847"/>
            <a:ext cx="9834450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9586" y="2968699"/>
            <a:ext cx="11646151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61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81884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Fibrosis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072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Cirrhosis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97729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1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2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5850" y="871746"/>
            <a:ext cx="8839200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Although hepatitis B affects Haitian communties, most people do not know they have the virus.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686460" y="2192317"/>
            <a:ext cx="9551276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6"/>
              </a:lnSpc>
              <a:spcBef>
                <a:spcPct val="0"/>
              </a:spcBef>
            </a:pPr>
            <a:r>
              <a:rPr lang="en-US" sz="2641" u="none" spc="158">
                <a:solidFill>
                  <a:srgbClr val="000000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5850" y="4376946"/>
            <a:ext cx="9549962" cy="40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Not knowing about an infection is a health risk.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850" y="2465691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0350" y="4113523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60350" y="774365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686460" y="5200497"/>
            <a:ext cx="10260724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Without regular healthcare and possible treatment, a person with hepatitis B faces an increased risk of liver disease, liver cancer, or unknowingly transmitting the virus to others.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85850" y="5536743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5787161" y="954706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7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id="14" name="Freeform 14"/>
            <p:cNvSpPr/>
            <p:nvPr/>
          </p:nvSpPr>
          <p:spPr>
            <a:xfrm>
              <a:off x="270510" y="270510"/>
              <a:ext cx="3473450" cy="4687570"/>
            </a:xfrm>
            <a:custGeom>
              <a:avLst/>
              <a:gdLst/>
              <a:ahLst/>
              <a:cxnLst/>
              <a:rect l="l" t="t" r="r" b="b"/>
              <a:pathLst>
                <a:path w="3473450" h="468757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9513" r="-7304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4013200" cy="5228590"/>
            </a:xfrm>
            <a:custGeom>
              <a:avLst/>
              <a:gdLst/>
              <a:ahLst/>
              <a:cxnLst/>
              <a:rect l="l" t="t" r="r" b="b"/>
              <a:pathLst>
                <a:path w="4013200" h="522859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782459" y="954706"/>
            <a:ext cx="4469956" cy="545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74"/>
              </a:lnSpc>
            </a:pPr>
            <a:r>
              <a:rPr lang="en-US" sz="2859" spc="171">
                <a:solidFill>
                  <a:srgbClr val="000000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85894"/>
            <a:chOff x="0" y="0"/>
            <a:chExt cx="10030210" cy="9969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96999"/>
            </a:xfrm>
            <a:custGeom>
              <a:avLst/>
              <a:gdLst/>
              <a:ahLst/>
              <a:cxnLst/>
              <a:rect l="l" t="t" r="r" b="b"/>
              <a:pathLst>
                <a:path w="10030210" h="996999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20082" y="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7562665" y="2135970"/>
            <a:ext cx="3397152" cy="2743200"/>
          </a:xfrm>
          <a:custGeom>
            <a:avLst/>
            <a:gdLst/>
            <a:ahLst/>
            <a:cxnLst/>
            <a:rect l="l" t="t" r="r" b="b"/>
            <a:pathLst>
              <a:path w="3397152" h="2743200">
                <a:moveTo>
                  <a:pt x="0" y="0"/>
                </a:moveTo>
                <a:lnTo>
                  <a:pt x="3397152" y="0"/>
                </a:lnTo>
                <a:lnTo>
                  <a:pt x="3397152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602364">
            <a:off x="2476513" y="2616049"/>
            <a:ext cx="703257" cy="2743200"/>
          </a:xfrm>
          <a:custGeom>
            <a:avLst/>
            <a:gdLst/>
            <a:ahLst/>
            <a:cxnLst/>
            <a:rect l="l" t="t" r="r" b="b"/>
            <a:pathLst>
              <a:path w="703257" h="2743200">
                <a:moveTo>
                  <a:pt x="0" y="0"/>
                </a:moveTo>
                <a:lnTo>
                  <a:pt x="703256" y="0"/>
                </a:lnTo>
                <a:lnTo>
                  <a:pt x="703256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-20082" y="600118"/>
            <a:ext cx="12230315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Libre Baskerville Bold"/>
              </a:rPr>
              <a:t>The test for hepatitis B is a simple blood test.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7243" y="1637790"/>
            <a:ext cx="669607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specialist, or at a community health fair.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62586" y="5588504"/>
            <a:ext cx="6696075" cy="771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00820" y="1854274"/>
            <a:ext cx="4928739" cy="40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If the test results show that</a:t>
            </a:r>
          </a:p>
        </p:txBody>
      </p:sp>
      <p:sp>
        <p:nvSpPr>
          <p:cNvPr id="7" name="Freeform 7"/>
          <p:cNvSpPr/>
          <p:nvPr/>
        </p:nvSpPr>
        <p:spPr>
          <a:xfrm>
            <a:off x="5291617" y="1275816"/>
            <a:ext cx="2252884" cy="2252884"/>
          </a:xfrm>
          <a:custGeom>
            <a:avLst/>
            <a:gdLst/>
            <a:ahLst/>
            <a:cxnLst/>
            <a:rect l="l" t="t" r="r" b="b"/>
            <a:pathLst>
              <a:path w="2252884" h="2252884">
                <a:moveTo>
                  <a:pt x="0" y="0"/>
                </a:moveTo>
                <a:lnTo>
                  <a:pt x="2252884" y="0"/>
                </a:lnTo>
                <a:lnTo>
                  <a:pt x="2252884" y="2252884"/>
                </a:lnTo>
                <a:lnTo>
                  <a:pt x="0" y="22528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 rot="634764">
            <a:off x="7458037" y="2177188"/>
            <a:ext cx="1367182" cy="82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endParaRPr lang="en-US" sz="922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343719" y="1708764"/>
            <a:ext cx="4689369" cy="693494"/>
            <a:chOff x="0" y="0"/>
            <a:chExt cx="7643078" cy="11303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43078" cy="1130308"/>
            </a:xfrm>
            <a:custGeom>
              <a:avLst/>
              <a:gdLst/>
              <a:ahLst/>
              <a:cxnLst/>
              <a:rect l="l" t="t" r="r" b="b"/>
              <a:pathLst>
                <a:path w="7643078" h="113030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088867" y="1744396"/>
            <a:ext cx="4895872" cy="4895853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6545" y="-19050"/>
            <a:ext cx="12343424" cy="403799"/>
            <a:chOff x="0" y="0"/>
            <a:chExt cx="16457898" cy="538398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5" name="TextBox 15"/>
          <p:cNvSpPr txBox="1"/>
          <p:nvPr/>
        </p:nvSpPr>
        <p:spPr>
          <a:xfrm>
            <a:off x="200820" y="585801"/>
            <a:ext cx="11888695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711837" y="4742945"/>
            <a:ext cx="6463129" cy="350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infected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369489" y="2993662"/>
            <a:ext cx="6463129" cy="350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infected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27883" y="3579257"/>
            <a:ext cx="4424779" cy="704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16627" y="5208044"/>
            <a:ext cx="4348579" cy="136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lvl="1" indent="-195066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id="20" name="TextBox 20"/>
          <p:cNvSpPr txBox="1"/>
          <p:nvPr/>
        </p:nvSpPr>
        <p:spPr>
          <a:xfrm rot="634764">
            <a:off x="6090449" y="1674809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1" name="TextBox 21"/>
          <p:cNvSpPr txBox="1"/>
          <p:nvPr/>
        </p:nvSpPr>
        <p:spPr>
          <a:xfrm rot="634764">
            <a:off x="6453744" y="1731560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2" name="TextBox 22"/>
          <p:cNvSpPr txBox="1"/>
          <p:nvPr/>
        </p:nvSpPr>
        <p:spPr>
          <a:xfrm rot="634764">
            <a:off x="6786452" y="1816272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3" name="TextBox 23"/>
          <p:cNvSpPr txBox="1"/>
          <p:nvPr/>
        </p:nvSpPr>
        <p:spPr>
          <a:xfrm rot="634764">
            <a:off x="5946090" y="2137338"/>
            <a:ext cx="1871212" cy="112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endParaRPr lang="en-US" sz="1262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0" y="-19050"/>
            <a:ext cx="12343424" cy="403799"/>
            <a:chOff x="0" y="0"/>
            <a:chExt cx="16457898" cy="53839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7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2137" y="1546711"/>
            <a:ext cx="6248400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73254" y="2266071"/>
            <a:ext cx="5695950" cy="136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636232" y="5011178"/>
            <a:ext cx="920247" cy="1593829"/>
            <a:chOff x="0" y="0"/>
            <a:chExt cx="1958340" cy="34112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8340" cy="3411220"/>
            </a:xfrm>
            <a:custGeom>
              <a:avLst/>
              <a:gdLst/>
              <a:ahLst/>
              <a:cxnLst/>
              <a:rect l="l" t="t" r="r" b="b"/>
              <a:pathLst>
                <a:path w="1958340" h="341122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3ABDC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496686" y="1469732"/>
            <a:ext cx="3106503" cy="3106490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r="-500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555806" y="1746528"/>
            <a:ext cx="979341" cy="1593829"/>
            <a:chOff x="0" y="0"/>
            <a:chExt cx="2062480" cy="3355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2480" cy="3355340"/>
            </a:xfrm>
            <a:custGeom>
              <a:avLst/>
              <a:gdLst/>
              <a:ahLst/>
              <a:cxnLst/>
              <a:rect l="l" t="t" r="r" b="b"/>
              <a:pathLst>
                <a:path w="2062480" h="335534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3ABDC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55806" y="4313008"/>
            <a:ext cx="2607447" cy="2607447"/>
          </a:xfrm>
          <a:custGeom>
            <a:avLst/>
            <a:gdLst/>
            <a:ahLst/>
            <a:cxnLst/>
            <a:rect l="l" t="t" r="r" b="b"/>
            <a:pathLst>
              <a:path w="2607447" h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474304">
            <a:off x="1924843" y="5680463"/>
            <a:ext cx="1282754" cy="1038420"/>
          </a:xfrm>
          <a:custGeom>
            <a:avLst/>
            <a:gdLst/>
            <a:ahLst/>
            <a:cxnLst/>
            <a:rect l="l" t="t" r="r" b="b"/>
            <a:pathLst>
              <a:path w="1282754" h="1038420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r="-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879198" y="5190278"/>
            <a:ext cx="5934216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86337" y="6237342"/>
            <a:ext cx="5934216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02284" y="4103642"/>
            <a:ext cx="2451972" cy="2698517"/>
            <a:chOff x="0" y="0"/>
            <a:chExt cx="3269296" cy="3598023"/>
          </a:xfrm>
        </p:grpSpPr>
        <p:sp>
          <p:nvSpPr>
            <p:cNvPr id="20" name="Freeform 20"/>
            <p:cNvSpPr/>
            <p:nvPr/>
          </p:nvSpPr>
          <p:spPr>
            <a:xfrm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l="l" t="t" r="r" b="b"/>
              <a:pathLst>
                <a:path w="2341171" h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-2230324" flipH="1">
              <a:off x="915649" y="1244376"/>
              <a:ext cx="1960527" cy="1960527"/>
            </a:xfrm>
            <a:custGeom>
              <a:avLst/>
              <a:gdLst/>
              <a:ahLst/>
              <a:cxnLst/>
              <a:rect l="l" t="t" r="r" b="b"/>
              <a:pathLst>
                <a:path w="1960527" h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891817" y="4628457"/>
            <a:ext cx="5934216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5" name="Group 25"/>
          <p:cNvGrpSpPr/>
          <p:nvPr/>
        </p:nvGrpSpPr>
        <p:grpSpPr>
          <a:xfrm>
            <a:off x="-26545" y="0"/>
            <a:ext cx="12343424" cy="403799"/>
            <a:chOff x="0" y="0"/>
            <a:chExt cx="16457898" cy="538398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13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83068" y="472129"/>
            <a:ext cx="12139188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35869" y="1538599"/>
            <a:ext cx="6520262" cy="1031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42284" y="3474648"/>
            <a:ext cx="4359507" cy="4277843"/>
            <a:chOff x="0" y="0"/>
            <a:chExt cx="5812676" cy="5703791"/>
          </a:xfrm>
        </p:grpSpPr>
        <p:sp>
          <p:nvSpPr>
            <p:cNvPr id="9" name="Freeform 9"/>
            <p:cNvSpPr/>
            <p:nvPr/>
          </p:nvSpPr>
          <p:spPr>
            <a:xfrm rot="232163">
              <a:off x="805139" y="996561"/>
              <a:ext cx="1534268" cy="2622681"/>
            </a:xfrm>
            <a:custGeom>
              <a:avLst/>
              <a:gdLst/>
              <a:ahLst/>
              <a:cxnLst/>
              <a:rect l="l" t="t" r="r" b="b"/>
              <a:pathLst>
                <a:path w="1534268" h="2622681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884" y="0"/>
              <a:ext cx="5703791" cy="5703791"/>
            </a:xfrm>
            <a:custGeom>
              <a:avLst/>
              <a:gdLst/>
              <a:ahLst/>
              <a:cxnLst/>
              <a:rect l="l" t="t" r="r" b="b"/>
              <a:pathLst>
                <a:path w="5703791" h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l="l" t="t" r="r" b="b"/>
              <a:pathLst>
                <a:path w="1044193" h="1784946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868205" y="2945352"/>
            <a:ext cx="1449589" cy="1449589"/>
          </a:xfrm>
          <a:custGeom>
            <a:avLst/>
            <a:gdLst/>
            <a:ahLst/>
            <a:cxnLst/>
            <a:rect l="l" t="t" r="r" b="b"/>
            <a:pathLst>
              <a:path w="1449589" h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id="14" name="TextBox 14"/>
          <p:cNvSpPr txBox="1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-19050"/>
            <a:ext cx="12343424" cy="403799"/>
            <a:chOff x="0" y="0"/>
            <a:chExt cx="16457898" cy="53839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749" y="488287"/>
            <a:ext cx="121391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269" y="2603066"/>
            <a:ext cx="6149812" cy="159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sp>
        <p:nvSpPr>
          <p:cNvPr id="9" name="Freeform 9"/>
          <p:cNvSpPr/>
          <p:nvPr/>
        </p:nvSpPr>
        <p:spPr>
          <a:xfrm>
            <a:off x="7761977" y="2360597"/>
            <a:ext cx="4059033" cy="4059033"/>
          </a:xfrm>
          <a:custGeom>
            <a:avLst/>
            <a:gdLst/>
            <a:ahLst/>
            <a:cxnLst/>
            <a:rect l="l" t="t" r="r" b="b"/>
            <a:pathLst>
              <a:path w="4059033" h="4059033">
                <a:moveTo>
                  <a:pt x="0" y="0"/>
                </a:moveTo>
                <a:lnTo>
                  <a:pt x="4059033" y="0"/>
                </a:lnTo>
                <a:lnTo>
                  <a:pt x="4059033" y="4059033"/>
                </a:lnTo>
                <a:lnTo>
                  <a:pt x="0" y="40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394922">
            <a:off x="10371549" y="5030412"/>
            <a:ext cx="702051" cy="702051"/>
          </a:xfrm>
          <a:custGeom>
            <a:avLst/>
            <a:gdLst/>
            <a:ahLst/>
            <a:cxnLst/>
            <a:rect l="l" t="t" r="r" b="b"/>
            <a:pathLst>
              <a:path w="702051" h="702051">
                <a:moveTo>
                  <a:pt x="0" y="0"/>
                </a:moveTo>
                <a:lnTo>
                  <a:pt x="702050" y="0"/>
                </a:lnTo>
                <a:lnTo>
                  <a:pt x="702050" y="702051"/>
                </a:lnTo>
                <a:lnTo>
                  <a:pt x="0" y="702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991634" y="2676314"/>
            <a:ext cx="3415756" cy="3415756"/>
          </a:xfrm>
          <a:custGeom>
            <a:avLst/>
            <a:gdLst/>
            <a:ahLst/>
            <a:cxnLst/>
            <a:rect l="l" t="t" r="r" b="b"/>
            <a:pathLst>
              <a:path w="3415756" h="3415756">
                <a:moveTo>
                  <a:pt x="0" y="0"/>
                </a:moveTo>
                <a:lnTo>
                  <a:pt x="3415756" y="0"/>
                </a:lnTo>
                <a:lnTo>
                  <a:pt x="3415756" y="3415756"/>
                </a:lnTo>
                <a:lnTo>
                  <a:pt x="0" y="34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6037825">
            <a:off x="10124198" y="5336503"/>
            <a:ext cx="702051" cy="702051"/>
          </a:xfrm>
          <a:custGeom>
            <a:avLst/>
            <a:gdLst/>
            <a:ahLst/>
            <a:cxnLst/>
            <a:rect l="l" t="t" r="r" b="b"/>
            <a:pathLst>
              <a:path w="702051" h="702051">
                <a:moveTo>
                  <a:pt x="0" y="0"/>
                </a:moveTo>
                <a:lnTo>
                  <a:pt x="702051" y="0"/>
                </a:lnTo>
                <a:lnTo>
                  <a:pt x="702051" y="702050"/>
                </a:lnTo>
                <a:lnTo>
                  <a:pt x="0" y="702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-19050" y="1502001"/>
            <a:ext cx="9412822" cy="102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-90369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0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48115"/>
            <a:chOff x="0" y="0"/>
            <a:chExt cx="12860986" cy="824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24994"/>
            </a:xfrm>
            <a:custGeom>
              <a:avLst/>
              <a:gdLst/>
              <a:ahLst/>
              <a:cxnLst/>
              <a:rect l="l" t="t" r="r" b="b"/>
              <a:pathLst>
                <a:path w="12860986" h="824994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218" y="409592"/>
            <a:ext cx="12139188" cy="51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3385" y="0"/>
            <a:ext cx="9527531" cy="483454"/>
            <a:chOff x="0" y="0"/>
            <a:chExt cx="11117916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11117916" cy="69850"/>
            </a:xfrm>
            <a:custGeom>
              <a:avLst/>
              <a:gdLst/>
              <a:ahLst/>
              <a:cxnLst/>
              <a:rect l="l" t="t" r="r" b="b"/>
              <a:pathLst>
                <a:path w="11117916" h="69850">
                  <a:moveTo>
                    <a:pt x="1082708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17916" y="69850"/>
                  </a:lnTo>
                  <a:lnTo>
                    <a:pt x="11117916" y="0"/>
                  </a:lnTo>
                  <a:close/>
                </a:path>
              </a:pathLst>
            </a:custGeom>
            <a:solidFill>
              <a:srgbClr val="CF221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505888" y="3200703"/>
            <a:ext cx="13601560" cy="1231276"/>
            <a:chOff x="0" y="0"/>
            <a:chExt cx="15925627" cy="14416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925626" cy="1441662"/>
            </a:xfrm>
            <a:custGeom>
              <a:avLst/>
              <a:gdLst/>
              <a:ahLst/>
              <a:cxnLst/>
              <a:rect l="l" t="t" r="r" b="b"/>
              <a:pathLst>
                <a:path w="15925626" h="1441662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3FC6E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719255" y="2523774"/>
            <a:ext cx="3014983" cy="3014983"/>
          </a:xfrm>
          <a:custGeom>
            <a:avLst/>
            <a:gdLst/>
            <a:ahLst/>
            <a:cxnLst/>
            <a:rect l="l" t="t" r="r" b="b"/>
            <a:pathLst>
              <a:path w="3014983" h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45479" y="1293862"/>
            <a:ext cx="1697642" cy="1700234"/>
            <a:chOff x="0" y="0"/>
            <a:chExt cx="2263523" cy="2266978"/>
          </a:xfrm>
        </p:grpSpPr>
        <p:sp>
          <p:nvSpPr>
            <p:cNvPr id="14" name="Freeform 14"/>
            <p:cNvSpPr/>
            <p:nvPr/>
          </p:nvSpPr>
          <p:spPr>
            <a:xfrm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2263523" cy="2263523"/>
            </a:xfrm>
            <a:custGeom>
              <a:avLst/>
              <a:gdLst/>
              <a:ahLst/>
              <a:cxnLst/>
              <a:rect l="l" t="t" r="r" b="b"/>
              <a:pathLst>
                <a:path w="2263523" h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470119" y="4836326"/>
            <a:ext cx="1721715" cy="1721715"/>
          </a:xfrm>
          <a:custGeom>
            <a:avLst/>
            <a:gdLst/>
            <a:ahLst/>
            <a:cxnLst/>
            <a:rect l="l" t="t" r="r" b="b"/>
            <a:pathLst>
              <a:path w="1721715" h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326202" y="5101774"/>
            <a:ext cx="4071768" cy="112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id="19" name="Freeform 19"/>
          <p:cNvSpPr/>
          <p:nvPr/>
        </p:nvSpPr>
        <p:spPr>
          <a:xfrm>
            <a:off x="231388" y="3403451"/>
            <a:ext cx="762912" cy="762912"/>
          </a:xfrm>
          <a:custGeom>
            <a:avLst/>
            <a:gdLst/>
            <a:ahLst/>
            <a:cxnLst/>
            <a:rect l="l" t="t" r="r" b="b"/>
            <a:pathLst>
              <a:path w="762912" h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981530" y="3345422"/>
            <a:ext cx="878969" cy="878969"/>
          </a:xfrm>
          <a:custGeom>
            <a:avLst/>
            <a:gdLst/>
            <a:ahLst/>
            <a:cxnLst/>
            <a:rect l="l" t="t" r="r" b="b"/>
            <a:pathLst>
              <a:path w="878969" h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004970" y="3351541"/>
            <a:ext cx="837338" cy="837338"/>
          </a:xfrm>
          <a:custGeom>
            <a:avLst/>
            <a:gdLst/>
            <a:ahLst/>
            <a:cxnLst/>
            <a:rect l="l" t="t" r="r" b="b"/>
            <a:pathLst>
              <a:path w="837338" h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-13163" y="4908808"/>
            <a:ext cx="1540656" cy="1540656"/>
          </a:xfrm>
          <a:custGeom>
            <a:avLst/>
            <a:gdLst/>
            <a:ahLst/>
            <a:cxnLst/>
            <a:rect l="l" t="t" r="r" b="b"/>
            <a:pathLst>
              <a:path w="1540656" h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643542" y="5037613"/>
            <a:ext cx="227246" cy="204521"/>
          </a:xfrm>
          <a:custGeom>
            <a:avLst/>
            <a:gdLst/>
            <a:ahLst/>
            <a:cxnLst/>
            <a:rect l="l" t="t" r="r" b="b"/>
            <a:pathLst>
              <a:path w="227246" h="204521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6" name="Group 26"/>
          <p:cNvGrpSpPr/>
          <p:nvPr/>
        </p:nvGrpSpPr>
        <p:grpSpPr>
          <a:xfrm>
            <a:off x="-90369" y="-19050"/>
            <a:ext cx="12358081" cy="436009"/>
            <a:chOff x="0" y="0"/>
            <a:chExt cx="16477441" cy="581345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20"/>
            <a:srcRect t="45824" b="45824"/>
            <a:stretch>
              <a:fillRect/>
            </a:stretch>
          </p:blipFill>
          <p:spPr>
            <a:xfrm>
              <a:off x="0" y="0"/>
              <a:ext cx="16477441" cy="581345"/>
            </a:xfrm>
            <a:prstGeom prst="rect">
              <a:avLst/>
            </a:prstGeom>
          </p:spPr>
        </p:pic>
      </p:grpSp>
      <p:sp>
        <p:nvSpPr>
          <p:cNvPr id="28" name="Freeform 28"/>
          <p:cNvSpPr/>
          <p:nvPr/>
        </p:nvSpPr>
        <p:spPr>
          <a:xfrm>
            <a:off x="10505213" y="1586027"/>
            <a:ext cx="1474417" cy="1408068"/>
          </a:xfrm>
          <a:custGeom>
            <a:avLst/>
            <a:gdLst/>
            <a:ahLst/>
            <a:cxnLst/>
            <a:rect l="l" t="t" r="r" b="b"/>
            <a:pathLst>
              <a:path w="1474417" h="1408068">
                <a:moveTo>
                  <a:pt x="0" y="0"/>
                </a:moveTo>
                <a:lnTo>
                  <a:pt x="1474416" y="0"/>
                </a:lnTo>
                <a:lnTo>
                  <a:pt x="1474416" y="1408068"/>
                </a:lnTo>
                <a:lnTo>
                  <a:pt x="0" y="14080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902520" y="2413307"/>
            <a:ext cx="2386584" cy="2743200"/>
          </a:xfrm>
          <a:custGeom>
            <a:avLst/>
            <a:gdLst/>
            <a:ahLst/>
            <a:cxnLst/>
            <a:rect l="l" t="t" r="r" b="b"/>
            <a:pathLst>
              <a:path w="2386584" h="2743200">
                <a:moveTo>
                  <a:pt x="0" y="0"/>
                </a:moveTo>
                <a:lnTo>
                  <a:pt x="2386584" y="0"/>
                </a:lnTo>
                <a:lnTo>
                  <a:pt x="238658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484843" y="1732434"/>
            <a:ext cx="3429910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Hepatitis B can be managed and treated!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915241" y="5101499"/>
            <a:ext cx="3930571" cy="112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Getting tested now can allow someone to stay healthy for themselves and their loved ones!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94300" y="3514784"/>
            <a:ext cx="3589504" cy="63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000000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864896" y="1732434"/>
            <a:ext cx="2506967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Most people do not have symptoms.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329573" y="3514784"/>
            <a:ext cx="2324831" cy="63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2"/>
              </a:lnSpc>
              <a:spcBef>
                <a:spcPct val="0"/>
              </a:spcBef>
            </a:pPr>
            <a:r>
              <a:rPr lang="en-US" sz="2280" u="none" spc="27">
                <a:solidFill>
                  <a:srgbClr val="000000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850" y="-31750"/>
            <a:ext cx="12331732" cy="6921508"/>
            <a:chOff x="0" y="0"/>
            <a:chExt cx="16442310" cy="92286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925" b="55793"/>
            <a:stretch>
              <a:fillRect/>
            </a:stretch>
          </p:blipFill>
          <p:spPr>
            <a:xfrm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811" r="10811"/>
            <a:stretch>
              <a:fillRect/>
            </a:stretch>
          </p:blipFill>
          <p:spPr>
            <a:xfrm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15838" r="15838"/>
            <a:stretch>
              <a:fillRect/>
            </a:stretch>
          </p:blipFill>
          <p:spPr>
            <a:xfrm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42900" y="4387863"/>
            <a:ext cx="7627650" cy="222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You have the power to save lives by: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Educating about hepatitis B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770781"/>
            <a:chOff x="0" y="0"/>
            <a:chExt cx="12397287" cy="1722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722506"/>
            </a:xfrm>
            <a:custGeom>
              <a:avLst/>
              <a:gdLst/>
              <a:ahLst/>
              <a:cxnLst/>
              <a:rect l="l" t="t" r="r" b="b"/>
              <a:pathLst>
                <a:path w="12397287" h="1722506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5467693" y="2151589"/>
            <a:ext cx="4651430" cy="4587712"/>
          </a:xfrm>
          <a:custGeom>
            <a:avLst/>
            <a:gdLst/>
            <a:ahLst/>
            <a:cxnLst/>
            <a:rect l="l" t="t" r="r" b="b"/>
            <a:pathLst>
              <a:path w="4651430" h="4587712">
                <a:moveTo>
                  <a:pt x="0" y="0"/>
                </a:moveTo>
                <a:lnTo>
                  <a:pt x="4651430" y="0"/>
                </a:lnTo>
                <a:lnTo>
                  <a:pt x="4651430" y="4587711"/>
                </a:lnTo>
                <a:lnTo>
                  <a:pt x="0" y="4587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1" b="-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00038" y="2151589"/>
            <a:ext cx="8020972" cy="2572414"/>
          </a:xfrm>
          <a:custGeom>
            <a:avLst/>
            <a:gdLst/>
            <a:ahLst/>
            <a:cxnLst/>
            <a:rect l="l" t="t" r="r" b="b"/>
            <a:pathLst>
              <a:path w="8020972" h="2572414">
                <a:moveTo>
                  <a:pt x="0" y="0"/>
                </a:moveTo>
                <a:lnTo>
                  <a:pt x="8020972" y="0"/>
                </a:lnTo>
                <a:lnTo>
                  <a:pt x="8020972" y="2572413"/>
                </a:lnTo>
                <a:lnTo>
                  <a:pt x="0" y="2572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5903" b="-10590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/>
            <a:srcRect t="46128" b="46128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3" name="Freeform 13"/>
          <p:cNvSpPr/>
          <p:nvPr/>
        </p:nvSpPr>
        <p:spPr>
          <a:xfrm>
            <a:off x="-75712" y="1694581"/>
            <a:ext cx="3542234" cy="5316674"/>
          </a:xfrm>
          <a:custGeom>
            <a:avLst/>
            <a:gdLst/>
            <a:ahLst/>
            <a:cxnLst/>
            <a:rect l="l" t="t" r="r" b="b"/>
            <a:pathLst>
              <a:path w="3542234" h="5316674">
                <a:moveTo>
                  <a:pt x="0" y="0"/>
                </a:moveTo>
                <a:lnTo>
                  <a:pt x="3542234" y="0"/>
                </a:lnTo>
                <a:lnTo>
                  <a:pt x="3542234" y="5316674"/>
                </a:lnTo>
                <a:lnTo>
                  <a:pt x="0" y="53166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165423" y="2525608"/>
            <a:ext cx="7096125" cy="1707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FFFFFF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377" y="468056"/>
            <a:ext cx="11926897" cy="105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00000"/>
                </a:solidFill>
                <a:latin typeface="Libre Baskerville Bold"/>
              </a:rPr>
              <a:t>culturally sensitive way can be challenging.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16836" y="491270"/>
            <a:ext cx="6226588" cy="6359516"/>
          </a:xfrm>
          <a:custGeom>
            <a:avLst/>
            <a:gdLst/>
            <a:ahLst/>
            <a:cxnLst/>
            <a:rect l="l" t="t" r="r" b="b"/>
            <a:pathLst>
              <a:path w="6226588" h="6359516">
                <a:moveTo>
                  <a:pt x="0" y="0"/>
                </a:moveTo>
                <a:lnTo>
                  <a:pt x="6226588" y="0"/>
                </a:lnTo>
                <a:lnTo>
                  <a:pt x="6226588" y="6359516"/>
                </a:lnTo>
                <a:lnTo>
                  <a:pt x="0" y="6359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076" r="-282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5400000">
            <a:off x="3096400" y="3867281"/>
            <a:ext cx="6023013" cy="269687"/>
            <a:chOff x="0" y="0"/>
            <a:chExt cx="9621520" cy="276860"/>
          </a:xfrm>
        </p:grpSpPr>
        <p:sp>
          <p:nvSpPr>
            <p:cNvPr id="12" name="Freeform 12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33" name="Group 33"/>
          <p:cNvGrpSpPr/>
          <p:nvPr/>
        </p:nvGrpSpPr>
        <p:grpSpPr>
          <a:xfrm>
            <a:off x="-19050" y="-201831"/>
            <a:ext cx="12645628" cy="697635"/>
            <a:chOff x="0" y="0"/>
            <a:chExt cx="16860838" cy="930181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7"/>
            <a:srcRect t="43471" b="43471"/>
            <a:stretch>
              <a:fillRect/>
            </a:stretch>
          </p:blipFill>
          <p:spPr>
            <a:xfrm>
              <a:off x="0" y="0"/>
              <a:ext cx="16860838" cy="930181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>
            <a:off x="3396258" y="-17859"/>
            <a:ext cx="5279522" cy="1117243"/>
            <a:chOff x="0" y="0"/>
            <a:chExt cx="7162878" cy="15163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162878" cy="1516380"/>
            </a:xfrm>
            <a:custGeom>
              <a:avLst/>
              <a:gdLst/>
              <a:ahLst/>
              <a:cxnLst/>
              <a:rect l="l" t="t" r="r" b="b"/>
              <a:pathLst>
                <a:path w="7162878" h="1516380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37"/>
          <p:cNvSpPr/>
          <p:nvPr/>
        </p:nvSpPr>
        <p:spPr>
          <a:xfrm>
            <a:off x="-1960580" y="2671028"/>
            <a:ext cx="7675485" cy="4342603"/>
          </a:xfrm>
          <a:custGeom>
            <a:avLst/>
            <a:gdLst/>
            <a:ahLst/>
            <a:cxnLst/>
            <a:rect l="l" t="t" r="r" b="b"/>
            <a:pathLst>
              <a:path w="7675485" h="4342603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1" r="-2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 rot="-3204606">
            <a:off x="4191616" y="3026689"/>
            <a:ext cx="1824565" cy="1504466"/>
          </a:xfrm>
          <a:custGeom>
            <a:avLst/>
            <a:gdLst/>
            <a:ahLst/>
            <a:cxnLst/>
            <a:rect l="l" t="t" r="r" b="b"/>
            <a:pathLst>
              <a:path w="1824565" h="1504466">
                <a:moveTo>
                  <a:pt x="0" y="0"/>
                </a:moveTo>
                <a:lnTo>
                  <a:pt x="1824565" y="0"/>
                </a:lnTo>
                <a:lnTo>
                  <a:pt x="1824565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3762029" y="197305"/>
            <a:ext cx="4552950" cy="718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5"/>
              </a:lnSpc>
            </a:pPr>
            <a:endParaRPr/>
          </a:p>
        </p:txBody>
      </p:sp>
      <p:sp>
        <p:nvSpPr>
          <p:cNvPr id="40" name="TextBox 40"/>
          <p:cNvSpPr txBox="1"/>
          <p:nvPr/>
        </p:nvSpPr>
        <p:spPr>
          <a:xfrm rot="85348">
            <a:off x="7157123" y="1503970"/>
            <a:ext cx="1374926" cy="45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8"/>
              </a:lnSpc>
            </a:pPr>
            <a:r>
              <a:rPr lang="en-US" sz="264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252619" y="2085816"/>
            <a:ext cx="3183102" cy="87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</a:pPr>
            <a:r>
              <a:rPr lang="en-US" sz="2020" spc="121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079470" y="1232734"/>
            <a:ext cx="2706968" cy="2441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228"/>
              </a:lnSpc>
            </a:pPr>
            <a:endParaRPr lang="en-US" sz="2736" spc="164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53478" cy="660797"/>
            <a:chOff x="0" y="0"/>
            <a:chExt cx="11188695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88695" cy="69850"/>
            </a:xfrm>
            <a:custGeom>
              <a:avLst/>
              <a:gdLst/>
              <a:ahLst/>
              <a:cxnLst/>
              <a:rect l="l" t="t" r="r" b="b"/>
              <a:pathLst>
                <a:path w="11188695" h="69850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ABDC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-1330497" y="1969484"/>
            <a:ext cx="4118800" cy="4912493"/>
          </a:xfrm>
          <a:custGeom>
            <a:avLst/>
            <a:gdLst/>
            <a:ahLst/>
            <a:cxnLst/>
            <a:rect l="l" t="t" r="r" b="b"/>
            <a:pathLst>
              <a:path w="4118800" h="4912493">
                <a:moveTo>
                  <a:pt x="0" y="0"/>
                </a:moveTo>
                <a:lnTo>
                  <a:pt x="4118800" y="0"/>
                </a:lnTo>
                <a:lnTo>
                  <a:pt x="4118800" y="4912493"/>
                </a:lnTo>
                <a:lnTo>
                  <a:pt x="0" y="49124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7" r="-787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788303" y="3866167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-35719" y="1075529"/>
            <a:ext cx="122682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74914" y="2405503"/>
            <a:ext cx="8346096" cy="68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0517" y="4553341"/>
            <a:ext cx="8490493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57562" y="5321642"/>
            <a:ext cx="8652801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 in the future.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2489" y="16059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357562" y="6145023"/>
            <a:ext cx="8148638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if someone is infected! 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37968" y="39675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24" name="Freeform 24"/>
          <p:cNvSpPr/>
          <p:nvPr/>
        </p:nvSpPr>
        <p:spPr>
          <a:xfrm>
            <a:off x="2788303" y="1679206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2959419" y="1770952"/>
            <a:ext cx="1587644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79670" y="451203"/>
            <a:ext cx="6263754" cy="6464759"/>
          </a:xfrm>
          <a:custGeom>
            <a:avLst/>
            <a:gdLst/>
            <a:ahLst/>
            <a:cxnLst/>
            <a:rect l="l" t="t" r="r" b="b"/>
            <a:pathLst>
              <a:path w="6263754" h="6464759">
                <a:moveTo>
                  <a:pt x="0" y="0"/>
                </a:moveTo>
                <a:lnTo>
                  <a:pt x="6263754" y="0"/>
                </a:lnTo>
                <a:lnTo>
                  <a:pt x="6263754" y="6464759"/>
                </a:lnTo>
                <a:lnTo>
                  <a:pt x="0" y="6464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323" r="-285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06084" y="3526480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5400000">
            <a:off x="3026998" y="3958188"/>
            <a:ext cx="6023013" cy="269687"/>
            <a:chOff x="0" y="0"/>
            <a:chExt cx="9621520" cy="276860"/>
          </a:xfrm>
        </p:grpSpPr>
        <p:sp>
          <p:nvSpPr>
            <p:cNvPr id="10" name="Freeform 10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376026" y="53718"/>
            <a:ext cx="13089249" cy="660797"/>
            <a:chOff x="0" y="0"/>
            <a:chExt cx="11219357" cy="571500"/>
          </a:xfrm>
        </p:grpSpPr>
        <p:sp>
          <p:nvSpPr>
            <p:cNvPr id="34" name="Freeform 34"/>
            <p:cNvSpPr/>
            <p:nvPr/>
          </p:nvSpPr>
          <p:spPr>
            <a:xfrm>
              <a:off x="0" y="255270"/>
              <a:ext cx="11219357" cy="69850"/>
            </a:xfrm>
            <a:custGeom>
              <a:avLst/>
              <a:gdLst/>
              <a:ahLst/>
              <a:cxnLst/>
              <a:rect l="l" t="t" r="r" b="b"/>
              <a:pathLst>
                <a:path w="11219357" h="69850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306961" y="228364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id="36" name="Freeform 36"/>
          <p:cNvSpPr/>
          <p:nvPr/>
        </p:nvSpPr>
        <p:spPr>
          <a:xfrm>
            <a:off x="-1960580" y="2671028"/>
            <a:ext cx="7675485" cy="4342603"/>
          </a:xfrm>
          <a:custGeom>
            <a:avLst/>
            <a:gdLst/>
            <a:ahLst/>
            <a:cxnLst/>
            <a:rect l="l" t="t" r="r" b="b"/>
            <a:pathLst>
              <a:path w="7675485" h="4342603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1" r="-2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 rot="-2165400">
            <a:off x="4117583" y="2887604"/>
            <a:ext cx="1774413" cy="1463112"/>
          </a:xfrm>
          <a:custGeom>
            <a:avLst/>
            <a:gdLst/>
            <a:ahLst/>
            <a:cxnLst/>
            <a:rect l="l" t="t" r="r" b="b"/>
            <a:pathLst>
              <a:path w="1774413" h="1463112">
                <a:moveTo>
                  <a:pt x="0" y="0"/>
                </a:moveTo>
                <a:lnTo>
                  <a:pt x="1774413" y="0"/>
                </a:lnTo>
                <a:lnTo>
                  <a:pt x="1774413" y="1463112"/>
                </a:lnTo>
                <a:lnTo>
                  <a:pt x="0" y="14631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40" name="Freeform 40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9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3" name="Group 4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10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5" name="Group 45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11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47" name="Group 47"/>
          <p:cNvGrpSpPr/>
          <p:nvPr/>
        </p:nvGrpSpPr>
        <p:grpSpPr>
          <a:xfrm>
            <a:off x="3396258" y="-17859"/>
            <a:ext cx="5279522" cy="1117243"/>
            <a:chOff x="0" y="0"/>
            <a:chExt cx="7162878" cy="15163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162878" cy="1516380"/>
            </a:xfrm>
            <a:custGeom>
              <a:avLst/>
              <a:gdLst/>
              <a:ahLst/>
              <a:cxnLst/>
              <a:rect l="l" t="t" r="r" b="b"/>
              <a:pathLst>
                <a:path w="7162878" h="1516380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3762029" y="197305"/>
            <a:ext cx="4552950" cy="718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5"/>
              </a:lnSpc>
            </a:pPr>
            <a:endParaRPr/>
          </a:p>
        </p:txBody>
      </p:sp>
      <p:sp>
        <p:nvSpPr>
          <p:cNvPr id="50" name="TextBox 50"/>
          <p:cNvSpPr txBox="1"/>
          <p:nvPr/>
        </p:nvSpPr>
        <p:spPr>
          <a:xfrm>
            <a:off x="2748598" y="1099384"/>
            <a:ext cx="2576728" cy="221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2918"/>
              </a:lnSpc>
            </a:pPr>
            <a:endParaRPr lang="en-US" sz="2473" spc="148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030612" y="1317012"/>
            <a:ext cx="1645169" cy="55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107906" y="1979515"/>
            <a:ext cx="3838806" cy="97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contract hepatitis B as babies or children.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35572" cy="660797"/>
            <a:chOff x="0" y="0"/>
            <a:chExt cx="11173347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3347" cy="69850"/>
            </a:xfrm>
            <a:custGeom>
              <a:avLst/>
              <a:gdLst/>
              <a:ahLst/>
              <a:cxnLst/>
              <a:rect l="l" t="t" r="r" b="b"/>
              <a:pathLst>
                <a:path w="11173347" h="69850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ABDC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3026115" y="4100475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5719" y="1116074"/>
            <a:ext cx="12201525" cy="38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231F1F"/>
                </a:solidFill>
                <a:latin typeface="Libre Baskerville Bold"/>
              </a:rPr>
              <a:t>Most people living with hepatitis B were infected at birth or early childhood.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91393" y="2617831"/>
            <a:ext cx="8494129" cy="58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Some people associate hepatitis B with unhealthy or risky behaviors. People may not be aware of how most people become infected.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09025" y="4981898"/>
            <a:ext cx="7691123" cy="80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transmitted; which is through blood contact at birth or contact with blood of someone living with hepatitis B during early childhood.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44514" y="5929174"/>
            <a:ext cx="7536056" cy="57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infections may be helpful in normalizing testing.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1494" y="125064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133551" y="42187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id="24" name="Freeform 24"/>
          <p:cNvSpPr/>
          <p:nvPr/>
        </p:nvSpPr>
        <p:spPr>
          <a:xfrm>
            <a:off x="-1330497" y="1969484"/>
            <a:ext cx="4118800" cy="4912493"/>
          </a:xfrm>
          <a:custGeom>
            <a:avLst/>
            <a:gdLst/>
            <a:ahLst/>
            <a:cxnLst/>
            <a:rect l="l" t="t" r="r" b="b"/>
            <a:pathLst>
              <a:path w="4118800" h="4912493">
                <a:moveTo>
                  <a:pt x="0" y="0"/>
                </a:moveTo>
                <a:lnTo>
                  <a:pt x="4118800" y="0"/>
                </a:lnTo>
                <a:lnTo>
                  <a:pt x="4118800" y="4912493"/>
                </a:lnTo>
                <a:lnTo>
                  <a:pt x="0" y="49124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7" r="-7871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40296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79670" y="451203"/>
            <a:ext cx="6263754" cy="6464759"/>
          </a:xfrm>
          <a:custGeom>
            <a:avLst/>
            <a:gdLst/>
            <a:ahLst/>
            <a:cxnLst/>
            <a:rect l="l" t="t" r="r" b="b"/>
            <a:pathLst>
              <a:path w="6263754" h="6464759">
                <a:moveTo>
                  <a:pt x="0" y="0"/>
                </a:moveTo>
                <a:lnTo>
                  <a:pt x="6263754" y="0"/>
                </a:lnTo>
                <a:lnTo>
                  <a:pt x="6263754" y="6464759"/>
                </a:lnTo>
                <a:lnTo>
                  <a:pt x="0" y="6464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323" r="-285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34320" y="3554016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B0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5400000">
            <a:off x="3096400" y="3890243"/>
            <a:ext cx="6023013" cy="269687"/>
            <a:chOff x="0" y="0"/>
            <a:chExt cx="9621520" cy="276860"/>
          </a:xfrm>
        </p:grpSpPr>
        <p:sp>
          <p:nvSpPr>
            <p:cNvPr id="10" name="Freeform 10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376026" y="53718"/>
            <a:ext cx="13090053" cy="660797"/>
            <a:chOff x="0" y="0"/>
            <a:chExt cx="11220046" cy="571500"/>
          </a:xfrm>
        </p:grpSpPr>
        <p:sp>
          <p:nvSpPr>
            <p:cNvPr id="34" name="Freeform 34"/>
            <p:cNvSpPr/>
            <p:nvPr/>
          </p:nvSpPr>
          <p:spPr>
            <a:xfrm>
              <a:off x="0" y="255270"/>
              <a:ext cx="11220046" cy="69850"/>
            </a:xfrm>
            <a:custGeom>
              <a:avLst/>
              <a:gdLst/>
              <a:ahLst/>
              <a:cxnLst/>
              <a:rect l="l" t="t" r="r" b="b"/>
              <a:pathLst>
                <a:path w="11220046" h="69850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288060" y="201505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id="36" name="Freeform 36"/>
          <p:cNvSpPr/>
          <p:nvPr/>
        </p:nvSpPr>
        <p:spPr>
          <a:xfrm>
            <a:off x="-1960580" y="2671028"/>
            <a:ext cx="7675485" cy="4342603"/>
          </a:xfrm>
          <a:custGeom>
            <a:avLst/>
            <a:gdLst/>
            <a:ahLst/>
            <a:cxnLst/>
            <a:rect l="l" t="t" r="r" b="b"/>
            <a:pathLst>
              <a:path w="7675485" h="4342603">
                <a:moveTo>
                  <a:pt x="0" y="0"/>
                </a:moveTo>
                <a:lnTo>
                  <a:pt x="7675485" y="0"/>
                </a:lnTo>
                <a:lnTo>
                  <a:pt x="7675485" y="4342603"/>
                </a:lnTo>
                <a:lnTo>
                  <a:pt x="0" y="43426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1" r="-2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 rot="-1122613">
            <a:off x="4029744" y="2573189"/>
            <a:ext cx="1660967" cy="1369570"/>
          </a:xfrm>
          <a:custGeom>
            <a:avLst/>
            <a:gdLst/>
            <a:ahLst/>
            <a:cxnLst/>
            <a:rect l="l" t="t" r="r" b="b"/>
            <a:pathLst>
              <a:path w="1660967" h="1369570">
                <a:moveTo>
                  <a:pt x="0" y="0"/>
                </a:moveTo>
                <a:lnTo>
                  <a:pt x="1660968" y="0"/>
                </a:lnTo>
                <a:lnTo>
                  <a:pt x="1660968" y="1369569"/>
                </a:lnTo>
                <a:lnTo>
                  <a:pt x="0" y="13695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389189" y="53718"/>
            <a:ext cx="13071345" cy="660797"/>
            <a:chOff x="0" y="0"/>
            <a:chExt cx="11204010" cy="571500"/>
          </a:xfrm>
        </p:grpSpPr>
        <p:sp>
          <p:nvSpPr>
            <p:cNvPr id="40" name="Freeform 40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9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3" name="Group 4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10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5" name="Group 45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11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47" name="Group 47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ABDC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2032385" y="1347529"/>
            <a:ext cx="3643162" cy="132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228619" y="1185109"/>
            <a:ext cx="1660141" cy="556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242750" y="1903048"/>
            <a:ext cx="3625414" cy="10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719" y="1057623"/>
            <a:ext cx="12201525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376026" y="53718"/>
            <a:ext cx="13072006" cy="660797"/>
            <a:chOff x="0" y="0"/>
            <a:chExt cx="11204577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11204577" cy="69850"/>
            </a:xfrm>
            <a:custGeom>
              <a:avLst/>
              <a:gdLst/>
              <a:ahLst/>
              <a:cxnLst/>
              <a:rect l="l" t="t" r="r" b="b"/>
              <a:pathLst>
                <a:path w="11204577" h="69850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02096" y="2403332"/>
            <a:ext cx="7743825" cy="8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and that a hepatitis B diagnosis will change their whole life – but it doesn’t have to!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56916" y="3625453"/>
            <a:ext cx="1537352" cy="551453"/>
          </a:xfrm>
          <a:custGeom>
            <a:avLst/>
            <a:gdLst/>
            <a:ahLst/>
            <a:cxnLst/>
            <a:rect l="l" t="t" r="r" b="b"/>
            <a:pathLst>
              <a:path w="1537352" h="551453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9391" b="-893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072092" y="3735297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02096" y="5897155"/>
            <a:ext cx="8349312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3ABDC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722489" y="16087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02096" y="5075349"/>
            <a:ext cx="8590021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someone is infected!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02096" y="4428710"/>
            <a:ext cx="8313593" cy="2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  <p:sp>
        <p:nvSpPr>
          <p:cNvPr id="25" name="Freeform 25"/>
          <p:cNvSpPr/>
          <p:nvPr/>
        </p:nvSpPr>
        <p:spPr>
          <a:xfrm>
            <a:off x="-1330497" y="1969484"/>
            <a:ext cx="4118800" cy="4912493"/>
          </a:xfrm>
          <a:custGeom>
            <a:avLst/>
            <a:gdLst/>
            <a:ahLst/>
            <a:cxnLst/>
            <a:rect l="l" t="t" r="r" b="b"/>
            <a:pathLst>
              <a:path w="4118800" h="4912493">
                <a:moveTo>
                  <a:pt x="0" y="0"/>
                </a:moveTo>
                <a:lnTo>
                  <a:pt x="4118800" y="0"/>
                </a:lnTo>
                <a:lnTo>
                  <a:pt x="4118800" y="4912493"/>
                </a:lnTo>
                <a:lnTo>
                  <a:pt x="0" y="49124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7" r="-7871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91813"/>
            <a:ext cx="3655314" cy="6484493"/>
          </a:xfrm>
          <a:custGeom>
            <a:avLst/>
            <a:gdLst/>
            <a:ahLst/>
            <a:cxnLst/>
            <a:rect l="l" t="t" r="r" b="b"/>
            <a:pathLst>
              <a:path w="3655314" h="6484493">
                <a:moveTo>
                  <a:pt x="0" y="0"/>
                </a:moveTo>
                <a:lnTo>
                  <a:pt x="3655314" y="0"/>
                </a:lnTo>
                <a:lnTo>
                  <a:pt x="3655314" y="6484493"/>
                </a:lnTo>
                <a:lnTo>
                  <a:pt x="0" y="6484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96" r="-90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3344" y="-11906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5047" y="61415"/>
            <a:ext cx="13217069" cy="660797"/>
            <a:chOff x="0" y="0"/>
            <a:chExt cx="1132891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328916" cy="69850"/>
            </a:xfrm>
            <a:custGeom>
              <a:avLst/>
              <a:gdLst/>
              <a:ahLst/>
              <a:cxnLst/>
              <a:rect l="l" t="t" r="r" b="b"/>
              <a:pathLst>
                <a:path w="11328916" h="69850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1" name="Freeform 11"/>
          <p:cNvSpPr/>
          <p:nvPr/>
        </p:nvSpPr>
        <p:spPr>
          <a:xfrm>
            <a:off x="-83344" y="451203"/>
            <a:ext cx="3775955" cy="6909210"/>
          </a:xfrm>
          <a:custGeom>
            <a:avLst/>
            <a:gdLst/>
            <a:ahLst/>
            <a:cxnLst/>
            <a:rect l="l" t="t" r="r" b="b"/>
            <a:pathLst>
              <a:path w="3775955" h="6909210">
                <a:moveTo>
                  <a:pt x="0" y="0"/>
                </a:moveTo>
                <a:lnTo>
                  <a:pt x="3775956" y="0"/>
                </a:lnTo>
                <a:lnTo>
                  <a:pt x="3775956" y="6909211"/>
                </a:lnTo>
                <a:lnTo>
                  <a:pt x="0" y="69092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868" r="-68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7775515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775515" h="1516380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3ABDC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87695" y="286886"/>
              <a:ext cx="66675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554016" y="102751"/>
            <a:ext cx="4791075" cy="78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00000"/>
                </a:solidFill>
                <a:latin typeface="Kite One Bold"/>
              </a:rPr>
              <a:t>Be Aware: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67977" y="1380381"/>
            <a:ext cx="6677286" cy="10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id="18" name="Freeform 18"/>
          <p:cNvSpPr/>
          <p:nvPr/>
        </p:nvSpPr>
        <p:spPr>
          <a:xfrm rot="-1257988">
            <a:off x="6970938" y="2620018"/>
            <a:ext cx="5486400" cy="3242757"/>
          </a:xfrm>
          <a:custGeom>
            <a:avLst/>
            <a:gdLst/>
            <a:ahLst/>
            <a:cxnLst/>
            <a:rect l="l" t="t" r="r" b="b"/>
            <a:pathLst>
              <a:path w="5486400" h="3242757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691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917645">
            <a:off x="8918834" y="4458842"/>
            <a:ext cx="3773681" cy="2830260"/>
          </a:xfrm>
          <a:custGeom>
            <a:avLst/>
            <a:gdLst/>
            <a:ahLst/>
            <a:cxnLst/>
            <a:rect l="l" t="t" r="r" b="b"/>
            <a:pathLst>
              <a:path w="3773681" h="2830260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445047" y="18073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7467031" y="12848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4904922" y="2479932"/>
            <a:ext cx="5283026" cy="607548"/>
          </a:xfrm>
          <a:custGeom>
            <a:avLst/>
            <a:gdLst/>
            <a:ahLst/>
            <a:cxnLst/>
            <a:rect l="l" t="t" r="r" b="b"/>
            <a:pathLst>
              <a:path w="5283026" h="607548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0945263" y="5161006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3894013" y="5001819"/>
            <a:ext cx="5356776" cy="1524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Let's learn more about how to overcome these barriers when educating.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393932" y="1217608"/>
            <a:ext cx="7009132" cy="698921"/>
          </a:xfrm>
          <a:custGeom>
            <a:avLst/>
            <a:gdLst/>
            <a:ahLst/>
            <a:cxnLst/>
            <a:rect l="l" t="t" r="r" b="b"/>
            <a:pathLst>
              <a:path w="7009132" h="698921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51425" b="-4514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FA47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93932" y="2155785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6923716" y="2554704"/>
            <a:ext cx="4996497" cy="4043321"/>
          </a:xfrm>
          <a:custGeom>
            <a:avLst/>
            <a:gdLst/>
            <a:ahLst/>
            <a:cxnLst/>
            <a:rect l="l" t="t" r="r" b="b"/>
            <a:pathLst>
              <a:path w="4996497" h="4043321">
                <a:moveTo>
                  <a:pt x="0" y="0"/>
                </a:moveTo>
                <a:lnTo>
                  <a:pt x="4996497" y="0"/>
                </a:lnTo>
                <a:lnTo>
                  <a:pt x="4996497" y="4043321"/>
                </a:lnTo>
                <a:lnTo>
                  <a:pt x="0" y="40433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462" r="-99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92415" y="1360760"/>
            <a:ext cx="680474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33582" y="2117685"/>
            <a:ext cx="5863498" cy="80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49522" y="4751981"/>
            <a:ext cx="4259844" cy="103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Immoral behavior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53301" y="3639716"/>
            <a:ext cx="5810469" cy="80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6521" y="1234871"/>
            <a:ext cx="5249107" cy="1154027"/>
            <a:chOff x="0" y="0"/>
            <a:chExt cx="16604019" cy="3650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04019" cy="3650428"/>
            </a:xfrm>
            <a:custGeom>
              <a:avLst/>
              <a:gdLst/>
              <a:ahLst/>
              <a:cxnLst/>
              <a:rect l="l" t="t" r="r" b="b"/>
              <a:pathLst>
                <a:path w="16604019" h="3650428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F4BD3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0" name="Freeform 10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FA47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524451" y="2478692"/>
            <a:ext cx="5119935" cy="3820935"/>
          </a:xfrm>
          <a:custGeom>
            <a:avLst/>
            <a:gdLst/>
            <a:ahLst/>
            <a:cxnLst/>
            <a:rect l="l" t="t" r="r" b="b"/>
            <a:pathLst>
              <a:path w="5119935" h="3820935">
                <a:moveTo>
                  <a:pt x="0" y="0"/>
                </a:moveTo>
                <a:lnTo>
                  <a:pt x="5119935" y="0"/>
                </a:lnTo>
                <a:lnTo>
                  <a:pt x="5119935" y="3820935"/>
                </a:lnTo>
                <a:lnTo>
                  <a:pt x="0" y="3820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006" r="-60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704445" y="3009224"/>
            <a:ext cx="418118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People most commonly get hepatitis B from: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22687" y="5487952"/>
            <a:ext cx="5069049" cy="68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Anyone can get it regardless of their cultural or religious values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7179" y="1309032"/>
            <a:ext cx="4707792" cy="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misinformation, emphasize the facts!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28425" y="3870720"/>
            <a:ext cx="4725904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Their mothers during birth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Contact with blood of someone living with hepatitis B during early childhood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25" name="Freeform 25"/>
          <p:cNvSpPr/>
          <p:nvPr/>
        </p:nvSpPr>
        <p:spPr>
          <a:xfrm>
            <a:off x="287354" y="2478692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4636" r="4636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713254" y="50959"/>
            <a:ext cx="13037627" cy="660797"/>
            <a:chOff x="0" y="0"/>
            <a:chExt cx="11175109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FA47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827867" y="1370266"/>
            <a:ext cx="5958813" cy="698921"/>
          </a:xfrm>
          <a:custGeom>
            <a:avLst/>
            <a:gdLst/>
            <a:ahLst/>
            <a:cxnLst/>
            <a:rect l="l" t="t" r="r" b="b"/>
            <a:pathLst>
              <a:path w="5958813" h="698921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76286" b="-3762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8"/>
            <a:srcRect l="29979" r="29979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9"/>
            <a:srcRect l="20421" r="20421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id="22" name="TextBox 22"/>
          <p:cNvSpPr txBox="1"/>
          <p:nvPr/>
        </p:nvSpPr>
        <p:spPr>
          <a:xfrm>
            <a:off x="6010189" y="4877770"/>
            <a:ext cx="5810820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id="23" name="Freeform 23"/>
          <p:cNvSpPr/>
          <p:nvPr/>
        </p:nvSpPr>
        <p:spPr>
          <a:xfrm>
            <a:off x="4770540" y="2357822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49" y="0"/>
                </a:lnTo>
                <a:lnTo>
                  <a:pt x="1239649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16185" y="1504465"/>
            <a:ext cx="680482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010189" y="3269797"/>
            <a:ext cx="5810820" cy="136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a hepatitis B infection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096000" y="2607244"/>
            <a:ext cx="5810820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getting tested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4693" r="4693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0223" r="19735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l="11561" r="11561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EFA47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Kite One Bold"/>
              </a:rPr>
              <a:t>Dispelling Stigma: Fear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23467" y="1154183"/>
            <a:ext cx="7297543" cy="1359563"/>
            <a:chOff x="0" y="0"/>
            <a:chExt cx="23083649" cy="43005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083648" cy="4300580"/>
            </a:xfrm>
            <a:custGeom>
              <a:avLst/>
              <a:gdLst/>
              <a:ahLst/>
              <a:cxnLst/>
              <a:rect l="l" t="t" r="r" b="b"/>
              <a:pathLst>
                <a:path w="23083648" h="4300580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F4BD3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650223" y="1330695"/>
            <a:ext cx="7044031" cy="958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fear, normalize hepatitis B testing and emphasize available resources.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85628" y="2861491"/>
            <a:ext cx="5935381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39640" y="3990873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39640" y="5480329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  <p:sp>
        <p:nvSpPr>
          <p:cNvPr id="28" name="Freeform 28"/>
          <p:cNvSpPr/>
          <p:nvPr/>
        </p:nvSpPr>
        <p:spPr>
          <a:xfrm>
            <a:off x="4748091" y="2568160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70287"/>
            <a:ext cx="12744734" cy="1626641"/>
            <a:chOff x="0" y="0"/>
            <a:chExt cx="12397287" cy="1582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582296"/>
            </a:xfrm>
            <a:custGeom>
              <a:avLst/>
              <a:gdLst/>
              <a:ahLst/>
              <a:cxnLst/>
              <a:rect l="l" t="t" r="r" b="b"/>
              <a:pathLst>
                <a:path w="12397287" h="1582296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3876527" y="2761883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29373" y="4339680"/>
            <a:ext cx="323124" cy="508855"/>
          </a:xfrm>
          <a:custGeom>
            <a:avLst/>
            <a:gdLst/>
            <a:ahLst/>
            <a:cxnLst/>
            <a:rect l="l" t="t" r="r" b="b"/>
            <a:pathLst>
              <a:path w="323124" h="508855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948152" y="5530120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4" name="Freeform 14"/>
          <p:cNvSpPr/>
          <p:nvPr/>
        </p:nvSpPr>
        <p:spPr>
          <a:xfrm>
            <a:off x="-603104" y="1556354"/>
            <a:ext cx="4327231" cy="5301646"/>
          </a:xfrm>
          <a:custGeom>
            <a:avLst/>
            <a:gdLst/>
            <a:ahLst/>
            <a:cxnLst/>
            <a:rect l="l" t="t" r="r" b="b"/>
            <a:pathLst>
              <a:path w="4327231" h="5301646">
                <a:moveTo>
                  <a:pt x="0" y="0"/>
                </a:moveTo>
                <a:lnTo>
                  <a:pt x="4327231" y="0"/>
                </a:lnTo>
                <a:lnTo>
                  <a:pt x="4327231" y="5301646"/>
                </a:lnTo>
                <a:lnTo>
                  <a:pt x="0" y="53016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232" r="-426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228242" y="185705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0779" y="542908"/>
            <a:ext cx="11870498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8269" y="2689008"/>
            <a:ext cx="6962775" cy="117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4877" y="4162411"/>
            <a:ext cx="6230524" cy="873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their infection, even if they do not have insurance.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04877" y="5445895"/>
            <a:ext cx="6762750" cy="118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the virus with a doctor, people can live long and productive lives!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097" y="-11183"/>
            <a:ext cx="12744734" cy="1172912"/>
            <a:chOff x="0" y="0"/>
            <a:chExt cx="12397287" cy="1140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140936"/>
            </a:xfrm>
            <a:custGeom>
              <a:avLst/>
              <a:gdLst/>
              <a:ahLst/>
              <a:cxnLst/>
              <a:rect l="l" t="t" r="r" b="b"/>
              <a:pathLst>
                <a:path w="12397287" h="1140936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-797672" y="1761344"/>
            <a:ext cx="7376828" cy="5096656"/>
          </a:xfrm>
          <a:custGeom>
            <a:avLst/>
            <a:gdLst/>
            <a:ahLst/>
            <a:cxnLst/>
            <a:rect l="l" t="t" r="r" b="b"/>
            <a:pathLst>
              <a:path w="7376828" h="5096656">
                <a:moveTo>
                  <a:pt x="7376827" y="0"/>
                </a:moveTo>
                <a:lnTo>
                  <a:pt x="0" y="0"/>
                </a:lnTo>
                <a:lnTo>
                  <a:pt x="0" y="5096656"/>
                </a:lnTo>
                <a:lnTo>
                  <a:pt x="7376827" y="5096656"/>
                </a:lnTo>
                <a:lnTo>
                  <a:pt x="7376827" y="0"/>
                </a:lnTo>
                <a:close/>
              </a:path>
            </a:pathLst>
          </a:custGeom>
          <a:blipFill>
            <a:blip r:embed="rId2"/>
            <a:stretch>
              <a:fillRect l="-1849" r="-18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163569" y="1385657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3149767" y="3137393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843697" y="3562410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857750" y="5242144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57429" y="1877721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57429" y="2498905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id="14" name="Freeform 14"/>
          <p:cNvSpPr/>
          <p:nvPr/>
        </p:nvSpPr>
        <p:spPr>
          <a:xfrm>
            <a:off x="2754443" y="1761344"/>
            <a:ext cx="1130517" cy="1130517"/>
          </a:xfrm>
          <a:custGeom>
            <a:avLst/>
            <a:gdLst/>
            <a:ahLst/>
            <a:cxnLst/>
            <a:rect l="l" t="t" r="r" b="b"/>
            <a:pathLst>
              <a:path w="1130517" h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10800000" flipH="1">
            <a:off x="4739350" y="1867625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10800000" flipH="1">
            <a:off x="4743952" y="258513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10800000" flipH="1">
            <a:off x="4838923" y="468830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10800000" flipH="1">
            <a:off x="4843525" y="6209101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3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23" name="TextBox 23"/>
          <p:cNvSpPr txBox="1"/>
          <p:nvPr/>
        </p:nvSpPr>
        <p:spPr>
          <a:xfrm>
            <a:off x="4292427" y="1502983"/>
            <a:ext cx="5172075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936" y="581351"/>
            <a:ext cx="12119360" cy="38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00000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13367" y="3218756"/>
            <a:ext cx="6022490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38691" y="362283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157429" y="5378532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473398" y="6520268"/>
            <a:ext cx="1251611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73398" y="5009561"/>
            <a:ext cx="2515986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415949" y="5629871"/>
            <a:ext cx="2899554" cy="81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17185" y="3902282"/>
            <a:ext cx="5176247" cy="1022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73302" y="212330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67863" y="2810696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36394"/>
            <a:chOff x="0" y="0"/>
            <a:chExt cx="10030210" cy="1268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68754"/>
            </a:xfrm>
            <a:custGeom>
              <a:avLst/>
              <a:gdLst/>
              <a:ahLst/>
              <a:cxnLst/>
              <a:rect l="l" t="t" r="r" b="b"/>
              <a:pathLst>
                <a:path w="10030210" h="1268754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3579446" y="3889901"/>
            <a:ext cx="1999017" cy="1779662"/>
            <a:chOff x="0" y="0"/>
            <a:chExt cx="2665356" cy="237288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>
              <a:off x="0" y="0"/>
              <a:ext cx="2665356" cy="237288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572638" y="3225569"/>
            <a:ext cx="1972219" cy="1660840"/>
            <a:chOff x="0" y="0"/>
            <a:chExt cx="2629626" cy="221445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5469" r="5469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6377936" y="3329599"/>
            <a:ext cx="1972219" cy="1660840"/>
            <a:chOff x="0" y="0"/>
            <a:chExt cx="2629626" cy="2214454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id="12" name="Freeform 12"/>
          <p:cNvSpPr/>
          <p:nvPr/>
        </p:nvSpPr>
        <p:spPr>
          <a:xfrm rot="915746">
            <a:off x="8950043" y="6330062"/>
            <a:ext cx="371869" cy="371869"/>
          </a:xfrm>
          <a:custGeom>
            <a:avLst/>
            <a:gdLst/>
            <a:ahLst/>
            <a:cxnLst/>
            <a:rect l="l" t="t" r="r" b="b"/>
            <a:pathLst>
              <a:path w="371869" h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773882" y="6326836"/>
            <a:ext cx="373836" cy="373836"/>
          </a:xfrm>
          <a:custGeom>
            <a:avLst/>
            <a:gdLst/>
            <a:ahLst/>
            <a:cxnLst/>
            <a:rect l="l" t="t" r="r" b="b"/>
            <a:pathLst>
              <a:path w="373836" h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9343082" y="6307140"/>
            <a:ext cx="396663" cy="396663"/>
          </a:xfrm>
          <a:custGeom>
            <a:avLst/>
            <a:gdLst/>
            <a:ahLst/>
            <a:cxnLst/>
            <a:rect l="l" t="t" r="r" b="b"/>
            <a:pathLst>
              <a:path w="396663" h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3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9456120" y="4420592"/>
            <a:ext cx="2155716" cy="1566308"/>
          </a:xfrm>
          <a:custGeom>
            <a:avLst/>
            <a:gdLst/>
            <a:ahLst/>
            <a:cxnLst/>
            <a:rect l="l" t="t" r="r" b="b"/>
            <a:pathLst>
              <a:path w="2155716" h="1566308">
                <a:moveTo>
                  <a:pt x="0" y="0"/>
                </a:moveTo>
                <a:lnTo>
                  <a:pt x="2155716" y="0"/>
                </a:lnTo>
                <a:lnTo>
                  <a:pt x="2155716" y="1566308"/>
                </a:lnTo>
                <a:lnTo>
                  <a:pt x="0" y="156630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r="-88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200820" y="585801"/>
            <a:ext cx="11888695" cy="73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38368" y="2603695"/>
            <a:ext cx="2955099" cy="11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Host an education session, health fair, spiritual event, or hepatitis B testing event.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0820" y="5124661"/>
            <a:ext cx="2937548" cy="86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7"/>
              </a:lnSpc>
            </a:pPr>
            <a:r>
              <a:rPr lang="en-US" sz="1964" spc="117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45167" y="1848853"/>
            <a:ext cx="2535120" cy="11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71712" y="5283485"/>
            <a:ext cx="2610549" cy="102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64" spc="10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794" y="1839328"/>
            <a:ext cx="2937906" cy="1147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7"/>
              </a:lnSpc>
            </a:pPr>
            <a:r>
              <a:rPr lang="en-US" sz="1964" spc="117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55716" y="2642053"/>
            <a:ext cx="3245389" cy="165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864" spc="111">
                <a:solidFill>
                  <a:srgbClr val="000000"/>
                </a:solidFill>
                <a:latin typeface="Kite One Italics"/>
              </a:rPr>
              <a:t>When community members consult with you for spiritual guidance, speak with them about the importance of maintaining good health.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744734" cy="1857174"/>
            <a:chOff x="0" y="0"/>
            <a:chExt cx="12397287" cy="1806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806544"/>
            </a:xfrm>
            <a:custGeom>
              <a:avLst/>
              <a:gdLst/>
              <a:ahLst/>
              <a:cxnLst/>
              <a:rect l="l" t="t" r="r" b="b"/>
              <a:pathLst>
                <a:path w="12397287" h="1806544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EFA47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1" name="Freeform 11"/>
          <p:cNvSpPr/>
          <p:nvPr/>
        </p:nvSpPr>
        <p:spPr>
          <a:xfrm>
            <a:off x="3174211" y="2393317"/>
            <a:ext cx="5995002" cy="4001664"/>
          </a:xfrm>
          <a:custGeom>
            <a:avLst/>
            <a:gdLst/>
            <a:ahLst/>
            <a:cxnLst/>
            <a:rect l="l" t="t" r="r" b="b"/>
            <a:pathLst>
              <a:path w="5995002" h="4001664">
                <a:moveTo>
                  <a:pt x="0" y="0"/>
                </a:moveTo>
                <a:lnTo>
                  <a:pt x="5995002" y="0"/>
                </a:lnTo>
                <a:lnTo>
                  <a:pt x="5995002" y="4001664"/>
                </a:lnTo>
                <a:lnTo>
                  <a:pt x="0" y="40016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80738" y="460021"/>
            <a:ext cx="11639550" cy="123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00000"/>
                </a:solidFill>
                <a:latin typeface="Libre Baskerville Bold"/>
              </a:rPr>
              <a:t>spread the word about hepatitis B!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03333" y="710873"/>
            <a:ext cx="7509157" cy="90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23056" y="3784300"/>
            <a:ext cx="6662015" cy="6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id="5" name="Freeform 5"/>
          <p:cNvSpPr/>
          <p:nvPr/>
        </p:nvSpPr>
        <p:spPr>
          <a:xfrm>
            <a:off x="4616638" y="5597295"/>
            <a:ext cx="2958725" cy="1052432"/>
          </a:xfrm>
          <a:custGeom>
            <a:avLst/>
            <a:gdLst/>
            <a:ahLst/>
            <a:cxnLst/>
            <a:rect l="l" t="t" r="r" b="b"/>
            <a:pathLst>
              <a:path w="2958725" h="1052432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87510" y="4921118"/>
            <a:ext cx="10067925" cy="347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310454" y="76504"/>
            <a:ext cx="12929037" cy="666750"/>
            <a:chOff x="0" y="0"/>
            <a:chExt cx="11082031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FFD48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870516" y="2054831"/>
            <a:ext cx="4901914" cy="1374169"/>
            <a:chOff x="0" y="0"/>
            <a:chExt cx="8650111" cy="24249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50112" cy="2424914"/>
            </a:xfrm>
            <a:custGeom>
              <a:avLst/>
              <a:gdLst/>
              <a:ahLst/>
              <a:cxnLst/>
              <a:rect l="l" t="t" r="r" b="b"/>
              <a:pathLst>
                <a:path w="8650112" h="2424914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E7AE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495588" y="2192284"/>
            <a:ext cx="3651770" cy="96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000000"/>
                </a:solidFill>
                <a:latin typeface="Arimo Bold"/>
                <a:hlinkClick r:id="rId3" tooltip="https://www.surveymonkey.com/r/knowhepatitisBsurvey"/>
              </a:rPr>
              <a:t>Click Here!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5588" b="45588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2246</Words>
  <Application>Microsoft Office PowerPoint</Application>
  <PresentationFormat>Widescreen</PresentationFormat>
  <Paragraphs>298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Kite One</vt:lpstr>
      <vt:lpstr>Kite One Bold</vt:lpstr>
      <vt:lpstr>Libre Baskerville Bold</vt:lpstr>
      <vt:lpstr>Arimo</vt:lpstr>
      <vt:lpstr>Arimo Bold</vt:lpstr>
      <vt:lpstr>Bebas Neue Cyrillic</vt:lpstr>
      <vt:lpstr>Kite One Italics</vt:lpstr>
      <vt:lpstr>Libre Baskerville</vt:lpstr>
      <vt:lpstr>Calibri</vt:lpstr>
      <vt:lpstr>Arial</vt:lpstr>
      <vt:lpstr>Archivo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Haitian Hepatitis B PPT for Educators</dc:title>
  <cp:lastModifiedBy>Holly Moore</cp:lastModifiedBy>
  <cp:revision>1</cp:revision>
  <dcterms:created xsi:type="dcterms:W3CDTF">2006-08-16T00:00:00Z</dcterms:created>
  <dcterms:modified xsi:type="dcterms:W3CDTF">2023-11-29T21:48:19Z</dcterms:modified>
  <dc:identifier>DAFqfIkjlvs</dc:identifier>
</cp:coreProperties>
</file>