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8" r:id="rId16"/>
    <p:sldId id="271" r:id="rId17"/>
    <p:sldId id="270" r:id="rId18"/>
    <p:sldId id="272" r:id="rId19"/>
    <p:sldId id="273" r:id="rId20"/>
    <p:sldId id="274" r:id="rId21"/>
    <p:sldId id="275" r:id="rId22"/>
    <p:sldId id="276" r:id="rId23"/>
    <p:sldId id="279" r:id="rId24"/>
  </p:sldIdLst>
  <p:sldSz cx="18288000" cy="10287000"/>
  <p:notesSz cx="6858000" cy="9144000"/>
  <p:embeddedFontLst>
    <p:embeddedFont>
      <p:font typeface="Aileron Thin Bold" panose="020B0604020202020204" charset="0"/>
      <p:regular r:id="rId27"/>
    </p:embeddedFont>
    <p:embeddedFont>
      <p:font typeface="Arimo" panose="020B0604020202020204" charset="0"/>
      <p:regular r:id="rId28"/>
    </p:embeddedFont>
    <p:embeddedFont>
      <p:font typeface="Calibri" panose="020F0502020204030204" pitchFamily="34" charset="0"/>
      <p:regular r:id="rId29"/>
      <p:bold r:id="rId30"/>
      <p:italic r:id="rId31"/>
      <p:boldItalic r:id="rId32"/>
    </p:embeddedFont>
    <p:embeddedFont>
      <p:font typeface="Lato" panose="020B0604020202020204" charset="0"/>
      <p:regular r:id="rId33"/>
    </p:embeddedFont>
    <p:embeddedFont>
      <p:font typeface="Montserrat Classic" panose="020B0604020202020204" charset="0"/>
      <p:regular r:id="rId34"/>
    </p:embeddedFont>
    <p:embeddedFont>
      <p:font typeface="Montserrat Classic Bold" panose="020B0604020202020204" charset="0"/>
      <p:regular r:id="rId35"/>
      <p:bold r:id="rId36"/>
    </p:embeddedFont>
    <p:embeddedFont>
      <p:font typeface="Montserrat Light" panose="020B0604020202020204" charset="0"/>
      <p:regular r:id="rId37"/>
    </p:embeddedFont>
    <p:embeddedFont>
      <p:font typeface="Montserrat Light Bold" panose="020B060402020202020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6" clrIdx="0">
    <p:extLst>
      <p:ext uri="{19B8F6BF-5375-455C-9EA6-DF929625EA0E}">
        <p15:presenceInfo xmlns:p15="http://schemas.microsoft.com/office/powerpoint/2012/main" userId="S::urn:spo:anon#df396f4b6eedece155385b8b445569d05a5ac971bc0e2c778b939fe512d8a466::" providerId="AD"/>
      </p:ext>
    </p:extLst>
  </p:cmAuthor>
  <p:cmAuthor id="2" name="Evangeline Wang" initials="EW" lastIdx="3" clrIdx="1">
    <p:extLst>
      <p:ext uri="{19B8F6BF-5375-455C-9EA6-DF929625EA0E}">
        <p15:presenceInfo xmlns:p15="http://schemas.microsoft.com/office/powerpoint/2012/main" userId="S::evangeline.wang@hepb.org::6657a627-87d4-4cbb-ad02-b18c62568a22" providerId="AD"/>
      </p:ext>
    </p:extLst>
  </p:cmAuthor>
  <p:cmAuthor id="3" name="Catherine Freeland" initials="CF" lastIdx="3" clrIdx="2">
    <p:extLst>
      <p:ext uri="{19B8F6BF-5375-455C-9EA6-DF929625EA0E}">
        <p15:presenceInfo xmlns:p15="http://schemas.microsoft.com/office/powerpoint/2012/main" userId="S::catherine.freeland@hepb.org::03c2d5e6-85cc-406e-8780-4b8a6ae96b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56AEC5-1013-5912-5CBC-E3EA50BAEB86}" v="57" dt="2020-08-26T14:24:36.173"/>
    <p1510:client id="{0ED32933-7619-1F60-E7BB-A19B6E4EED59}" v="18" dt="2020-08-10T20:17:06.478"/>
    <p1510:client id="{0EFED766-5502-5D3A-05D2-BB2E35FD86C1}" v="49" dt="2020-08-12T19:22:43.814"/>
    <p1510:client id="{1C501710-03BB-6594-4462-2F043493CF97}" v="84" dt="2020-08-10T10:31:10.976"/>
    <p1510:client id="{4BBCEAFA-DE83-8AAB-76E8-2730960F032A}" v="41" dt="2020-08-13T13:18:39.259"/>
    <p1510:client id="{546EF60F-2D3E-AF85-663B-B72F854F6EEA}" v="206" dt="2020-08-12T19:12:35.417"/>
    <p1510:client id="{6B6845C7-5ED2-38BA-78E3-7A663AA2E8CF}" v="1" dt="2020-08-12T19:24:30.095"/>
    <p1510:client id="{A73D7EA5-47B3-1C3D-C938-69482FBE995B}" v="487" dt="2020-08-07T17:42:08.340"/>
    <p1510:client id="{BB79C7F5-E7B3-E1AB-E23D-0559A48A1353}" v="13" dt="2020-08-07T18:05:44.557"/>
    <p1510:client id="{C2C10DDB-CAB8-5045-394E-BBE22FBB2003}" v="1" dt="2020-08-13T16:07:39.698"/>
    <p1510:client id="{CB223B04-8CFF-2DDB-4777-3BD2F1A59A0B}" v="134" dt="2020-08-13T13:24:14.9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780" y="2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df396f4b6eedece155385b8b445569d05a5ac971bc0e2c778b939fe512d8a466::" providerId="AD" clId="Web-{1C501710-03BB-6594-4462-2F043493CF97}"/>
    <pc:docChg chg="modSld">
      <pc:chgData name="Guest User" userId="S::urn:spo:anon#df396f4b6eedece155385b8b445569d05a5ac971bc0e2c778b939fe512d8a466::" providerId="AD" clId="Web-{1C501710-03BB-6594-4462-2F043493CF97}" dt="2020-08-10T10:31:10.976" v="82"/>
      <pc:docMkLst>
        <pc:docMk/>
      </pc:docMkLst>
      <pc:sldChg chg="addCm">
        <pc:chgData name="Guest User" userId="S::urn:spo:anon#df396f4b6eedece155385b8b445569d05a5ac971bc0e2c778b939fe512d8a466::" providerId="AD" clId="Web-{1C501710-03BB-6594-4462-2F043493CF97}" dt="2020-08-10T10:31:10.976" v="82"/>
        <pc:sldMkLst>
          <pc:docMk/>
          <pc:sldMk cId="0" sldId="259"/>
        </pc:sldMkLst>
      </pc:sldChg>
      <pc:sldChg chg="addCm delCm">
        <pc:chgData name="Guest User" userId="S::urn:spo:anon#df396f4b6eedece155385b8b445569d05a5ac971bc0e2c778b939fe512d8a466::" providerId="AD" clId="Web-{1C501710-03BB-6594-4462-2F043493CF97}" dt="2020-08-10T10:26:37.354" v="78"/>
        <pc:sldMkLst>
          <pc:docMk/>
          <pc:sldMk cId="0" sldId="261"/>
        </pc:sldMkLst>
      </pc:sldChg>
      <pc:sldChg chg="modSp">
        <pc:chgData name="Guest User" userId="S::urn:spo:anon#df396f4b6eedece155385b8b445569d05a5ac971bc0e2c778b939fe512d8a466::" providerId="AD" clId="Web-{1C501710-03BB-6594-4462-2F043493CF97}" dt="2020-08-10T10:25:41.976" v="76" actId="20577"/>
        <pc:sldMkLst>
          <pc:docMk/>
          <pc:sldMk cId="0" sldId="262"/>
        </pc:sldMkLst>
        <pc:spChg chg="mod">
          <ac:chgData name="Guest User" userId="S::urn:spo:anon#df396f4b6eedece155385b8b445569d05a5ac971bc0e2c778b939fe512d8a466::" providerId="AD" clId="Web-{1C501710-03BB-6594-4462-2F043493CF97}" dt="2020-08-10T10:25:41.976" v="76" actId="20577"/>
          <ac:spMkLst>
            <pc:docMk/>
            <pc:sldMk cId="0" sldId="262"/>
            <ac:spMk id="8" creationId="{00000000-0000-0000-0000-000000000000}"/>
          </ac:spMkLst>
        </pc:spChg>
      </pc:sldChg>
      <pc:sldChg chg="addCm">
        <pc:chgData name="Guest User" userId="S::urn:spo:anon#df396f4b6eedece155385b8b445569d05a5ac971bc0e2c778b939fe512d8a466::" providerId="AD" clId="Web-{1C501710-03BB-6594-4462-2F043493CF97}" dt="2020-08-10T10:27:33.012" v="79"/>
        <pc:sldMkLst>
          <pc:docMk/>
          <pc:sldMk cId="0" sldId="265"/>
        </pc:sldMkLst>
      </pc:sldChg>
      <pc:sldChg chg="addCm">
        <pc:chgData name="Guest User" userId="S::urn:spo:anon#df396f4b6eedece155385b8b445569d05a5ac971bc0e2c778b939fe512d8a466::" providerId="AD" clId="Web-{1C501710-03BB-6594-4462-2F043493CF97}" dt="2020-08-10T10:29:43.284" v="81"/>
        <pc:sldMkLst>
          <pc:docMk/>
          <pc:sldMk cId="0" sldId="270"/>
        </pc:sldMkLst>
      </pc:sldChg>
      <pc:sldChg chg="addCm">
        <pc:chgData name="Guest User" userId="S::urn:spo:anon#df396f4b6eedece155385b8b445569d05a5ac971bc0e2c778b939fe512d8a466::" providerId="AD" clId="Web-{1C501710-03BB-6594-4462-2F043493CF97}" dt="2020-08-10T10:28:43.344" v="80"/>
        <pc:sldMkLst>
          <pc:docMk/>
          <pc:sldMk cId="3102009338" sldId="278"/>
        </pc:sldMkLst>
      </pc:sldChg>
    </pc:docChg>
  </pc:docChgLst>
  <pc:docChgLst>
    <pc:chgData name="Evangeline Wang" userId="S::evangeline.wang@hepb.org::6657a627-87d4-4cbb-ad02-b18c62568a22" providerId="AD" clId="Web-{0EFED766-5502-5D3A-05D2-BB2E35FD86C1}"/>
    <pc:docChg chg="modSld">
      <pc:chgData name="Evangeline Wang" userId="S::evangeline.wang@hepb.org::6657a627-87d4-4cbb-ad02-b18c62568a22" providerId="AD" clId="Web-{0EFED766-5502-5D3A-05D2-BB2E35FD86C1}" dt="2020-08-12T19:22:43.814" v="45" actId="1076"/>
      <pc:docMkLst>
        <pc:docMk/>
      </pc:docMkLst>
      <pc:sldChg chg="addSp delSp modSp addCm">
        <pc:chgData name="Evangeline Wang" userId="S::evangeline.wang@hepb.org::6657a627-87d4-4cbb-ad02-b18c62568a22" providerId="AD" clId="Web-{0EFED766-5502-5D3A-05D2-BB2E35FD86C1}" dt="2020-08-12T19:22:43.814" v="45" actId="1076"/>
        <pc:sldMkLst>
          <pc:docMk/>
          <pc:sldMk cId="0" sldId="275"/>
        </pc:sldMkLst>
        <pc:spChg chg="mod">
          <ac:chgData name="Evangeline Wang" userId="S::evangeline.wang@hepb.org::6657a627-87d4-4cbb-ad02-b18c62568a22" providerId="AD" clId="Web-{0EFED766-5502-5D3A-05D2-BB2E35FD86C1}" dt="2020-08-12T19:21:59.563" v="20" actId="20577"/>
          <ac:spMkLst>
            <pc:docMk/>
            <pc:sldMk cId="0" sldId="275"/>
            <ac:spMk id="2" creationId="{00000000-0000-0000-0000-000000000000}"/>
          </ac:spMkLst>
        </pc:spChg>
        <pc:spChg chg="add mod">
          <ac:chgData name="Evangeline Wang" userId="S::evangeline.wang@hepb.org::6657a627-87d4-4cbb-ad02-b18c62568a22" providerId="AD" clId="Web-{0EFED766-5502-5D3A-05D2-BB2E35FD86C1}" dt="2020-08-12T19:22:37.783" v="42" actId="20577"/>
          <ac:spMkLst>
            <pc:docMk/>
            <pc:sldMk cId="0" sldId="275"/>
            <ac:spMk id="4" creationId="{DCECD712-05DC-4B27-B39D-B27F1191029C}"/>
          </ac:spMkLst>
        </pc:spChg>
        <pc:spChg chg="add del mod">
          <ac:chgData name="Evangeline Wang" userId="S::evangeline.wang@hepb.org::6657a627-87d4-4cbb-ad02-b18c62568a22" providerId="AD" clId="Web-{0EFED766-5502-5D3A-05D2-BB2E35FD86C1}" dt="2020-08-12T19:19:37.748" v="9"/>
          <ac:spMkLst>
            <pc:docMk/>
            <pc:sldMk cId="0" sldId="275"/>
            <ac:spMk id="5" creationId="{88A8F8F7-BBD9-4CB7-8B87-4FB06414ABC5}"/>
          </ac:spMkLst>
        </pc:spChg>
        <pc:picChg chg="add mod">
          <ac:chgData name="Evangeline Wang" userId="S::evangeline.wang@hepb.org::6657a627-87d4-4cbb-ad02-b18c62568a22" providerId="AD" clId="Web-{0EFED766-5502-5D3A-05D2-BB2E35FD86C1}" dt="2020-08-12T19:22:43.814" v="45" actId="1076"/>
          <ac:picMkLst>
            <pc:docMk/>
            <pc:sldMk cId="0" sldId="275"/>
            <ac:picMk id="6" creationId="{D013A0DD-13BF-46EE-8FF2-04257645FCA8}"/>
          </ac:picMkLst>
        </pc:picChg>
      </pc:sldChg>
    </pc:docChg>
  </pc:docChgLst>
  <pc:docChgLst>
    <pc:chgData name="Catherine Freeland" userId="S::catherine.freeland@hepb.org::03c2d5e6-85cc-406e-8780-4b8a6ae96ba3" providerId="AD" clId="Web-{4BBCEAFA-DE83-8AAB-76E8-2730960F032A}"/>
    <pc:docChg chg="modSld">
      <pc:chgData name="Catherine Freeland" userId="S::catherine.freeland@hepb.org::03c2d5e6-85cc-406e-8780-4b8a6ae96ba3" providerId="AD" clId="Web-{4BBCEAFA-DE83-8AAB-76E8-2730960F032A}" dt="2020-08-13T13:18:39.259" v="39" actId="1076"/>
      <pc:docMkLst>
        <pc:docMk/>
      </pc:docMkLst>
      <pc:sldChg chg="addSp delSp modSp">
        <pc:chgData name="Catherine Freeland" userId="S::catherine.freeland@hepb.org::03c2d5e6-85cc-406e-8780-4b8a6ae96ba3" providerId="AD" clId="Web-{4BBCEAFA-DE83-8AAB-76E8-2730960F032A}" dt="2020-08-13T13:18:39.259" v="39" actId="1076"/>
        <pc:sldMkLst>
          <pc:docMk/>
          <pc:sldMk cId="0" sldId="258"/>
        </pc:sldMkLst>
        <pc:spChg chg="mod">
          <ac:chgData name="Catherine Freeland" userId="S::catherine.freeland@hepb.org::03c2d5e6-85cc-406e-8780-4b8a6ae96ba3" providerId="AD" clId="Web-{4BBCEAFA-DE83-8AAB-76E8-2730960F032A}" dt="2020-08-13T13:17:09.349" v="6" actId="1076"/>
          <ac:spMkLst>
            <pc:docMk/>
            <pc:sldMk cId="0" sldId="258"/>
            <ac:spMk id="2" creationId="{00000000-0000-0000-0000-000000000000}"/>
          </ac:spMkLst>
        </pc:spChg>
        <pc:spChg chg="add del">
          <ac:chgData name="Catherine Freeland" userId="S::catherine.freeland@hepb.org::03c2d5e6-85cc-406e-8780-4b8a6ae96ba3" providerId="AD" clId="Web-{4BBCEAFA-DE83-8AAB-76E8-2730960F032A}" dt="2020-08-13T13:17:59.445" v="25"/>
          <ac:spMkLst>
            <pc:docMk/>
            <pc:sldMk cId="0" sldId="258"/>
            <ac:spMk id="4" creationId="{BB8BAE55-7BA6-4839-AF8A-8A48F281C598}"/>
          </ac:spMkLst>
        </pc:spChg>
        <pc:spChg chg="add del mod">
          <ac:chgData name="Catherine Freeland" userId="S::catherine.freeland@hepb.org::03c2d5e6-85cc-406e-8780-4b8a6ae96ba3" providerId="AD" clId="Web-{4BBCEAFA-DE83-8AAB-76E8-2730960F032A}" dt="2020-08-13T13:17:57.773" v="24"/>
          <ac:spMkLst>
            <pc:docMk/>
            <pc:sldMk cId="0" sldId="258"/>
            <ac:spMk id="6" creationId="{8AAE1498-4FF7-4E98-9BA7-A4A56B7ED70E}"/>
          </ac:spMkLst>
        </pc:spChg>
        <pc:spChg chg="add del mod">
          <ac:chgData name="Catherine Freeland" userId="S::catherine.freeland@hepb.org::03c2d5e6-85cc-406e-8780-4b8a6ae96ba3" providerId="AD" clId="Web-{4BBCEAFA-DE83-8AAB-76E8-2730960F032A}" dt="2020-08-13T13:17:52.774" v="19"/>
          <ac:spMkLst>
            <pc:docMk/>
            <pc:sldMk cId="0" sldId="258"/>
            <ac:spMk id="7" creationId="{DB9C3E0F-0246-4197-B4B0-1FBD81AA6177}"/>
          </ac:spMkLst>
        </pc:spChg>
        <pc:spChg chg="add del mod">
          <ac:chgData name="Catherine Freeland" userId="S::catherine.freeland@hepb.org::03c2d5e6-85cc-406e-8780-4b8a6ae96ba3" providerId="AD" clId="Web-{4BBCEAFA-DE83-8AAB-76E8-2730960F032A}" dt="2020-08-13T13:17:47.679" v="14"/>
          <ac:spMkLst>
            <pc:docMk/>
            <pc:sldMk cId="0" sldId="258"/>
            <ac:spMk id="8" creationId="{FFD1E286-C21E-4B58-81E0-81EE04A7EDE2}"/>
          </ac:spMkLst>
        </pc:spChg>
        <pc:spChg chg="add mod">
          <ac:chgData name="Catherine Freeland" userId="S::catherine.freeland@hepb.org::03c2d5e6-85cc-406e-8780-4b8a6ae96ba3" providerId="AD" clId="Web-{4BBCEAFA-DE83-8AAB-76E8-2730960F032A}" dt="2020-08-13T13:18:30.134" v="37" actId="1076"/>
          <ac:spMkLst>
            <pc:docMk/>
            <pc:sldMk cId="0" sldId="258"/>
            <ac:spMk id="9" creationId="{574F8034-B7E7-45D5-8E29-37BE8B312097}"/>
          </ac:spMkLst>
        </pc:spChg>
        <pc:spChg chg="add del mod">
          <ac:chgData name="Catherine Freeland" userId="S::catherine.freeland@hepb.org::03c2d5e6-85cc-406e-8780-4b8a6ae96ba3" providerId="AD" clId="Web-{4BBCEAFA-DE83-8AAB-76E8-2730960F032A}" dt="2020-08-13T13:18:01.039" v="26"/>
          <ac:spMkLst>
            <pc:docMk/>
            <pc:sldMk cId="0" sldId="258"/>
            <ac:spMk id="10" creationId="{A4BDA9F8-DEE4-41D5-8332-9DF33EAADB28}"/>
          </ac:spMkLst>
        </pc:spChg>
        <pc:picChg chg="mod">
          <ac:chgData name="Catherine Freeland" userId="S::catherine.freeland@hepb.org::03c2d5e6-85cc-406e-8780-4b8a6ae96ba3" providerId="AD" clId="Web-{4BBCEAFA-DE83-8AAB-76E8-2730960F032A}" dt="2020-08-13T13:18:39.259" v="39" actId="1076"/>
          <ac:picMkLst>
            <pc:docMk/>
            <pc:sldMk cId="0" sldId="258"/>
            <ac:picMk id="3" creationId="{00000000-0000-0000-0000-000000000000}"/>
          </ac:picMkLst>
        </pc:picChg>
      </pc:sldChg>
    </pc:docChg>
  </pc:docChgLst>
  <pc:docChgLst>
    <pc:chgData name="Catherine Freeland" userId="S::catherine.freeland@hepb.org::03c2d5e6-85cc-406e-8780-4b8a6ae96ba3" providerId="AD" clId="Web-{6B6845C7-5ED2-38BA-78E3-7A663AA2E8CF}"/>
    <pc:docChg chg="">
      <pc:chgData name="Catherine Freeland" userId="S::catherine.freeland@hepb.org::03c2d5e6-85cc-406e-8780-4b8a6ae96ba3" providerId="AD" clId="Web-{6B6845C7-5ED2-38BA-78E3-7A663AA2E8CF}" dt="2020-08-12T19:24:30.095" v="0"/>
      <pc:docMkLst>
        <pc:docMk/>
      </pc:docMkLst>
      <pc:sldChg chg="addCm">
        <pc:chgData name="Catherine Freeland" userId="S::catherine.freeland@hepb.org::03c2d5e6-85cc-406e-8780-4b8a6ae96ba3" providerId="AD" clId="Web-{6B6845C7-5ED2-38BA-78E3-7A663AA2E8CF}" dt="2020-08-12T19:24:30.095" v="0"/>
        <pc:sldMkLst>
          <pc:docMk/>
          <pc:sldMk cId="0" sldId="275"/>
        </pc:sldMkLst>
      </pc:sldChg>
    </pc:docChg>
  </pc:docChgLst>
  <pc:docChgLst>
    <pc:chgData name="Evangeline Wang" userId="S::evangeline.wang@hepb.org::6657a627-87d4-4cbb-ad02-b18c62568a22" providerId="AD" clId="Web-{CB223B04-8CFF-2DDB-4777-3BD2F1A59A0B}"/>
    <pc:docChg chg="modSld">
      <pc:chgData name="Evangeline Wang" userId="S::evangeline.wang@hepb.org::6657a627-87d4-4cbb-ad02-b18c62568a22" providerId="AD" clId="Web-{CB223B04-8CFF-2DDB-4777-3BD2F1A59A0B}" dt="2020-08-13T13:24:14.965" v="126" actId="1076"/>
      <pc:docMkLst>
        <pc:docMk/>
      </pc:docMkLst>
      <pc:sldChg chg="modSp">
        <pc:chgData name="Evangeline Wang" userId="S::evangeline.wang@hepb.org::6657a627-87d4-4cbb-ad02-b18c62568a22" providerId="AD" clId="Web-{CB223B04-8CFF-2DDB-4777-3BD2F1A59A0B}" dt="2020-08-13T13:24:14.965" v="126" actId="1076"/>
        <pc:sldMkLst>
          <pc:docMk/>
          <pc:sldMk cId="0" sldId="271"/>
        </pc:sldMkLst>
        <pc:spChg chg="mod">
          <ac:chgData name="Evangeline Wang" userId="S::evangeline.wang@hepb.org::6657a627-87d4-4cbb-ad02-b18c62568a22" providerId="AD" clId="Web-{CB223B04-8CFF-2DDB-4777-3BD2F1A59A0B}" dt="2020-08-13T13:24:14.965" v="126" actId="1076"/>
          <ac:spMkLst>
            <pc:docMk/>
            <pc:sldMk cId="0" sldId="271"/>
            <ac:spMk id="10" creationId="{00000000-0000-0000-0000-000000000000}"/>
          </ac:spMkLst>
        </pc:spChg>
      </pc:sldChg>
      <pc:sldChg chg="addSp modSp addCm">
        <pc:chgData name="Evangeline Wang" userId="S::evangeline.wang@hepb.org::6657a627-87d4-4cbb-ad02-b18c62568a22" providerId="AD" clId="Web-{CB223B04-8CFF-2DDB-4777-3BD2F1A59A0B}" dt="2020-08-13T13:07:32.231" v="115"/>
        <pc:sldMkLst>
          <pc:docMk/>
          <pc:sldMk cId="0" sldId="275"/>
        </pc:sldMkLst>
        <pc:spChg chg="mod">
          <ac:chgData name="Evangeline Wang" userId="S::evangeline.wang@hepb.org::6657a627-87d4-4cbb-ad02-b18c62568a22" providerId="AD" clId="Web-{CB223B04-8CFF-2DDB-4777-3BD2F1A59A0B}" dt="2020-08-13T13:06:59.528" v="114" actId="1076"/>
          <ac:spMkLst>
            <pc:docMk/>
            <pc:sldMk cId="0" sldId="275"/>
            <ac:spMk id="2" creationId="{00000000-0000-0000-0000-000000000000}"/>
          </ac:spMkLst>
        </pc:spChg>
        <pc:spChg chg="mod">
          <ac:chgData name="Evangeline Wang" userId="S::evangeline.wang@hepb.org::6657a627-87d4-4cbb-ad02-b18c62568a22" providerId="AD" clId="Web-{CB223B04-8CFF-2DDB-4777-3BD2F1A59A0B}" dt="2020-08-13T13:06:46.247" v="111" actId="1076"/>
          <ac:spMkLst>
            <pc:docMk/>
            <pc:sldMk cId="0" sldId="275"/>
            <ac:spMk id="3" creationId="{6EB7A4B1-8047-9947-BD81-07E4A1BE62D4}"/>
          </ac:spMkLst>
        </pc:spChg>
        <pc:spChg chg="add mod">
          <ac:chgData name="Evangeline Wang" userId="S::evangeline.wang@hepb.org::6657a627-87d4-4cbb-ad02-b18c62568a22" providerId="AD" clId="Web-{CB223B04-8CFF-2DDB-4777-3BD2F1A59A0B}" dt="2020-08-13T13:06:54.716" v="113" actId="1076"/>
          <ac:spMkLst>
            <pc:docMk/>
            <pc:sldMk cId="0" sldId="275"/>
            <ac:spMk id="5" creationId="{D93FEAB2-E2C7-4909-8AAF-F16107099684}"/>
          </ac:spMkLst>
        </pc:spChg>
        <pc:picChg chg="mod">
          <ac:chgData name="Evangeline Wang" userId="S::evangeline.wang@hepb.org::6657a627-87d4-4cbb-ad02-b18c62568a22" providerId="AD" clId="Web-{CB223B04-8CFF-2DDB-4777-3BD2F1A59A0B}" dt="2020-08-13T13:06:50.294" v="112" actId="14100"/>
          <ac:picMkLst>
            <pc:docMk/>
            <pc:sldMk cId="0" sldId="275"/>
            <ac:picMk id="6" creationId="{D013A0DD-13BF-46EE-8FF2-04257645FCA8}"/>
          </ac:picMkLst>
        </pc:picChg>
      </pc:sldChg>
    </pc:docChg>
  </pc:docChgLst>
  <pc:docChgLst>
    <pc:chgData name="Evangeline Wang" userId="S::evangeline.wang@hepb.org::6657a627-87d4-4cbb-ad02-b18c62568a22" providerId="AD" clId="Web-{BB79C7F5-E7B3-E1AB-E23D-0559A48A1353}"/>
    <pc:docChg chg="modSld">
      <pc:chgData name="Evangeline Wang" userId="S::evangeline.wang@hepb.org::6657a627-87d4-4cbb-ad02-b18c62568a22" providerId="AD" clId="Web-{BB79C7F5-E7B3-E1AB-E23D-0559A48A1353}" dt="2020-08-07T18:05:44.557" v="10"/>
      <pc:docMkLst>
        <pc:docMk/>
      </pc:docMkLst>
      <pc:sldChg chg="modSp">
        <pc:chgData name="Evangeline Wang" userId="S::evangeline.wang@hepb.org::6657a627-87d4-4cbb-ad02-b18c62568a22" providerId="AD" clId="Web-{BB79C7F5-E7B3-E1AB-E23D-0559A48A1353}" dt="2020-08-07T18:05:44.557" v="10"/>
        <pc:sldMkLst>
          <pc:docMk/>
          <pc:sldMk cId="0" sldId="257"/>
        </pc:sldMkLst>
        <pc:spChg chg="mod">
          <ac:chgData name="Evangeline Wang" userId="S::evangeline.wang@hepb.org::6657a627-87d4-4cbb-ad02-b18c62568a22" providerId="AD" clId="Web-{BB79C7F5-E7B3-E1AB-E23D-0559A48A1353}" dt="2020-08-07T18:05:44.557" v="10"/>
          <ac:spMkLst>
            <pc:docMk/>
            <pc:sldMk cId="0" sldId="257"/>
            <ac:spMk id="6" creationId="{00000000-0000-0000-0000-000000000000}"/>
          </ac:spMkLst>
        </pc:spChg>
      </pc:sldChg>
      <pc:sldChg chg="modSp">
        <pc:chgData name="Evangeline Wang" userId="S::evangeline.wang@hepb.org::6657a627-87d4-4cbb-ad02-b18c62568a22" providerId="AD" clId="Web-{BB79C7F5-E7B3-E1AB-E23D-0559A48A1353}" dt="2020-08-07T18:05:22.509" v="8" actId="20577"/>
        <pc:sldMkLst>
          <pc:docMk/>
          <pc:sldMk cId="0" sldId="266"/>
        </pc:sldMkLst>
        <pc:spChg chg="mod">
          <ac:chgData name="Evangeline Wang" userId="S::evangeline.wang@hepb.org::6657a627-87d4-4cbb-ad02-b18c62568a22" providerId="AD" clId="Web-{BB79C7F5-E7B3-E1AB-E23D-0559A48A1353}" dt="2020-08-07T18:05:22.509" v="8" actId="20577"/>
          <ac:spMkLst>
            <pc:docMk/>
            <pc:sldMk cId="0" sldId="266"/>
            <ac:spMk id="4" creationId="{00000000-0000-0000-0000-000000000000}"/>
          </ac:spMkLst>
        </pc:spChg>
      </pc:sldChg>
      <pc:sldChg chg="modSp">
        <pc:chgData name="Evangeline Wang" userId="S::evangeline.wang@hepb.org::6657a627-87d4-4cbb-ad02-b18c62568a22" providerId="AD" clId="Web-{BB79C7F5-E7B3-E1AB-E23D-0559A48A1353}" dt="2020-08-07T18:05:12.587" v="4" actId="20577"/>
        <pc:sldMkLst>
          <pc:docMk/>
          <pc:sldMk cId="0" sldId="267"/>
        </pc:sldMkLst>
        <pc:spChg chg="mod">
          <ac:chgData name="Evangeline Wang" userId="S::evangeline.wang@hepb.org::6657a627-87d4-4cbb-ad02-b18c62568a22" providerId="AD" clId="Web-{BB79C7F5-E7B3-E1AB-E23D-0559A48A1353}" dt="2020-08-07T18:05:12.587" v="4" actId="20577"/>
          <ac:spMkLst>
            <pc:docMk/>
            <pc:sldMk cId="0" sldId="267"/>
            <ac:spMk id="2" creationId="{00000000-0000-0000-0000-000000000000}"/>
          </ac:spMkLst>
        </pc:spChg>
        <pc:spChg chg="mod">
          <ac:chgData name="Evangeline Wang" userId="S::evangeline.wang@hepb.org::6657a627-87d4-4cbb-ad02-b18c62568a22" providerId="AD" clId="Web-{BB79C7F5-E7B3-E1AB-E23D-0559A48A1353}" dt="2020-08-07T18:04:55.195" v="2" actId="20577"/>
          <ac:spMkLst>
            <pc:docMk/>
            <pc:sldMk cId="0" sldId="267"/>
            <ac:spMk id="6" creationId="{6E76115A-1F57-494A-B5A8-E8C9B2FC9944}"/>
          </ac:spMkLst>
        </pc:spChg>
      </pc:sldChg>
    </pc:docChg>
  </pc:docChgLst>
  <pc:docChgLst>
    <pc:chgData name="Evangeline Wang" userId="S::evangeline.wang@hepb.org::6657a627-87d4-4cbb-ad02-b18c62568a22" providerId="AD" clId="Web-{0ED32933-7619-1F60-E7BB-A19B6E4EED59}"/>
    <pc:docChg chg="modSld">
      <pc:chgData name="Evangeline Wang" userId="S::evangeline.wang@hepb.org::6657a627-87d4-4cbb-ad02-b18c62568a22" providerId="AD" clId="Web-{0ED32933-7619-1F60-E7BB-A19B6E4EED59}" dt="2020-08-10T20:17:06.478" v="17"/>
      <pc:docMkLst>
        <pc:docMk/>
      </pc:docMkLst>
      <pc:sldChg chg="modSp addCm">
        <pc:chgData name="Evangeline Wang" userId="S::evangeline.wang@hepb.org::6657a627-87d4-4cbb-ad02-b18c62568a22" providerId="AD" clId="Web-{0ED32933-7619-1F60-E7BB-A19B6E4EED59}" dt="2020-08-10T20:17:06.478" v="17"/>
        <pc:sldMkLst>
          <pc:docMk/>
          <pc:sldMk cId="0" sldId="266"/>
        </pc:sldMkLst>
        <pc:spChg chg="mod">
          <ac:chgData name="Evangeline Wang" userId="S::evangeline.wang@hepb.org::6657a627-87d4-4cbb-ad02-b18c62568a22" providerId="AD" clId="Web-{0ED32933-7619-1F60-E7BB-A19B6E4EED59}" dt="2020-08-10T20:15:45.741" v="15" actId="20577"/>
          <ac:spMkLst>
            <pc:docMk/>
            <pc:sldMk cId="0" sldId="266"/>
            <ac:spMk id="4" creationId="{00000000-0000-0000-0000-000000000000}"/>
          </ac:spMkLst>
        </pc:spChg>
      </pc:sldChg>
    </pc:docChg>
  </pc:docChgLst>
  <pc:docChgLst>
    <pc:chgData name="Catherine Freeland" userId="S::catherine.freeland@hepb.org::03c2d5e6-85cc-406e-8780-4b8a6ae96ba3" providerId="AD" clId="Web-{546EF60F-2D3E-AF85-663B-B72F854F6EEA}"/>
    <pc:docChg chg="modSld sldOrd">
      <pc:chgData name="Catherine Freeland" userId="S::catherine.freeland@hepb.org::03c2d5e6-85cc-406e-8780-4b8a6ae96ba3" providerId="AD" clId="Web-{546EF60F-2D3E-AF85-663B-B72F854F6EEA}" dt="2020-08-12T19:12:35.417" v="205"/>
      <pc:docMkLst>
        <pc:docMk/>
      </pc:docMkLst>
      <pc:sldChg chg="modSp delCm">
        <pc:chgData name="Catherine Freeland" userId="S::catherine.freeland@hepb.org::03c2d5e6-85cc-406e-8780-4b8a6ae96ba3" providerId="AD" clId="Web-{546EF60F-2D3E-AF85-663B-B72F854F6EEA}" dt="2020-08-12T19:12:07.368" v="203" actId="20577"/>
        <pc:sldMkLst>
          <pc:docMk/>
          <pc:sldMk cId="0" sldId="259"/>
        </pc:sldMkLst>
        <pc:spChg chg="mod">
          <ac:chgData name="Catherine Freeland" userId="S::catherine.freeland@hepb.org::03c2d5e6-85cc-406e-8780-4b8a6ae96ba3" providerId="AD" clId="Web-{546EF60F-2D3E-AF85-663B-B72F854F6EEA}" dt="2020-08-12T19:12:07.368" v="203" actId="20577"/>
          <ac:spMkLst>
            <pc:docMk/>
            <pc:sldMk cId="0" sldId="259"/>
            <ac:spMk id="7" creationId="{00000000-0000-0000-0000-000000000000}"/>
          </ac:spMkLst>
        </pc:spChg>
      </pc:sldChg>
      <pc:sldChg chg="modSp delCm">
        <pc:chgData name="Catherine Freeland" userId="S::catherine.freeland@hepb.org::03c2d5e6-85cc-406e-8780-4b8a6ae96ba3" providerId="AD" clId="Web-{546EF60F-2D3E-AF85-663B-B72F854F6EEA}" dt="2020-08-12T19:08:22.362" v="15" actId="20577"/>
        <pc:sldMkLst>
          <pc:docMk/>
          <pc:sldMk cId="0" sldId="261"/>
        </pc:sldMkLst>
        <pc:spChg chg="mod">
          <ac:chgData name="Catherine Freeland" userId="S::catherine.freeland@hepb.org::03c2d5e6-85cc-406e-8780-4b8a6ae96ba3" providerId="AD" clId="Web-{546EF60F-2D3E-AF85-663B-B72F854F6EEA}" dt="2020-08-12T19:08:22.362" v="15" actId="20577"/>
          <ac:spMkLst>
            <pc:docMk/>
            <pc:sldMk cId="0" sldId="261"/>
            <ac:spMk id="3" creationId="{00000000-0000-0000-0000-000000000000}"/>
          </ac:spMkLst>
        </pc:spChg>
      </pc:sldChg>
      <pc:sldChg chg="modSp delCm">
        <pc:chgData name="Catherine Freeland" userId="S::catherine.freeland@hepb.org::03c2d5e6-85cc-406e-8780-4b8a6ae96ba3" providerId="AD" clId="Web-{546EF60F-2D3E-AF85-663B-B72F854F6EEA}" dt="2020-08-12T19:08:52.599" v="46" actId="20577"/>
        <pc:sldMkLst>
          <pc:docMk/>
          <pc:sldMk cId="0" sldId="265"/>
        </pc:sldMkLst>
        <pc:spChg chg="mod">
          <ac:chgData name="Catherine Freeland" userId="S::catherine.freeland@hepb.org::03c2d5e6-85cc-406e-8780-4b8a6ae96ba3" providerId="AD" clId="Web-{546EF60F-2D3E-AF85-663B-B72F854F6EEA}" dt="2020-08-12T19:08:52.599" v="46" actId="20577"/>
          <ac:spMkLst>
            <pc:docMk/>
            <pc:sldMk cId="0" sldId="265"/>
            <ac:spMk id="4" creationId="{00000000-0000-0000-0000-000000000000}"/>
          </ac:spMkLst>
        </pc:spChg>
      </pc:sldChg>
      <pc:sldChg chg="delCm">
        <pc:chgData name="Catherine Freeland" userId="S::catherine.freeland@hepb.org::03c2d5e6-85cc-406e-8780-4b8a6ae96ba3" providerId="AD" clId="Web-{546EF60F-2D3E-AF85-663B-B72F854F6EEA}" dt="2020-08-12T19:09:36.556" v="49"/>
        <pc:sldMkLst>
          <pc:docMk/>
          <pc:sldMk cId="0" sldId="270"/>
        </pc:sldMkLst>
      </pc:sldChg>
      <pc:sldChg chg="ord">
        <pc:chgData name="Catherine Freeland" userId="S::catherine.freeland@hepb.org::03c2d5e6-85cc-406e-8780-4b8a6ae96ba3" providerId="AD" clId="Web-{546EF60F-2D3E-AF85-663B-B72F854F6EEA}" dt="2020-08-12T19:09:30.415" v="48"/>
        <pc:sldMkLst>
          <pc:docMk/>
          <pc:sldMk cId="0" sldId="271"/>
        </pc:sldMkLst>
      </pc:sldChg>
      <pc:sldChg chg="addCm">
        <pc:chgData name="Catherine Freeland" userId="S::catherine.freeland@hepb.org::03c2d5e6-85cc-406e-8780-4b8a6ae96ba3" providerId="AD" clId="Web-{546EF60F-2D3E-AF85-663B-B72F854F6EEA}" dt="2020-08-12T19:12:35.417" v="205"/>
        <pc:sldMkLst>
          <pc:docMk/>
          <pc:sldMk cId="0" sldId="275"/>
        </pc:sldMkLst>
      </pc:sldChg>
      <pc:sldChg chg="modSp delCm">
        <pc:chgData name="Catherine Freeland" userId="S::catherine.freeland@hepb.org::03c2d5e6-85cc-406e-8780-4b8a6ae96ba3" providerId="AD" clId="Web-{546EF60F-2D3E-AF85-663B-B72F854F6EEA}" dt="2020-08-12T19:11:17.691" v="154" actId="20577"/>
        <pc:sldMkLst>
          <pc:docMk/>
          <pc:sldMk cId="3102009338" sldId="278"/>
        </pc:sldMkLst>
        <pc:spChg chg="mod">
          <ac:chgData name="Catherine Freeland" userId="S::catherine.freeland@hepb.org::03c2d5e6-85cc-406e-8780-4b8a6ae96ba3" providerId="AD" clId="Web-{546EF60F-2D3E-AF85-663B-B72F854F6EEA}" dt="2020-08-12T19:11:17.691" v="154" actId="20577"/>
          <ac:spMkLst>
            <pc:docMk/>
            <pc:sldMk cId="3102009338" sldId="278"/>
            <ac:spMk id="3" creationId="{54F964BD-E858-439D-A77B-9E5E2C26B729}"/>
          </ac:spMkLst>
        </pc:spChg>
      </pc:sldChg>
    </pc:docChg>
  </pc:docChgLst>
  <pc:docChgLst>
    <pc:chgData name="Catherine Freeland" userId="S::catherine.freeland@hepb.org::03c2d5e6-85cc-406e-8780-4b8a6ae96ba3" providerId="AD" clId="Web-{C2C10DDB-CAB8-5045-394E-BBE22FBB2003}"/>
    <pc:docChg chg="">
      <pc:chgData name="Catherine Freeland" userId="S::catherine.freeland@hepb.org::03c2d5e6-85cc-406e-8780-4b8a6ae96ba3" providerId="AD" clId="Web-{C2C10DDB-CAB8-5045-394E-BBE22FBB2003}" dt="2020-08-13T16:07:39.698" v="0"/>
      <pc:docMkLst>
        <pc:docMk/>
      </pc:docMkLst>
      <pc:sldChg chg="addCm">
        <pc:chgData name="Catherine Freeland" userId="S::catherine.freeland@hepb.org::03c2d5e6-85cc-406e-8780-4b8a6ae96ba3" providerId="AD" clId="Web-{C2C10DDB-CAB8-5045-394E-BBE22FBB2003}" dt="2020-08-13T16:07:39.698" v="0"/>
        <pc:sldMkLst>
          <pc:docMk/>
          <pc:sldMk cId="0" sldId="275"/>
        </pc:sldMkLst>
      </pc:sldChg>
    </pc:docChg>
  </pc:docChgLst>
  <pc:docChgLst>
    <pc:chgData name="Evangeline Wang" userId="S::evangeline.wang@hepb.org::6657a627-87d4-4cbb-ad02-b18c62568a22" providerId="AD" clId="Web-{0E56AEC5-1013-5912-5CBC-E3EA50BAEB86}"/>
    <pc:docChg chg="modSld">
      <pc:chgData name="Evangeline Wang" userId="S::evangeline.wang@hepb.org::6657a627-87d4-4cbb-ad02-b18c62568a22" providerId="AD" clId="Web-{0E56AEC5-1013-5912-5CBC-E3EA50BAEB86}" dt="2020-08-26T14:24:36.173" v="54" actId="20577"/>
      <pc:docMkLst>
        <pc:docMk/>
      </pc:docMkLst>
      <pc:sldChg chg="modSp">
        <pc:chgData name="Evangeline Wang" userId="S::evangeline.wang@hepb.org::6657a627-87d4-4cbb-ad02-b18c62568a22" providerId="AD" clId="Web-{0E56AEC5-1013-5912-5CBC-E3EA50BAEB86}" dt="2020-08-26T14:24:34.344" v="53" actId="20577"/>
        <pc:sldMkLst>
          <pc:docMk/>
          <pc:sldMk cId="0" sldId="275"/>
        </pc:sldMkLst>
        <pc:spChg chg="mod">
          <ac:chgData name="Evangeline Wang" userId="S::evangeline.wang@hepb.org::6657a627-87d4-4cbb-ad02-b18c62568a22" providerId="AD" clId="Web-{0E56AEC5-1013-5912-5CBC-E3EA50BAEB86}" dt="2020-08-26T14:24:34.344" v="53" actId="20577"/>
          <ac:spMkLst>
            <pc:docMk/>
            <pc:sldMk cId="0" sldId="275"/>
            <ac:spMk id="2" creationId="{00000000-0000-0000-0000-000000000000}"/>
          </ac:spMkLst>
        </pc:spChg>
      </pc:sldChg>
    </pc:docChg>
  </pc:docChgLst>
  <pc:docChgLst>
    <pc:chgData name="Catherine Freeland" userId="S::catherine.freeland@hepb.org::03c2d5e6-85cc-406e-8780-4b8a6ae96ba3" providerId="AD" clId="Web-{A73D7EA5-47B3-1C3D-C938-69482FBE995B}"/>
    <pc:docChg chg="addSld delSld modSld">
      <pc:chgData name="Catherine Freeland" userId="S::catherine.freeland@hepb.org::03c2d5e6-85cc-406e-8780-4b8a6ae96ba3" providerId="AD" clId="Web-{A73D7EA5-47B3-1C3D-C938-69482FBE995B}" dt="2020-08-07T17:42:08.340" v="483" actId="20577"/>
      <pc:docMkLst>
        <pc:docMk/>
      </pc:docMkLst>
      <pc:sldChg chg="new del">
        <pc:chgData name="Catherine Freeland" userId="S::catherine.freeland@hepb.org::03c2d5e6-85cc-406e-8780-4b8a6ae96ba3" providerId="AD" clId="Web-{A73D7EA5-47B3-1C3D-C938-69482FBE995B}" dt="2020-08-07T17:32:49.247" v="2"/>
        <pc:sldMkLst>
          <pc:docMk/>
          <pc:sldMk cId="3535990037" sldId="277"/>
        </pc:sldMkLst>
      </pc:sldChg>
      <pc:sldChg chg="addSp delSp modSp add replId">
        <pc:chgData name="Catherine Freeland" userId="S::catherine.freeland@hepb.org::03c2d5e6-85cc-406e-8780-4b8a6ae96ba3" providerId="AD" clId="Web-{A73D7EA5-47B3-1C3D-C938-69482FBE995B}" dt="2020-08-07T17:42:05.887" v="481" actId="20577"/>
        <pc:sldMkLst>
          <pc:docMk/>
          <pc:sldMk cId="3102009338" sldId="278"/>
        </pc:sldMkLst>
        <pc:spChg chg="add mod">
          <ac:chgData name="Catherine Freeland" userId="S::catherine.freeland@hepb.org::03c2d5e6-85cc-406e-8780-4b8a6ae96ba3" providerId="AD" clId="Web-{A73D7EA5-47B3-1C3D-C938-69482FBE995B}" dt="2020-08-07T17:40:51.573" v="477" actId="20577"/>
          <ac:spMkLst>
            <pc:docMk/>
            <pc:sldMk cId="3102009338" sldId="278"/>
            <ac:spMk id="3" creationId="{54F964BD-E858-439D-A77B-9E5E2C26B729}"/>
          </ac:spMkLst>
        </pc:spChg>
        <pc:spChg chg="del mod">
          <ac:chgData name="Catherine Freeland" userId="S::catherine.freeland@hepb.org::03c2d5e6-85cc-406e-8780-4b8a6ae96ba3" providerId="AD" clId="Web-{A73D7EA5-47B3-1C3D-C938-69482FBE995B}" dt="2020-08-07T17:33:19.607" v="82"/>
          <ac:spMkLst>
            <pc:docMk/>
            <pc:sldMk cId="3102009338" sldId="278"/>
            <ac:spMk id="6" creationId="{00000000-0000-0000-0000-000000000000}"/>
          </ac:spMkLst>
        </pc:spChg>
        <pc:spChg chg="del">
          <ac:chgData name="Catherine Freeland" userId="S::catherine.freeland@hepb.org::03c2d5e6-85cc-406e-8780-4b8a6ae96ba3" providerId="AD" clId="Web-{A73D7EA5-47B3-1C3D-C938-69482FBE995B}" dt="2020-08-07T17:33:22.592" v="83"/>
          <ac:spMkLst>
            <pc:docMk/>
            <pc:sldMk cId="3102009338" sldId="278"/>
            <ac:spMk id="8" creationId="{00000000-0000-0000-0000-000000000000}"/>
          </ac:spMkLst>
        </pc:spChg>
        <pc:spChg chg="mod">
          <ac:chgData name="Catherine Freeland" userId="S::catherine.freeland@hepb.org::03c2d5e6-85cc-406e-8780-4b8a6ae96ba3" providerId="AD" clId="Web-{A73D7EA5-47B3-1C3D-C938-69482FBE995B}" dt="2020-08-07T17:42:05.887" v="481" actId="20577"/>
          <ac:spMkLst>
            <pc:docMk/>
            <pc:sldMk cId="3102009338" sldId="278"/>
            <ac:spMk id="9" creationId="{72697535-3E42-A44B-8C02-F03E4503C8FB}"/>
          </ac:spMkLst>
        </pc:spChg>
        <pc:picChg chg="del">
          <ac:chgData name="Catherine Freeland" userId="S::catherine.freeland@hepb.org::03c2d5e6-85cc-406e-8780-4b8a6ae96ba3" providerId="AD" clId="Web-{A73D7EA5-47B3-1C3D-C938-69482FBE995B}" dt="2020-08-07T17:33:14.529" v="79"/>
          <ac:picMkLst>
            <pc:docMk/>
            <pc:sldMk cId="3102009338" sldId="278"/>
            <ac:picMk id="7" creationId="{00000000-0000-0000-0000-000000000000}"/>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0-08-10T13:17:06.478" idx="1">
    <p:pos x="10" y="10"/>
    <p:text>[@Catherine Freeland]  I changed this to  sentence case to match the rest of the powerpoint - but if it is too small i can change it back!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0-08-12T12:12:35.417" idx="1">
    <p:pos x="10" y="10"/>
    <p:text>[@Evangeline Wang] if you want to include your picture/link to the google form here we can do that!</p:text>
    <p:extLst>
      <p:ext uri="{C676402C-5697-4E1C-873F-D02D1690AC5C}">
        <p15:threadingInfo xmlns:p15="http://schemas.microsoft.com/office/powerpoint/2012/main" timeZoneBias="420"/>
      </p:ext>
    </p:extLst>
  </p:cm>
  <p:cm authorId="2" dt="2020-08-12T12:18:07.074" idx="2">
    <p:pos x="10" y="106"/>
    <p:text>Sure, I can put that in right now! the QR code right?</p:text>
    <p:extLst>
      <p:ext uri="{C676402C-5697-4E1C-873F-D02D1690AC5C}">
        <p15:threadingInfo xmlns:p15="http://schemas.microsoft.com/office/powerpoint/2012/main" timeZoneBias="420">
          <p15:parentCm authorId="3" idx="1"/>
        </p15:threadingInfo>
      </p:ext>
    </p:extLst>
  </p:cm>
  <p:cm authorId="3" dt="2020-08-12T12:24:30.095" idx="2">
    <p:pos x="10" y="202"/>
    <p:text>[@Evangeline Wang] That is perfect!!!!</p:text>
    <p:extLst>
      <p:ext uri="{C676402C-5697-4E1C-873F-D02D1690AC5C}">
        <p15:threadingInfo xmlns:p15="http://schemas.microsoft.com/office/powerpoint/2012/main" timeZoneBias="420">
          <p15:parentCm authorId="3" idx="1"/>
        </p15:threadingInfo>
      </p:ext>
    </p:extLst>
  </p:cm>
  <p:cm authorId="2" dt="2020-08-13T06:07:32.231" idx="3">
    <p:pos x="10" y="298"/>
    <p:text>[@Catherine Freeland] hi Catherine, I added the link to this slide as well. Let me know if this is okay for the format!</p:text>
    <p:extLst>
      <p:ext uri="{C676402C-5697-4E1C-873F-D02D1690AC5C}">
        <p15:threadingInfo xmlns:p15="http://schemas.microsoft.com/office/powerpoint/2012/main" timeZoneBias="420">
          <p15:parentCm authorId="3" idx="1"/>
        </p15:threadingInfo>
      </p:ext>
    </p:extLst>
  </p:cm>
  <p:cm authorId="3" dt="2020-08-13T09:07:39.698" idx="3">
    <p:pos x="10" y="394"/>
    <p:text>[@Evangeline Wang] this is perfect!</p:text>
    <p:extLst>
      <p:ext uri="{C676402C-5697-4E1C-873F-D02D1690AC5C}">
        <p15:threadingInfo xmlns:p15="http://schemas.microsoft.com/office/powerpoint/2012/main" timeZoneBias="420">
          <p15:parentCm authorId="3" idx="1"/>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D110B5-CC4E-8F47-A99D-586A4B82E8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C72CF8E-ADEE-F544-9B64-95DC23FF45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B90498-CC20-C84E-9BA4-06B3DA770EA2}" type="datetimeFigureOut">
              <a:rPr lang="en-US" smtClean="0"/>
              <a:t>9/22/2020</a:t>
            </a:fld>
            <a:endParaRPr lang="en-US"/>
          </a:p>
        </p:txBody>
      </p:sp>
      <p:sp>
        <p:nvSpPr>
          <p:cNvPr id="4" name="Footer Placeholder 3">
            <a:extLst>
              <a:ext uri="{FF2B5EF4-FFF2-40B4-BE49-F238E27FC236}">
                <a16:creationId xmlns:a16="http://schemas.microsoft.com/office/drawing/2014/main" id="{78C9B3FA-0829-5346-8D94-C160D9F014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F46BBD-BF28-7B47-A823-71604F7CFD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99BA10-096C-734A-A80F-DE94A7F32B39}" type="slidenum">
              <a:rPr lang="en-US" smtClean="0"/>
              <a:t>‹#›</a:t>
            </a:fld>
            <a:endParaRPr lang="en-US"/>
          </a:p>
        </p:txBody>
      </p:sp>
    </p:spTree>
    <p:extLst>
      <p:ext uri="{BB962C8B-B14F-4D97-AF65-F5344CB8AC3E}">
        <p14:creationId xmlns:p14="http://schemas.microsoft.com/office/powerpoint/2010/main" val="3195181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12334C-FD7D-CD4F-AC8E-5E9CE7F9E298}"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ABFAD5-CFA1-AD41-AD04-DFA82E1630D6}" type="slidenum">
              <a:rPr lang="en-US" smtClean="0"/>
              <a:t>‹#›</a:t>
            </a:fld>
            <a:endParaRPr lang="en-US"/>
          </a:p>
        </p:txBody>
      </p:sp>
    </p:spTree>
    <p:extLst>
      <p:ext uri="{BB962C8B-B14F-4D97-AF65-F5344CB8AC3E}">
        <p14:creationId xmlns:p14="http://schemas.microsoft.com/office/powerpoint/2010/main" val="1970452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a:t>
            </a:fld>
            <a:endParaRPr lang="en-US"/>
          </a:p>
        </p:txBody>
      </p:sp>
    </p:spTree>
    <p:extLst>
      <p:ext uri="{BB962C8B-B14F-4D97-AF65-F5344CB8AC3E}">
        <p14:creationId xmlns:p14="http://schemas.microsoft.com/office/powerpoint/2010/main" val="3292573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a:t>
            </a:fld>
            <a:endParaRPr lang="en-US"/>
          </a:p>
        </p:txBody>
      </p:sp>
    </p:spTree>
    <p:extLst>
      <p:ext uri="{BB962C8B-B14F-4D97-AF65-F5344CB8AC3E}">
        <p14:creationId xmlns:p14="http://schemas.microsoft.com/office/powerpoint/2010/main" val="3247752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3</a:t>
            </a:fld>
            <a:endParaRPr lang="en-US"/>
          </a:p>
        </p:txBody>
      </p:sp>
    </p:spTree>
    <p:extLst>
      <p:ext uri="{BB962C8B-B14F-4D97-AF65-F5344CB8AC3E}">
        <p14:creationId xmlns:p14="http://schemas.microsoft.com/office/powerpoint/2010/main" val="83707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4</a:t>
            </a:fld>
            <a:endParaRPr lang="en-US"/>
          </a:p>
        </p:txBody>
      </p:sp>
    </p:spTree>
    <p:extLst>
      <p:ext uri="{BB962C8B-B14F-4D97-AF65-F5344CB8AC3E}">
        <p14:creationId xmlns:p14="http://schemas.microsoft.com/office/powerpoint/2010/main" val="3793036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5</a:t>
            </a:fld>
            <a:endParaRPr lang="en-US"/>
          </a:p>
        </p:txBody>
      </p:sp>
    </p:spTree>
    <p:extLst>
      <p:ext uri="{BB962C8B-B14F-4D97-AF65-F5344CB8AC3E}">
        <p14:creationId xmlns:p14="http://schemas.microsoft.com/office/powerpoint/2010/main" val="903513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6</a:t>
            </a:fld>
            <a:endParaRPr lang="en-US"/>
          </a:p>
        </p:txBody>
      </p:sp>
    </p:spTree>
    <p:extLst>
      <p:ext uri="{BB962C8B-B14F-4D97-AF65-F5344CB8AC3E}">
        <p14:creationId xmlns:p14="http://schemas.microsoft.com/office/powerpoint/2010/main" val="240774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7</a:t>
            </a:fld>
            <a:endParaRPr lang="en-US"/>
          </a:p>
        </p:txBody>
      </p:sp>
    </p:spTree>
    <p:extLst>
      <p:ext uri="{BB962C8B-B14F-4D97-AF65-F5344CB8AC3E}">
        <p14:creationId xmlns:p14="http://schemas.microsoft.com/office/powerpoint/2010/main" val="1430738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8</a:t>
            </a:fld>
            <a:endParaRPr lang="en-US"/>
          </a:p>
        </p:txBody>
      </p:sp>
    </p:spTree>
    <p:extLst>
      <p:ext uri="{BB962C8B-B14F-4D97-AF65-F5344CB8AC3E}">
        <p14:creationId xmlns:p14="http://schemas.microsoft.com/office/powerpoint/2010/main" val="1055137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9</a:t>
            </a:fld>
            <a:endParaRPr lang="en-US"/>
          </a:p>
        </p:txBody>
      </p:sp>
    </p:spTree>
    <p:extLst>
      <p:ext uri="{BB962C8B-B14F-4D97-AF65-F5344CB8AC3E}">
        <p14:creationId xmlns:p14="http://schemas.microsoft.com/office/powerpoint/2010/main" val="3374991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10</a:t>
            </a:fld>
            <a:endParaRPr lang="en-US"/>
          </a:p>
        </p:txBody>
      </p:sp>
    </p:spTree>
    <p:extLst>
      <p:ext uri="{BB962C8B-B14F-4D97-AF65-F5344CB8AC3E}">
        <p14:creationId xmlns:p14="http://schemas.microsoft.com/office/powerpoint/2010/main" val="3834235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11</a:t>
            </a:fld>
            <a:endParaRPr lang="en-US"/>
          </a:p>
        </p:txBody>
      </p:sp>
    </p:spTree>
    <p:extLst>
      <p:ext uri="{BB962C8B-B14F-4D97-AF65-F5344CB8AC3E}">
        <p14:creationId xmlns:p14="http://schemas.microsoft.com/office/powerpoint/2010/main" val="1522461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12</a:t>
            </a:fld>
            <a:endParaRPr lang="en-US"/>
          </a:p>
        </p:txBody>
      </p:sp>
    </p:spTree>
    <p:extLst>
      <p:ext uri="{BB962C8B-B14F-4D97-AF65-F5344CB8AC3E}">
        <p14:creationId xmlns:p14="http://schemas.microsoft.com/office/powerpoint/2010/main" val="1438229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13</a:t>
            </a:fld>
            <a:endParaRPr lang="en-US"/>
          </a:p>
        </p:txBody>
      </p:sp>
    </p:spTree>
    <p:extLst>
      <p:ext uri="{BB962C8B-B14F-4D97-AF65-F5344CB8AC3E}">
        <p14:creationId xmlns:p14="http://schemas.microsoft.com/office/powerpoint/2010/main" val="88827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14</a:t>
            </a:fld>
            <a:endParaRPr lang="en-US"/>
          </a:p>
        </p:txBody>
      </p:sp>
    </p:spTree>
    <p:extLst>
      <p:ext uri="{BB962C8B-B14F-4D97-AF65-F5344CB8AC3E}">
        <p14:creationId xmlns:p14="http://schemas.microsoft.com/office/powerpoint/2010/main" val="1894637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15</a:t>
            </a:fld>
            <a:endParaRPr lang="en-US"/>
          </a:p>
        </p:txBody>
      </p:sp>
    </p:spTree>
    <p:extLst>
      <p:ext uri="{BB962C8B-B14F-4D97-AF65-F5344CB8AC3E}">
        <p14:creationId xmlns:p14="http://schemas.microsoft.com/office/powerpoint/2010/main" val="2250343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16</a:t>
            </a:fld>
            <a:endParaRPr lang="en-US"/>
          </a:p>
        </p:txBody>
      </p:sp>
    </p:spTree>
    <p:extLst>
      <p:ext uri="{BB962C8B-B14F-4D97-AF65-F5344CB8AC3E}">
        <p14:creationId xmlns:p14="http://schemas.microsoft.com/office/powerpoint/2010/main" val="3126693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17</a:t>
            </a:fld>
            <a:endParaRPr lang="en-US"/>
          </a:p>
        </p:txBody>
      </p:sp>
    </p:spTree>
    <p:extLst>
      <p:ext uri="{BB962C8B-B14F-4D97-AF65-F5344CB8AC3E}">
        <p14:creationId xmlns:p14="http://schemas.microsoft.com/office/powerpoint/2010/main" val="295262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18</a:t>
            </a:fld>
            <a:endParaRPr lang="en-US"/>
          </a:p>
        </p:txBody>
      </p:sp>
    </p:spTree>
    <p:extLst>
      <p:ext uri="{BB962C8B-B14F-4D97-AF65-F5344CB8AC3E}">
        <p14:creationId xmlns:p14="http://schemas.microsoft.com/office/powerpoint/2010/main" val="1626087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19</a:t>
            </a:fld>
            <a:endParaRPr lang="en-US"/>
          </a:p>
        </p:txBody>
      </p:sp>
    </p:spTree>
    <p:extLst>
      <p:ext uri="{BB962C8B-B14F-4D97-AF65-F5344CB8AC3E}">
        <p14:creationId xmlns:p14="http://schemas.microsoft.com/office/powerpoint/2010/main" val="897223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20</a:t>
            </a:fld>
            <a:endParaRPr lang="en-US"/>
          </a:p>
        </p:txBody>
      </p:sp>
    </p:spTree>
    <p:extLst>
      <p:ext uri="{BB962C8B-B14F-4D97-AF65-F5344CB8AC3E}">
        <p14:creationId xmlns:p14="http://schemas.microsoft.com/office/powerpoint/2010/main" val="2390621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21</a:t>
            </a:fld>
            <a:endParaRPr lang="en-US"/>
          </a:p>
        </p:txBody>
      </p:sp>
    </p:spTree>
    <p:extLst>
      <p:ext uri="{BB962C8B-B14F-4D97-AF65-F5344CB8AC3E}">
        <p14:creationId xmlns:p14="http://schemas.microsoft.com/office/powerpoint/2010/main" val="2725235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22</a:t>
            </a:fld>
            <a:endParaRPr lang="en-US"/>
          </a:p>
        </p:txBody>
      </p:sp>
    </p:spTree>
    <p:extLst>
      <p:ext uri="{BB962C8B-B14F-4D97-AF65-F5344CB8AC3E}">
        <p14:creationId xmlns:p14="http://schemas.microsoft.com/office/powerpoint/2010/main" val="2213522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23</a:t>
            </a:fld>
            <a:endParaRPr lang="en-US"/>
          </a:p>
        </p:txBody>
      </p:sp>
    </p:spTree>
    <p:extLst>
      <p:ext uri="{BB962C8B-B14F-4D97-AF65-F5344CB8AC3E}">
        <p14:creationId xmlns:p14="http://schemas.microsoft.com/office/powerpoint/2010/main" val="3154243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mailto:Catherine.Freeland@hepb.or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comments" Target="../comments/commen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www.hepb.or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hyperlink" Target="http://www.cdc.gov/knowhepatitisB" TargetMode="External"/><Relationship Id="rId4" Type="http://schemas.openxmlformats.org/officeDocument/2006/relationships/hyperlink" Target="mailto:info@hepb.org"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6"/>
        </a:solidFill>
        <a:effectLst/>
      </p:bgPr>
    </p:bg>
    <p:spTree>
      <p:nvGrpSpPr>
        <p:cNvPr id="1" name=""/>
        <p:cNvGrpSpPr/>
        <p:nvPr/>
      </p:nvGrpSpPr>
      <p:grpSpPr>
        <a:xfrm>
          <a:off x="0" y="0"/>
          <a:ext cx="0" cy="0"/>
          <a:chOff x="0" y="0"/>
          <a:chExt cx="0" cy="0"/>
        </a:xfrm>
      </p:grpSpPr>
      <p:sp>
        <p:nvSpPr>
          <p:cNvPr id="2" name="AutoShape 2"/>
          <p:cNvSpPr/>
          <p:nvPr/>
        </p:nvSpPr>
        <p:spPr>
          <a:xfrm>
            <a:off x="656229" y="657421"/>
            <a:ext cx="16984016" cy="8983016"/>
          </a:xfrm>
          <a:prstGeom prst="rect">
            <a:avLst/>
          </a:prstGeom>
          <a:solidFill>
            <a:srgbClr val="69ADC6"/>
          </a:solidFill>
        </p:spPr>
      </p:sp>
      <p:pic>
        <p:nvPicPr>
          <p:cNvPr id="3" name="Picture 3">
            <a:extLst>
              <a:ext uri="{C183D7F6-B498-43B3-948B-1728B52AA6E4}">
                <adec:decorative xmlns:adec="http://schemas.microsoft.com/office/drawing/2017/decorative" val="1"/>
              </a:ext>
            </a:extLst>
          </p:cNvPr>
          <p:cNvPicPr>
            <a:picLocks noChangeAspect="1"/>
          </p:cNvPicPr>
          <p:nvPr/>
        </p:nvPicPr>
        <p:blipFill>
          <a:blip r:embed="rId3">
            <a:alphaModFix amt="50000"/>
          </a:blip>
          <a:srcRect t="10353" b="10353"/>
          <a:stretch>
            <a:fillRect/>
          </a:stretch>
        </p:blipFill>
        <p:spPr>
          <a:xfrm>
            <a:off x="-210613" y="-150605"/>
            <a:ext cx="18498613" cy="9791042"/>
          </a:xfrm>
          <a:prstGeom prst="rect">
            <a:avLst/>
          </a:prstGeom>
        </p:spPr>
      </p:pic>
      <p:sp>
        <p:nvSpPr>
          <p:cNvPr id="4" name="AutoShape 4">
            <a:extLst>
              <a:ext uri="{C183D7F6-B498-43B3-948B-1728B52AA6E4}">
                <adec:decorative xmlns:adec="http://schemas.microsoft.com/office/drawing/2017/decorative" val="1"/>
              </a:ext>
            </a:extLst>
          </p:cNvPr>
          <p:cNvSpPr/>
          <p:nvPr/>
        </p:nvSpPr>
        <p:spPr>
          <a:xfrm>
            <a:off x="0" y="5344681"/>
            <a:ext cx="18288000" cy="5144629"/>
          </a:xfrm>
          <a:prstGeom prst="rect">
            <a:avLst/>
          </a:prstGeom>
          <a:solidFill>
            <a:srgbClr val="092E6E">
              <a:alpha val="89803"/>
            </a:srgbClr>
          </a:solidFill>
        </p:spPr>
      </p:sp>
      <p:sp>
        <p:nvSpPr>
          <p:cNvPr id="5" name="TextBox 5"/>
          <p:cNvSpPr txBox="1"/>
          <p:nvPr/>
        </p:nvSpPr>
        <p:spPr>
          <a:xfrm>
            <a:off x="656229" y="5603126"/>
            <a:ext cx="16984016" cy="3345180"/>
          </a:xfrm>
          <a:prstGeom prst="rect">
            <a:avLst/>
          </a:prstGeom>
        </p:spPr>
        <p:txBody>
          <a:bodyPr lIns="0" tIns="0" rIns="0" bIns="0" rtlCol="0" anchor="t">
            <a:spAutoFit/>
          </a:bodyPr>
          <a:lstStyle/>
          <a:p>
            <a:pPr algn="ctr">
              <a:lnSpc>
                <a:spcPts val="12360"/>
              </a:lnSpc>
            </a:pPr>
            <a:r>
              <a:rPr lang="en-US" sz="12000" spc="-240">
                <a:solidFill>
                  <a:srgbClr val="FFFFF6"/>
                </a:solidFill>
                <a:latin typeface="Montserrat Light Bold"/>
              </a:rPr>
              <a:t>Why get tested for hepatitis B?</a:t>
            </a:r>
          </a:p>
        </p:txBody>
      </p:sp>
      <p:sp>
        <p:nvSpPr>
          <p:cNvPr id="6" name="TextBox 6"/>
          <p:cNvSpPr txBox="1"/>
          <p:nvPr/>
        </p:nvSpPr>
        <p:spPr>
          <a:xfrm>
            <a:off x="561174" y="8908732"/>
            <a:ext cx="16955039" cy="622935"/>
          </a:xfrm>
          <a:prstGeom prst="rect">
            <a:avLst/>
          </a:prstGeom>
        </p:spPr>
        <p:txBody>
          <a:bodyPr lIns="0" tIns="0" rIns="0" bIns="0" rtlCol="0" anchor="t">
            <a:spAutoFit/>
          </a:bodyPr>
          <a:lstStyle/>
          <a:p>
            <a:pPr algn="ctr">
              <a:lnSpc>
                <a:spcPts val="5040"/>
              </a:lnSpc>
              <a:spcBef>
                <a:spcPct val="0"/>
              </a:spcBef>
            </a:pPr>
            <a:r>
              <a:rPr lang="en-US" sz="3600">
                <a:solidFill>
                  <a:srgbClr val="FFFFFF"/>
                </a:solidFill>
                <a:latin typeface="Montserrat Classic"/>
              </a:rPr>
              <a:t>The facts you need to know! </a:t>
            </a:r>
          </a:p>
        </p:txBody>
      </p:sp>
      <p:pic>
        <p:nvPicPr>
          <p:cNvPr id="7" name="Picture 7" descr="Hepatitis B Foundation logo]&#10;"/>
          <p:cNvPicPr>
            <a:picLocks noChangeAspect="1"/>
          </p:cNvPicPr>
          <p:nvPr/>
        </p:nvPicPr>
        <p:blipFill>
          <a:blip r:embed="rId4"/>
          <a:srcRect l="4498" r="5984" b="6812"/>
          <a:stretch>
            <a:fillRect/>
          </a:stretch>
        </p:blipFill>
        <p:spPr>
          <a:xfrm>
            <a:off x="0" y="8715818"/>
            <a:ext cx="4266544" cy="1571182"/>
          </a:xfrm>
          <a:prstGeom prst="rect">
            <a:avLst/>
          </a:prstGeom>
        </p:spPr>
      </p:pic>
      <p:sp>
        <p:nvSpPr>
          <p:cNvPr id="8" name="Title 7">
            <a:extLst>
              <a:ext uri="{FF2B5EF4-FFF2-40B4-BE49-F238E27FC236}">
                <a16:creationId xmlns:a16="http://schemas.microsoft.com/office/drawing/2014/main" id="{5E59B86D-12EF-9747-A284-B30B80FD07EC}"/>
              </a:ext>
            </a:extLst>
          </p:cNvPr>
          <p:cNvSpPr>
            <a:spLocks noGrp="1"/>
          </p:cNvSpPr>
          <p:nvPr>
            <p:ph type="title" idx="4294967295"/>
          </p:nvPr>
        </p:nvSpPr>
        <p:spPr>
          <a:xfrm>
            <a:off x="151744" y="-172402"/>
            <a:ext cx="8229600" cy="1143000"/>
          </a:xfrm>
        </p:spPr>
        <p:txBody>
          <a:bodyPr/>
          <a:lstStyle/>
          <a:p>
            <a:r>
              <a:rPr lang="en-US">
                <a:solidFill>
                  <a:schemeClr val="bg1"/>
                </a:solidFill>
              </a:rPr>
              <a:t>Why get tested for hepatitis 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close up of a cartoon image of the globe&#10;"/>
          <p:cNvPicPr>
            <a:picLocks noChangeAspect="1"/>
          </p:cNvPicPr>
          <p:nvPr/>
        </p:nvPicPr>
        <p:blipFill>
          <a:blip r:embed="rId3"/>
          <a:srcRect/>
          <a:stretch>
            <a:fillRect/>
          </a:stretch>
        </p:blipFill>
        <p:spPr>
          <a:xfrm>
            <a:off x="4953874" y="1571707"/>
            <a:ext cx="8380253" cy="8380253"/>
          </a:xfrm>
          <a:prstGeom prst="rect">
            <a:avLst/>
          </a:prstGeom>
        </p:spPr>
      </p:pic>
      <p:grpSp>
        <p:nvGrpSpPr>
          <p:cNvPr id="3" name="Group 3" descr="Text box (white background) with black writing stating that in the United States, more than 2 million people are living with hepatitis B. "/>
          <p:cNvGrpSpPr/>
          <p:nvPr/>
        </p:nvGrpSpPr>
        <p:grpSpPr>
          <a:xfrm>
            <a:off x="11666170" y="5143500"/>
            <a:ext cx="6416885" cy="3284043"/>
            <a:chOff x="0" y="0"/>
            <a:chExt cx="3739662" cy="1913890"/>
          </a:xfrm>
        </p:grpSpPr>
        <p:sp>
          <p:nvSpPr>
            <p:cNvPr id="4" name="Freeform 4"/>
            <p:cNvSpPr/>
            <p:nvPr/>
          </p:nvSpPr>
          <p:spPr>
            <a:xfrm>
              <a:off x="0" y="0"/>
              <a:ext cx="3739662" cy="1913890"/>
            </a:xfrm>
            <a:custGeom>
              <a:avLst/>
              <a:gdLst/>
              <a:ahLst/>
              <a:cxnLst/>
              <a:rect l="l" t="t" r="r" b="b"/>
              <a:pathLst>
                <a:path w="3739662" h="1913890">
                  <a:moveTo>
                    <a:pt x="0" y="0"/>
                  </a:moveTo>
                  <a:lnTo>
                    <a:pt x="3739662" y="0"/>
                  </a:lnTo>
                  <a:lnTo>
                    <a:pt x="3739662" y="1913890"/>
                  </a:lnTo>
                  <a:lnTo>
                    <a:pt x="0" y="1913890"/>
                  </a:lnTo>
                  <a:close/>
                </a:path>
              </a:pathLst>
            </a:custGeom>
            <a:solidFill>
              <a:srgbClr val="FFFFFF"/>
            </a:solidFill>
          </p:spPr>
        </p:sp>
      </p:grpSp>
      <p:grpSp>
        <p:nvGrpSpPr>
          <p:cNvPr id="5" name="Group 5" descr="Text box (white background with black text) stating that worldwide 292 million people are living with hepatitis B"/>
          <p:cNvGrpSpPr/>
          <p:nvPr/>
        </p:nvGrpSpPr>
        <p:grpSpPr>
          <a:xfrm>
            <a:off x="727716" y="1571707"/>
            <a:ext cx="6347668" cy="3248619"/>
            <a:chOff x="0" y="0"/>
            <a:chExt cx="3739662" cy="1913890"/>
          </a:xfrm>
        </p:grpSpPr>
        <p:sp>
          <p:nvSpPr>
            <p:cNvPr id="6" name="Freeform 6"/>
            <p:cNvSpPr/>
            <p:nvPr/>
          </p:nvSpPr>
          <p:spPr>
            <a:xfrm>
              <a:off x="0" y="0"/>
              <a:ext cx="3739662" cy="1913890"/>
            </a:xfrm>
            <a:custGeom>
              <a:avLst/>
              <a:gdLst/>
              <a:ahLst/>
              <a:cxnLst/>
              <a:rect l="l" t="t" r="r" b="b"/>
              <a:pathLst>
                <a:path w="3739662" h="1913890">
                  <a:moveTo>
                    <a:pt x="0" y="0"/>
                  </a:moveTo>
                  <a:lnTo>
                    <a:pt x="3739662" y="0"/>
                  </a:lnTo>
                  <a:lnTo>
                    <a:pt x="3739662" y="1913890"/>
                  </a:lnTo>
                  <a:lnTo>
                    <a:pt x="0" y="1913890"/>
                  </a:lnTo>
                  <a:close/>
                </a:path>
              </a:pathLst>
            </a:custGeom>
            <a:solidFill>
              <a:schemeClr val="bg1"/>
            </a:solidFill>
          </p:spPr>
        </p:sp>
      </p:grpSp>
      <p:sp>
        <p:nvSpPr>
          <p:cNvPr id="7" name="TextBox 7"/>
          <p:cNvSpPr txBox="1"/>
          <p:nvPr/>
        </p:nvSpPr>
        <p:spPr>
          <a:xfrm>
            <a:off x="0" y="2179345"/>
            <a:ext cx="7396951" cy="821055"/>
          </a:xfrm>
          <a:prstGeom prst="rect">
            <a:avLst/>
          </a:prstGeom>
        </p:spPr>
        <p:txBody>
          <a:bodyPr lIns="0" tIns="0" rIns="0" bIns="0" rtlCol="0" anchor="t">
            <a:spAutoFit/>
          </a:bodyPr>
          <a:lstStyle/>
          <a:p>
            <a:pPr algn="ctr">
              <a:lnSpc>
                <a:spcPts val="6719"/>
              </a:lnSpc>
            </a:pPr>
            <a:r>
              <a:rPr lang="en-US" sz="4800">
                <a:solidFill>
                  <a:srgbClr val="000000"/>
                </a:solidFill>
                <a:latin typeface="Montserrat Classic"/>
              </a:rPr>
              <a:t>Worldwide</a:t>
            </a:r>
          </a:p>
        </p:txBody>
      </p:sp>
      <p:sp>
        <p:nvSpPr>
          <p:cNvPr id="8" name="TextBox 8"/>
          <p:cNvSpPr txBox="1"/>
          <p:nvPr/>
        </p:nvSpPr>
        <p:spPr>
          <a:xfrm>
            <a:off x="11231426" y="5736775"/>
            <a:ext cx="7396951" cy="821055"/>
          </a:xfrm>
          <a:prstGeom prst="rect">
            <a:avLst/>
          </a:prstGeom>
        </p:spPr>
        <p:txBody>
          <a:bodyPr lIns="0" tIns="0" rIns="0" bIns="0" rtlCol="0" anchor="t">
            <a:spAutoFit/>
          </a:bodyPr>
          <a:lstStyle/>
          <a:p>
            <a:pPr algn="ctr">
              <a:lnSpc>
                <a:spcPts val="6719"/>
              </a:lnSpc>
            </a:pPr>
            <a:r>
              <a:rPr lang="en-US" sz="4800">
                <a:solidFill>
                  <a:srgbClr val="000000"/>
                </a:solidFill>
                <a:latin typeface="Montserrat Classic"/>
              </a:rPr>
              <a:t>In the United States</a:t>
            </a:r>
          </a:p>
        </p:txBody>
      </p:sp>
      <p:sp>
        <p:nvSpPr>
          <p:cNvPr id="9" name="TextBox 9"/>
          <p:cNvSpPr txBox="1"/>
          <p:nvPr/>
        </p:nvSpPr>
        <p:spPr>
          <a:xfrm>
            <a:off x="727716" y="3129342"/>
            <a:ext cx="6347668" cy="1076367"/>
          </a:xfrm>
          <a:prstGeom prst="rect">
            <a:avLst/>
          </a:prstGeom>
        </p:spPr>
        <p:txBody>
          <a:bodyPr lIns="0" tIns="0" rIns="0" bIns="0" rtlCol="0" anchor="t">
            <a:spAutoFit/>
          </a:bodyPr>
          <a:lstStyle/>
          <a:p>
            <a:pPr algn="ctr">
              <a:lnSpc>
                <a:spcPts val="4260"/>
              </a:lnSpc>
            </a:pPr>
            <a:r>
              <a:rPr lang="en-US" sz="3043">
                <a:solidFill>
                  <a:srgbClr val="000000"/>
                </a:solidFill>
                <a:latin typeface="Montserrat Classic"/>
              </a:rPr>
              <a:t> 292 million people are living with hepatitis B</a:t>
            </a:r>
          </a:p>
        </p:txBody>
      </p:sp>
      <p:sp>
        <p:nvSpPr>
          <p:cNvPr id="10" name="TextBox 10"/>
          <p:cNvSpPr txBox="1"/>
          <p:nvPr/>
        </p:nvSpPr>
        <p:spPr>
          <a:xfrm>
            <a:off x="11885434" y="6500680"/>
            <a:ext cx="6088935" cy="1118870"/>
          </a:xfrm>
          <a:prstGeom prst="rect">
            <a:avLst/>
          </a:prstGeom>
        </p:spPr>
        <p:txBody>
          <a:bodyPr lIns="0" tIns="0" rIns="0" bIns="0" rtlCol="0" anchor="t">
            <a:spAutoFit/>
          </a:bodyPr>
          <a:lstStyle/>
          <a:p>
            <a:pPr algn="ctr">
              <a:lnSpc>
                <a:spcPts val="4480"/>
              </a:lnSpc>
            </a:pPr>
            <a:r>
              <a:rPr lang="en-US" sz="3200">
                <a:solidFill>
                  <a:srgbClr val="000000"/>
                </a:solidFill>
                <a:latin typeface="Montserrat Classic"/>
              </a:rPr>
              <a:t> More than 2 million people are living with hepatitis B</a:t>
            </a:r>
          </a:p>
        </p:txBody>
      </p:sp>
      <p:sp>
        <p:nvSpPr>
          <p:cNvPr id="11" name="TextBox 11"/>
          <p:cNvSpPr txBox="1"/>
          <p:nvPr/>
        </p:nvSpPr>
        <p:spPr>
          <a:xfrm>
            <a:off x="-19050" y="9303552"/>
            <a:ext cx="18288000" cy="821055"/>
          </a:xfrm>
          <a:prstGeom prst="rect">
            <a:avLst/>
          </a:prstGeom>
        </p:spPr>
        <p:txBody>
          <a:bodyPr lIns="0" tIns="0" rIns="0" bIns="0" rtlCol="0" anchor="t">
            <a:spAutoFit/>
          </a:bodyPr>
          <a:lstStyle/>
          <a:p>
            <a:pPr algn="ctr">
              <a:lnSpc>
                <a:spcPts val="6719"/>
              </a:lnSpc>
            </a:pPr>
            <a:r>
              <a:rPr lang="en-US" sz="4800">
                <a:solidFill>
                  <a:srgbClr val="FFFFFF"/>
                </a:solidFill>
                <a:latin typeface="Montserrat Classic"/>
              </a:rPr>
              <a:t>Hepatitis B is one of the world's most common infections</a:t>
            </a:r>
          </a:p>
        </p:txBody>
      </p:sp>
      <p:sp>
        <p:nvSpPr>
          <p:cNvPr id="13" name="Title 12">
            <a:extLst>
              <a:ext uri="{FF2B5EF4-FFF2-40B4-BE49-F238E27FC236}">
                <a16:creationId xmlns:a16="http://schemas.microsoft.com/office/drawing/2014/main" id="{C7D7ECBD-77D2-6543-87FF-678630B8D341}"/>
              </a:ext>
            </a:extLst>
          </p:cNvPr>
          <p:cNvSpPr>
            <a:spLocks noGrp="1"/>
          </p:cNvSpPr>
          <p:nvPr>
            <p:ph type="title" idx="4294967295"/>
          </p:nvPr>
        </p:nvSpPr>
        <p:spPr/>
        <p:txBody>
          <a:bodyPr/>
          <a:lstStyle/>
          <a:p>
            <a:r>
              <a:rPr lang="en-US">
                <a:solidFill>
                  <a:schemeClr val="bg1"/>
                </a:solidFill>
              </a:rPr>
              <a:t>How common</a:t>
            </a:r>
            <a:r>
              <a:rPr lang="en-US" baseline="0">
                <a:solidFill>
                  <a:schemeClr val="bg1"/>
                </a:solidFill>
              </a:rPr>
              <a:t> is hepatitis B?</a:t>
            </a:r>
            <a:endParaRPr lang="en-US">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418025"/>
            <a:ext cx="16230600" cy="800100"/>
          </a:xfrm>
          <a:prstGeom prst="rect">
            <a:avLst/>
          </a:prstGeom>
          <a:solidFill>
            <a:srgbClr val="FFDA02"/>
          </a:solidFill>
        </p:spPr>
      </p:sp>
      <p:pic>
        <p:nvPicPr>
          <p:cNvPr id="3" name="Picture 3" descr="This image is of a GIS map of the world showing where hepatiits B is most prevalent by color. The dark red regions where hepatitis B is greater than 2.0% of the general population is mostly in sub-Saharan Africa and Southest Asia regions of the world where hepatitis B is common. "/>
          <p:cNvPicPr>
            <a:picLocks noChangeAspect="1"/>
          </p:cNvPicPr>
          <p:nvPr/>
        </p:nvPicPr>
        <p:blipFill>
          <a:blip r:embed="rId3"/>
          <a:srcRect/>
          <a:stretch>
            <a:fillRect/>
          </a:stretch>
        </p:blipFill>
        <p:spPr>
          <a:xfrm>
            <a:off x="3791" y="1375970"/>
            <a:ext cx="18289737" cy="7805347"/>
          </a:xfrm>
          <a:prstGeom prst="rect">
            <a:avLst/>
          </a:prstGeom>
        </p:spPr>
      </p:pic>
      <p:sp>
        <p:nvSpPr>
          <p:cNvPr id="5" name="Title 4">
            <a:extLst>
              <a:ext uri="{FF2B5EF4-FFF2-40B4-BE49-F238E27FC236}">
                <a16:creationId xmlns:a16="http://schemas.microsoft.com/office/drawing/2014/main" id="{E96E2799-C823-F744-92ED-E984CD9E835A}"/>
              </a:ext>
            </a:extLst>
          </p:cNvPr>
          <p:cNvSpPr>
            <a:spLocks noGrp="1"/>
          </p:cNvSpPr>
          <p:nvPr>
            <p:ph type="title" idx="4294967295"/>
          </p:nvPr>
        </p:nvSpPr>
        <p:spPr>
          <a:xfrm>
            <a:off x="457200" y="274638"/>
            <a:ext cx="17602200" cy="1143000"/>
          </a:xfrm>
        </p:spPr>
        <p:txBody>
          <a:bodyPr>
            <a:normAutofit fontScale="90000"/>
          </a:bodyPr>
          <a:lstStyle/>
          <a:p>
            <a:r>
              <a:rPr lang="en-US">
                <a:solidFill>
                  <a:srgbClr val="FFFFFF"/>
                </a:solidFill>
                <a:latin typeface="Montserrat Classic"/>
              </a:rPr>
              <a:t>What areas of the world  are common for hepatitis B? </a:t>
            </a:r>
            <a:br>
              <a:rPr lang="en-US">
                <a:solidFill>
                  <a:srgbClr val="FFFFFF"/>
                </a:solidFill>
                <a:latin typeface="Montserrat Classic"/>
              </a:rPr>
            </a:br>
            <a:endParaRPr lang="en-US"/>
          </a:p>
        </p:txBody>
      </p:sp>
      <p:sp>
        <p:nvSpPr>
          <p:cNvPr id="9" name="TextBox 8">
            <a:extLst>
              <a:ext uri="{FF2B5EF4-FFF2-40B4-BE49-F238E27FC236}">
                <a16:creationId xmlns:a16="http://schemas.microsoft.com/office/drawing/2014/main" id="{574F8034-B7E7-45D5-8E29-37BE8B312097}"/>
              </a:ext>
            </a:extLst>
          </p:cNvPr>
          <p:cNvSpPr txBox="1"/>
          <p:nvPr/>
        </p:nvSpPr>
        <p:spPr>
          <a:xfrm>
            <a:off x="1723407" y="9568543"/>
            <a:ext cx="14766966" cy="11977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600">
                <a:ea typeface="+mn-lt"/>
                <a:cs typeface="+mn-lt"/>
              </a:rPr>
              <a:t>Polaris Observatory Collaborators D, Gamkrelidze I, Nguyen MH, et al. Global prevalence, treatment, and prevention of hepatitis B virus infection in 2016: a modelling study. </a:t>
            </a:r>
            <a:r>
              <a:rPr lang="en-US" sz="1600" i="1">
                <a:ea typeface="+mn-lt"/>
                <a:cs typeface="+mn-lt"/>
              </a:rPr>
              <a:t>lancet Gastroenterol Hepatol</a:t>
            </a:r>
            <a:r>
              <a:rPr lang="en-US" sz="1600">
                <a:ea typeface="+mn-lt"/>
                <a:cs typeface="+mn-lt"/>
              </a:rPr>
              <a:t>. 2018;3(6):383-403. doi:10.1016/S2468-1253(18)30056-6</a:t>
            </a:r>
            <a:endParaRPr lang="en-US" sz="1600"/>
          </a:p>
          <a:p>
            <a:pPr algn="l">
              <a:lnSpc>
                <a:spcPts val="6719"/>
              </a:lnSpc>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a:extLst>
              <a:ext uri="{C183D7F6-B498-43B3-948B-1728B52AA6E4}">
                <adec:decorative xmlns:adec="http://schemas.microsoft.com/office/drawing/2017/decorative" val="1"/>
              </a:ext>
            </a:extLst>
          </p:cNvPr>
          <p:cNvPicPr>
            <a:picLocks noChangeAspect="1"/>
          </p:cNvPicPr>
          <p:nvPr/>
        </p:nvPicPr>
        <p:blipFill>
          <a:blip r:embed="rId3"/>
          <a:srcRect l="27814" t="32426" r="50567"/>
          <a:stretch>
            <a:fillRect/>
          </a:stretch>
        </p:blipFill>
        <p:spPr>
          <a:xfrm>
            <a:off x="11475791" y="-254504"/>
            <a:ext cx="2458198" cy="10938119"/>
          </a:xfrm>
          <a:prstGeom prst="rect">
            <a:avLst/>
          </a:prstGeom>
        </p:spPr>
      </p:pic>
      <p:pic>
        <p:nvPicPr>
          <p:cNvPr id="3" name="Picture 3" descr="This is a picture of viruses under an electron microscope. "/>
          <p:cNvPicPr>
            <a:picLocks noChangeAspect="1"/>
          </p:cNvPicPr>
          <p:nvPr/>
        </p:nvPicPr>
        <p:blipFill>
          <a:blip r:embed="rId4"/>
          <a:srcRect l="31050" r="31050"/>
          <a:stretch>
            <a:fillRect/>
          </a:stretch>
        </p:blipFill>
        <p:spPr>
          <a:xfrm>
            <a:off x="12576094" y="-520556"/>
            <a:ext cx="6133069" cy="11328112"/>
          </a:xfrm>
          <a:prstGeom prst="rect">
            <a:avLst/>
          </a:prstGeom>
        </p:spPr>
      </p:pic>
      <p:sp>
        <p:nvSpPr>
          <p:cNvPr id="4" name="AutoShape 4">
            <a:extLst>
              <a:ext uri="{C183D7F6-B498-43B3-948B-1728B52AA6E4}">
                <adec:decorative xmlns:adec="http://schemas.microsoft.com/office/drawing/2017/decorative" val="1"/>
              </a:ext>
            </a:extLst>
          </p:cNvPr>
          <p:cNvSpPr/>
          <p:nvPr/>
        </p:nvSpPr>
        <p:spPr>
          <a:xfrm>
            <a:off x="12207075" y="-396616"/>
            <a:ext cx="738039" cy="11080231"/>
          </a:xfrm>
          <a:prstGeom prst="rect">
            <a:avLst/>
          </a:prstGeom>
          <a:solidFill>
            <a:srgbClr val="FFDA02"/>
          </a:solidFill>
        </p:spPr>
      </p:sp>
      <p:grpSp>
        <p:nvGrpSpPr>
          <p:cNvPr id="5" name="Group 5" descr="This is a text box describing what hepatitis B is. Hepatitis B is a chronic (long lasting) virus that infects the liver. If hepatitis B is not taken care of it can lead to liver cancer. Most people do not know they are infected with hepatitis B and are at risk for liver cancer. There is also a safe and effective vaccine that can prevent hepatitis B. "/>
          <p:cNvGrpSpPr/>
          <p:nvPr/>
        </p:nvGrpSpPr>
        <p:grpSpPr>
          <a:xfrm>
            <a:off x="-1016823" y="-1563655"/>
            <a:ext cx="12240172" cy="11013013"/>
            <a:chOff x="0" y="0"/>
            <a:chExt cx="16320230" cy="14684017"/>
          </a:xfrm>
        </p:grpSpPr>
        <p:sp>
          <p:nvSpPr>
            <p:cNvPr id="6" name="TextBox 6"/>
            <p:cNvSpPr txBox="1"/>
            <p:nvPr/>
          </p:nvSpPr>
          <p:spPr>
            <a:xfrm>
              <a:off x="2696664" y="3330463"/>
              <a:ext cx="13623566" cy="1423211"/>
            </a:xfrm>
            <a:prstGeom prst="rect">
              <a:avLst/>
            </a:prstGeom>
          </p:spPr>
          <p:txBody>
            <a:bodyPr lIns="0" tIns="0" rIns="0" bIns="0" rtlCol="0" anchor="t">
              <a:spAutoFit/>
            </a:bodyPr>
            <a:lstStyle/>
            <a:p>
              <a:pPr algn="l">
                <a:lnSpc>
                  <a:spcPts val="9246"/>
                </a:lnSpc>
              </a:pPr>
              <a:endParaRPr lang="en-US" sz="7338" spc="66">
                <a:solidFill>
                  <a:srgbClr val="E8EEF1"/>
                </a:solidFill>
                <a:latin typeface="Montserrat Classic"/>
              </a:endParaRPr>
            </a:p>
          </p:txBody>
        </p:sp>
        <p:sp>
          <p:nvSpPr>
            <p:cNvPr id="7" name="TextBox 7"/>
            <p:cNvSpPr txBox="1"/>
            <p:nvPr/>
          </p:nvSpPr>
          <p:spPr>
            <a:xfrm>
              <a:off x="2696664" y="5384036"/>
              <a:ext cx="12842645" cy="9299981"/>
            </a:xfrm>
            <a:prstGeom prst="rect">
              <a:avLst/>
            </a:prstGeom>
          </p:spPr>
          <p:txBody>
            <a:bodyPr lIns="0" tIns="0" rIns="0" bIns="0" rtlCol="0" anchor="t">
              <a:spAutoFit/>
            </a:bodyPr>
            <a:lstStyle/>
            <a:p>
              <a:pPr marL="550545" lvl="1" indent="-274955" algn="l">
                <a:lnSpc>
                  <a:spcPts val="5003"/>
                </a:lnSpc>
                <a:buFont typeface="Arial"/>
                <a:buChar char="•"/>
              </a:pPr>
              <a:r>
                <a:rPr lang="en-US" sz="3335" spc="33">
                  <a:solidFill>
                    <a:srgbClr val="FFFFFF"/>
                  </a:solidFill>
                  <a:latin typeface="Montserrat Light"/>
                </a:rPr>
                <a:t>A chronic (long-lasting) virus that infects the liver </a:t>
              </a:r>
              <a:endParaRPr lang="en-US"/>
            </a:p>
            <a:p>
              <a:pPr marL="550545" lvl="1" indent="-274955" algn="l">
                <a:lnSpc>
                  <a:spcPts val="5003"/>
                </a:lnSpc>
                <a:buFont typeface="Arial"/>
                <a:buChar char="•"/>
              </a:pPr>
              <a:r>
                <a:rPr lang="en-US" sz="3335" spc="33">
                  <a:solidFill>
                    <a:srgbClr val="FFFFFF"/>
                  </a:solidFill>
                  <a:latin typeface="Montserrat Light"/>
                </a:rPr>
                <a:t>If hepatitis B is not taken care of, it can lead to liver cancer</a:t>
              </a:r>
            </a:p>
            <a:p>
              <a:pPr marL="550545" lvl="1" indent="-274955" algn="l">
                <a:lnSpc>
                  <a:spcPts val="5003"/>
                </a:lnSpc>
                <a:buFont typeface="Arial"/>
                <a:buChar char="•"/>
              </a:pPr>
              <a:r>
                <a:rPr lang="en-US" sz="3335" spc="33">
                  <a:solidFill>
                    <a:srgbClr val="FFFFFF"/>
                  </a:solidFill>
                  <a:latin typeface="Montserrat Light"/>
                </a:rPr>
                <a:t>About 2.2 million people in the United States have hepatitis B </a:t>
              </a:r>
            </a:p>
            <a:p>
              <a:pPr marL="1101090" lvl="2" indent="-367030" algn="l">
                <a:lnSpc>
                  <a:spcPts val="5003"/>
                </a:lnSpc>
                <a:buFont typeface="Arial"/>
                <a:buChar char="⚬"/>
              </a:pPr>
              <a:r>
                <a:rPr lang="en-US" sz="3335" spc="33">
                  <a:solidFill>
                    <a:srgbClr val="FFFFFF"/>
                  </a:solidFill>
                  <a:latin typeface="Montserrat Light"/>
                </a:rPr>
                <a:t>Most people do not know they have hepatitis B </a:t>
              </a:r>
            </a:p>
            <a:p>
              <a:pPr marL="550545" lvl="1" indent="-274955">
                <a:lnSpc>
                  <a:spcPts val="5003"/>
                </a:lnSpc>
                <a:buFont typeface="Arial"/>
                <a:buChar char="•"/>
              </a:pPr>
              <a:r>
                <a:rPr lang="en-US" sz="3300" spc="33">
                  <a:solidFill>
                    <a:srgbClr val="FFFFFF"/>
                  </a:solidFill>
                  <a:latin typeface="Montserrat Light"/>
                </a:rPr>
                <a:t>There is a safe vaccine that can prevent hepatitis B and treatments can help manage hepatitis B for those who have it.</a:t>
              </a:r>
            </a:p>
          </p:txBody>
        </p:sp>
        <p:grpSp>
          <p:nvGrpSpPr>
            <p:cNvPr id="8" name="Group 8"/>
            <p:cNvGrpSpPr/>
            <p:nvPr/>
          </p:nvGrpSpPr>
          <p:grpSpPr>
            <a:xfrm>
              <a:off x="0" y="0"/>
              <a:ext cx="4279960" cy="1262228"/>
              <a:chOff x="0" y="0"/>
              <a:chExt cx="1722525" cy="508000"/>
            </a:xfrm>
          </p:grpSpPr>
          <p:sp>
            <p:nvSpPr>
              <p:cNvPr id="9" name="Freeform 9"/>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grpSp>
      <p:sp>
        <p:nvSpPr>
          <p:cNvPr id="10" name="Title 9">
            <a:extLst>
              <a:ext uri="{FF2B5EF4-FFF2-40B4-BE49-F238E27FC236}">
                <a16:creationId xmlns:a16="http://schemas.microsoft.com/office/drawing/2014/main" id="{E350E7EB-CF4B-FE48-A959-9D1162778729}"/>
              </a:ext>
            </a:extLst>
          </p:cNvPr>
          <p:cNvSpPr>
            <a:spLocks noGrp="1"/>
          </p:cNvSpPr>
          <p:nvPr>
            <p:ph type="title" idx="4294967295"/>
          </p:nvPr>
        </p:nvSpPr>
        <p:spPr>
          <a:xfrm>
            <a:off x="500628" y="1094986"/>
            <a:ext cx="10217674" cy="1143000"/>
          </a:xfrm>
        </p:spPr>
        <p:txBody>
          <a:bodyPr>
            <a:normAutofit fontScale="90000"/>
          </a:bodyPr>
          <a:lstStyle/>
          <a:p>
            <a:pPr rtl="0" eaLnBrk="1" latinLnBrk="0" hangingPunct="1"/>
            <a:r>
              <a:rPr lang="en-US" sz="7340" kern="1200" spc="66">
                <a:solidFill>
                  <a:srgbClr val="E8EEF1"/>
                </a:solidFill>
                <a:effectLst/>
                <a:latin typeface="Montserrat Classic" pitchFamily="2" charset="77"/>
                <a:ea typeface="+mn-ea"/>
                <a:cs typeface="+mn-cs"/>
              </a:rPr>
              <a:t>What is hepatitis B?</a:t>
            </a:r>
            <a:endParaRPr lang="en-US">
              <a:effectLst/>
            </a:endParaRPr>
          </a:p>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close up of a person that shows where the liver is located (on the right lower side of your body just under your ribs&#10;&#10;"/>
          <p:cNvPicPr>
            <a:picLocks noChangeAspect="1"/>
          </p:cNvPicPr>
          <p:nvPr/>
        </p:nvPicPr>
        <p:blipFill>
          <a:blip r:embed="rId3"/>
          <a:srcRect l="7221" r="7354"/>
          <a:stretch>
            <a:fillRect/>
          </a:stretch>
        </p:blipFill>
        <p:spPr>
          <a:xfrm>
            <a:off x="10439400" y="1311433"/>
            <a:ext cx="8337174" cy="10287000"/>
          </a:xfrm>
          <a:prstGeom prst="rect">
            <a:avLst/>
          </a:prstGeom>
        </p:spPr>
      </p:pic>
      <p:sp>
        <p:nvSpPr>
          <p:cNvPr id="3" name="AutoShape 3">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sp>
        <p:nvSpPr>
          <p:cNvPr id="4" name="TextBox 4"/>
          <p:cNvSpPr txBox="1"/>
          <p:nvPr/>
        </p:nvSpPr>
        <p:spPr>
          <a:xfrm>
            <a:off x="457200" y="2491912"/>
            <a:ext cx="10217674" cy="1067408"/>
          </a:xfrm>
          <a:prstGeom prst="rect">
            <a:avLst/>
          </a:prstGeom>
        </p:spPr>
        <p:txBody>
          <a:bodyPr lIns="0" tIns="0" rIns="0" bIns="0" rtlCol="0" anchor="t">
            <a:spAutoFit/>
          </a:bodyPr>
          <a:lstStyle/>
          <a:p>
            <a:pPr algn="ctr">
              <a:lnSpc>
                <a:spcPts val="9246"/>
              </a:lnSpc>
            </a:pPr>
            <a:r>
              <a:rPr lang="en-US" sz="7338" spc="66">
                <a:solidFill>
                  <a:srgbClr val="E8EEF1"/>
                </a:solidFill>
                <a:latin typeface="Montserrat Classic"/>
              </a:rPr>
              <a:t>What does it do?  </a:t>
            </a:r>
          </a:p>
        </p:txBody>
      </p:sp>
      <p:sp>
        <p:nvSpPr>
          <p:cNvPr id="5" name="TextBox 5"/>
          <p:cNvSpPr txBox="1"/>
          <p:nvPr/>
        </p:nvSpPr>
        <p:spPr>
          <a:xfrm>
            <a:off x="1702855" y="3924273"/>
            <a:ext cx="8283673" cy="5061320"/>
          </a:xfrm>
          <a:prstGeom prst="rect">
            <a:avLst/>
          </a:prstGeom>
        </p:spPr>
        <p:txBody>
          <a:bodyPr lIns="0" tIns="0" rIns="0" bIns="0" rtlCol="0" anchor="t">
            <a:spAutoFit/>
          </a:bodyPr>
          <a:lstStyle/>
          <a:p>
            <a:pPr marL="550727" lvl="1" indent="-275364" algn="l">
              <a:lnSpc>
                <a:spcPts val="5003"/>
              </a:lnSpc>
              <a:buFont typeface="Arial"/>
              <a:buChar char="•"/>
            </a:pPr>
            <a:r>
              <a:rPr lang="en-US" sz="3335" spc="33">
                <a:solidFill>
                  <a:srgbClr val="FFFFFF"/>
                </a:solidFill>
                <a:latin typeface="Montserrat Light"/>
              </a:rPr>
              <a:t>Digests food </a:t>
            </a:r>
          </a:p>
          <a:p>
            <a:pPr marL="550727" lvl="1" indent="-275364" algn="l">
              <a:lnSpc>
                <a:spcPts val="5003"/>
              </a:lnSpc>
              <a:buFont typeface="Arial"/>
              <a:buChar char="•"/>
            </a:pPr>
            <a:r>
              <a:rPr lang="en-US" sz="3335" spc="33">
                <a:solidFill>
                  <a:srgbClr val="FFFFFF"/>
                </a:solidFill>
                <a:latin typeface="Montserrat Light"/>
              </a:rPr>
              <a:t>Regulates energy</a:t>
            </a:r>
          </a:p>
          <a:p>
            <a:pPr marL="550727" lvl="1" indent="-275364" algn="l">
              <a:lnSpc>
                <a:spcPts val="5003"/>
              </a:lnSpc>
              <a:buFont typeface="Arial"/>
              <a:buChar char="•"/>
            </a:pPr>
            <a:r>
              <a:rPr lang="en-US" sz="3335" spc="33">
                <a:solidFill>
                  <a:srgbClr val="FFFFFF"/>
                </a:solidFill>
                <a:latin typeface="Montserrat Light"/>
              </a:rPr>
              <a:t>Builds muscle </a:t>
            </a:r>
          </a:p>
          <a:p>
            <a:pPr marL="550727" lvl="1" indent="-275364" algn="l">
              <a:lnSpc>
                <a:spcPts val="5003"/>
              </a:lnSpc>
              <a:buFont typeface="Arial"/>
              <a:buChar char="•"/>
            </a:pPr>
            <a:r>
              <a:rPr lang="en-US" sz="3335" spc="33">
                <a:solidFill>
                  <a:srgbClr val="FFFFFF"/>
                </a:solidFill>
                <a:latin typeface="Montserrat Light"/>
              </a:rPr>
              <a:t>Breaks down toxins </a:t>
            </a:r>
          </a:p>
          <a:p>
            <a:pPr marL="550727" lvl="1" indent="-275364" algn="l">
              <a:lnSpc>
                <a:spcPts val="5003"/>
              </a:lnSpc>
              <a:buFont typeface="Arial"/>
              <a:buChar char="•"/>
            </a:pPr>
            <a:r>
              <a:rPr lang="en-US" sz="3335" spc="33">
                <a:solidFill>
                  <a:srgbClr val="FFFFFF"/>
                </a:solidFill>
                <a:latin typeface="Montserrat Light"/>
              </a:rPr>
              <a:t>Fights infections </a:t>
            </a:r>
          </a:p>
          <a:p>
            <a:pPr marL="550727" lvl="1" indent="-275364" algn="l">
              <a:lnSpc>
                <a:spcPts val="5003"/>
              </a:lnSpc>
              <a:buFont typeface="Arial"/>
              <a:buChar char="•"/>
            </a:pPr>
            <a:r>
              <a:rPr lang="en-US" sz="3335" spc="33">
                <a:solidFill>
                  <a:srgbClr val="FFFFFF"/>
                </a:solidFill>
                <a:latin typeface="Montserrat Light"/>
              </a:rPr>
              <a:t>Processes medications </a:t>
            </a:r>
          </a:p>
          <a:p>
            <a:pPr marL="550727" lvl="1" indent="-275364" algn="l">
              <a:lnSpc>
                <a:spcPts val="5003"/>
              </a:lnSpc>
              <a:buFont typeface="Arial"/>
              <a:buChar char="•"/>
            </a:pPr>
            <a:r>
              <a:rPr lang="en-US" sz="3335" spc="33">
                <a:solidFill>
                  <a:srgbClr val="FFFFFF"/>
                </a:solidFill>
                <a:latin typeface="Montserrat Light"/>
              </a:rPr>
              <a:t>Stores vitamins </a:t>
            </a:r>
          </a:p>
          <a:p>
            <a:pPr marL="550727" lvl="1" indent="-275364" algn="l">
              <a:lnSpc>
                <a:spcPts val="5003"/>
              </a:lnSpc>
              <a:buFont typeface="Arial"/>
              <a:buChar char="•"/>
            </a:pPr>
            <a:r>
              <a:rPr lang="en-US" sz="3335" spc="33">
                <a:solidFill>
                  <a:srgbClr val="FFFFFF"/>
                </a:solidFill>
                <a:latin typeface="Montserrat Light"/>
              </a:rPr>
              <a:t>Helps the blood to clot</a:t>
            </a:r>
          </a:p>
        </p:txBody>
      </p:sp>
      <p:grpSp>
        <p:nvGrpSpPr>
          <p:cNvPr id="6" name="Group 6">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7" name="Freeform 7"/>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8" name="Title 7">
            <a:extLst>
              <a:ext uri="{FF2B5EF4-FFF2-40B4-BE49-F238E27FC236}">
                <a16:creationId xmlns:a16="http://schemas.microsoft.com/office/drawing/2014/main" id="{0423E645-AB41-1E4E-8533-1A6D8C128F22}"/>
              </a:ext>
            </a:extLst>
          </p:cNvPr>
          <p:cNvSpPr>
            <a:spLocks noGrp="1"/>
          </p:cNvSpPr>
          <p:nvPr>
            <p:ph type="title" idx="4294967295"/>
          </p:nvPr>
        </p:nvSpPr>
        <p:spPr>
          <a:xfrm>
            <a:off x="1352550" y="1348291"/>
            <a:ext cx="8229600" cy="1143000"/>
          </a:xfrm>
        </p:spPr>
        <p:txBody>
          <a:bodyPr>
            <a:normAutofit fontScale="90000"/>
          </a:bodyPr>
          <a:lstStyle/>
          <a:p>
            <a:r>
              <a:rPr lang="en-US" sz="7340" kern="1200" spc="66">
                <a:solidFill>
                  <a:srgbClr val="E8EEF1"/>
                </a:solidFill>
                <a:effectLst/>
                <a:latin typeface="Montserrat Classic" pitchFamily="2" charset="77"/>
                <a:ea typeface="+mn-ea"/>
                <a:cs typeface="+mn-cs"/>
              </a:rPr>
              <a:t>What is the liver?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sp>
        <p:nvSpPr>
          <p:cNvPr id="3" name="TextBox 3"/>
          <p:cNvSpPr txBox="1"/>
          <p:nvPr/>
        </p:nvSpPr>
        <p:spPr>
          <a:xfrm>
            <a:off x="650723" y="7081926"/>
            <a:ext cx="16986554" cy="2378670"/>
          </a:xfrm>
          <a:prstGeom prst="rect">
            <a:avLst/>
          </a:prstGeom>
        </p:spPr>
        <p:txBody>
          <a:bodyPr lIns="0" tIns="0" rIns="0" bIns="0" rtlCol="0" anchor="t">
            <a:spAutoFit/>
          </a:bodyPr>
          <a:lstStyle/>
          <a:p>
            <a:pPr algn="ctr">
              <a:lnSpc>
                <a:spcPts val="6288"/>
              </a:lnSpc>
            </a:pPr>
            <a:r>
              <a:rPr lang="en-US" sz="4800" spc="96">
                <a:solidFill>
                  <a:srgbClr val="F8FBFD"/>
                </a:solidFill>
                <a:latin typeface="Montserrat Classic"/>
              </a:rPr>
              <a:t>Hepatitis B can lead to liver damage and even liver cancer over time if someone is not aware of or managed for their infection.</a:t>
            </a:r>
          </a:p>
        </p:txBody>
      </p:sp>
      <p:pic>
        <p:nvPicPr>
          <p:cNvPr id="4" name="Picture 4" descr="This image shows a liver with mild inflamation that can lead to fibrosis. This series of images shows the progression to liver cancer with hepatitis B if it is not managed. "/>
          <p:cNvPicPr>
            <a:picLocks noChangeAspect="1"/>
          </p:cNvPicPr>
          <p:nvPr/>
        </p:nvPicPr>
        <p:blipFill>
          <a:blip r:embed="rId3"/>
          <a:srcRect/>
          <a:stretch>
            <a:fillRect/>
          </a:stretch>
        </p:blipFill>
        <p:spPr>
          <a:xfrm>
            <a:off x="4790002" y="2952599"/>
            <a:ext cx="3856033" cy="2472681"/>
          </a:xfrm>
          <a:prstGeom prst="rect">
            <a:avLst/>
          </a:prstGeom>
        </p:spPr>
      </p:pic>
      <p:pic>
        <p:nvPicPr>
          <p:cNvPr id="5" name="Picture 5" descr="This image shows the impact of long term hepatitis B infection if it is not managed. Hepatitis B if not managed can lead to liver cancer. This image shows a depiction of a liver with liver cancer. "/>
          <p:cNvPicPr>
            <a:picLocks noChangeAspect="1"/>
          </p:cNvPicPr>
          <p:nvPr/>
        </p:nvPicPr>
        <p:blipFill>
          <a:blip r:embed="rId4"/>
          <a:srcRect/>
          <a:stretch>
            <a:fillRect/>
          </a:stretch>
        </p:blipFill>
        <p:spPr>
          <a:xfrm>
            <a:off x="14100505" y="2805817"/>
            <a:ext cx="3899103" cy="2472681"/>
          </a:xfrm>
          <a:prstGeom prst="rect">
            <a:avLst/>
          </a:prstGeom>
        </p:spPr>
      </p:pic>
      <p:pic>
        <p:nvPicPr>
          <p:cNvPr id="6" name="Picture 6" descr="This image shows the progression to cirrhosis or scaring of the liver which is a stange of hepatitis B if it is not managed by a doctor"/>
          <p:cNvPicPr>
            <a:picLocks noChangeAspect="1"/>
          </p:cNvPicPr>
          <p:nvPr/>
        </p:nvPicPr>
        <p:blipFill>
          <a:blip r:embed="rId5"/>
          <a:srcRect/>
          <a:stretch>
            <a:fillRect/>
          </a:stretch>
        </p:blipFill>
        <p:spPr>
          <a:xfrm>
            <a:off x="9794723" y="2952599"/>
            <a:ext cx="3670058" cy="2325899"/>
          </a:xfrm>
          <a:prstGeom prst="rect">
            <a:avLst/>
          </a:prstGeom>
        </p:spPr>
      </p:pic>
      <p:pic>
        <p:nvPicPr>
          <p:cNvPr id="7" name="Picture 7" descr="This image shows a happy and healthy liver with hepatitis B that is managed and aware of the infection. "/>
          <p:cNvPicPr>
            <a:picLocks noChangeAspect="1"/>
          </p:cNvPicPr>
          <p:nvPr/>
        </p:nvPicPr>
        <p:blipFill>
          <a:blip r:embed="rId6"/>
          <a:srcRect/>
          <a:stretch>
            <a:fillRect/>
          </a:stretch>
        </p:blipFill>
        <p:spPr>
          <a:xfrm>
            <a:off x="323394" y="2940814"/>
            <a:ext cx="3824431" cy="2337683"/>
          </a:xfrm>
          <a:prstGeom prst="rect">
            <a:avLst/>
          </a:prstGeom>
        </p:spPr>
      </p:pic>
      <p:sp>
        <p:nvSpPr>
          <p:cNvPr id="8" name="TextBox 8"/>
          <p:cNvSpPr txBox="1"/>
          <p:nvPr/>
        </p:nvSpPr>
        <p:spPr>
          <a:xfrm>
            <a:off x="0" y="5666878"/>
            <a:ext cx="3824431" cy="405765"/>
          </a:xfrm>
          <a:prstGeom prst="rect">
            <a:avLst/>
          </a:prstGeom>
        </p:spPr>
        <p:txBody>
          <a:bodyPr lIns="0" tIns="0" rIns="0" bIns="0" rtlCol="0" anchor="t">
            <a:spAutoFit/>
          </a:bodyPr>
          <a:lstStyle/>
          <a:p>
            <a:pPr algn="ctr">
              <a:lnSpc>
                <a:spcPts val="3359"/>
              </a:lnSpc>
            </a:pPr>
            <a:r>
              <a:rPr lang="en-US" sz="2400">
                <a:solidFill>
                  <a:srgbClr val="FFFFFF"/>
                </a:solidFill>
                <a:latin typeface="Lato"/>
              </a:rPr>
              <a:t>Healthy liver</a:t>
            </a:r>
          </a:p>
        </p:txBody>
      </p:sp>
      <p:sp>
        <p:nvSpPr>
          <p:cNvPr id="9" name="TextBox 9"/>
          <p:cNvSpPr txBox="1"/>
          <p:nvPr/>
        </p:nvSpPr>
        <p:spPr>
          <a:xfrm>
            <a:off x="4805804" y="5666878"/>
            <a:ext cx="3824431" cy="824865"/>
          </a:xfrm>
          <a:prstGeom prst="rect">
            <a:avLst/>
          </a:prstGeom>
        </p:spPr>
        <p:txBody>
          <a:bodyPr lIns="0" tIns="0" rIns="0" bIns="0" rtlCol="0" anchor="t">
            <a:spAutoFit/>
          </a:bodyPr>
          <a:lstStyle/>
          <a:p>
            <a:pPr algn="ctr">
              <a:lnSpc>
                <a:spcPts val="3359"/>
              </a:lnSpc>
            </a:pPr>
            <a:r>
              <a:rPr lang="en-US" sz="2400">
                <a:solidFill>
                  <a:srgbClr val="FFFFFF"/>
                </a:solidFill>
                <a:latin typeface="Lato"/>
              </a:rPr>
              <a:t>Mild inflammation can lead to "fibrosis"</a:t>
            </a:r>
          </a:p>
        </p:txBody>
      </p:sp>
      <p:sp>
        <p:nvSpPr>
          <p:cNvPr id="10" name="TextBox 10"/>
          <p:cNvSpPr txBox="1"/>
          <p:nvPr/>
        </p:nvSpPr>
        <p:spPr>
          <a:xfrm>
            <a:off x="9794723" y="5697358"/>
            <a:ext cx="3824431" cy="1243965"/>
          </a:xfrm>
          <a:prstGeom prst="rect">
            <a:avLst/>
          </a:prstGeom>
        </p:spPr>
        <p:txBody>
          <a:bodyPr lIns="0" tIns="0" rIns="0" bIns="0" rtlCol="0" anchor="t">
            <a:spAutoFit/>
          </a:bodyPr>
          <a:lstStyle/>
          <a:p>
            <a:pPr algn="ctr">
              <a:lnSpc>
                <a:spcPts val="3359"/>
              </a:lnSpc>
            </a:pPr>
            <a:r>
              <a:rPr lang="en-US" sz="2400">
                <a:solidFill>
                  <a:srgbClr val="FFFFFF"/>
                </a:solidFill>
                <a:latin typeface="Lato"/>
              </a:rPr>
              <a:t>A lot of inflammation can lead to a scarred liver or Cirrhosis</a:t>
            </a:r>
          </a:p>
        </p:txBody>
      </p:sp>
      <p:sp>
        <p:nvSpPr>
          <p:cNvPr id="11" name="TextBox 11"/>
          <p:cNvSpPr txBox="1"/>
          <p:nvPr/>
        </p:nvSpPr>
        <p:spPr>
          <a:xfrm>
            <a:off x="14137841" y="5666878"/>
            <a:ext cx="3824431" cy="1243965"/>
          </a:xfrm>
          <a:prstGeom prst="rect">
            <a:avLst/>
          </a:prstGeom>
        </p:spPr>
        <p:txBody>
          <a:bodyPr lIns="0" tIns="0" rIns="0" bIns="0" rtlCol="0" anchor="t">
            <a:spAutoFit/>
          </a:bodyPr>
          <a:lstStyle/>
          <a:p>
            <a:pPr algn="ctr">
              <a:lnSpc>
                <a:spcPts val="3359"/>
              </a:lnSpc>
            </a:pPr>
            <a:r>
              <a:rPr lang="en-US" sz="2400">
                <a:solidFill>
                  <a:srgbClr val="FFFFFF"/>
                </a:solidFill>
                <a:latin typeface="Lato"/>
              </a:rPr>
              <a:t>Long-term infection with hepatitis B can lead to liver cancer</a:t>
            </a:r>
          </a:p>
        </p:txBody>
      </p:sp>
      <p:sp>
        <p:nvSpPr>
          <p:cNvPr id="12" name="Title 11">
            <a:extLst>
              <a:ext uri="{FF2B5EF4-FFF2-40B4-BE49-F238E27FC236}">
                <a16:creationId xmlns:a16="http://schemas.microsoft.com/office/drawing/2014/main" id="{23D88D00-D1A5-874F-86CF-C496925F6D63}"/>
              </a:ext>
            </a:extLst>
          </p:cNvPr>
          <p:cNvSpPr>
            <a:spLocks noGrp="1"/>
          </p:cNvSpPr>
          <p:nvPr>
            <p:ph type="title" idx="4294967295"/>
          </p:nvPr>
        </p:nvSpPr>
        <p:spPr/>
        <p:txBody>
          <a:bodyPr/>
          <a:lstStyle/>
          <a:p>
            <a:r>
              <a:rPr lang="en-US">
                <a:solidFill>
                  <a:schemeClr val="bg1"/>
                </a:solidFill>
              </a:rPr>
              <a:t>Hepatitis B Disease Progression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1028700" y="4671695"/>
            <a:ext cx="5348152" cy="1118870"/>
          </a:xfrm>
          <a:prstGeom prst="rect">
            <a:avLst/>
          </a:prstGeom>
        </p:spPr>
        <p:txBody>
          <a:bodyPr lIns="0" tIns="0" rIns="0" bIns="0" rtlCol="0" anchor="t">
            <a:spAutoFit/>
          </a:bodyPr>
          <a:lstStyle/>
          <a:p>
            <a:pPr marL="528320" lvl="1" indent="-264160">
              <a:lnSpc>
                <a:spcPts val="4479"/>
              </a:lnSpc>
              <a:buFont typeface="Arial"/>
              <a:buChar char="•"/>
            </a:pPr>
            <a:r>
              <a:rPr lang="en-US" sz="3199">
                <a:solidFill>
                  <a:srgbClr val="FFFFFF"/>
                </a:solidFill>
                <a:latin typeface="Montserrat Light"/>
              </a:rPr>
              <a:t>Over time hepatitis B can harm your liver </a:t>
            </a:r>
          </a:p>
        </p:txBody>
      </p:sp>
      <p:sp>
        <p:nvSpPr>
          <p:cNvPr id="7" name="TextBox 7"/>
          <p:cNvSpPr txBox="1"/>
          <p:nvPr/>
        </p:nvSpPr>
        <p:spPr>
          <a:xfrm>
            <a:off x="1028700" y="6497766"/>
            <a:ext cx="5348152" cy="2823978"/>
          </a:xfrm>
          <a:prstGeom prst="rect">
            <a:avLst/>
          </a:prstGeom>
        </p:spPr>
        <p:txBody>
          <a:bodyPr lIns="0" tIns="0" rIns="0" bIns="0" rtlCol="0" anchor="t">
            <a:spAutoFit/>
          </a:bodyPr>
          <a:lstStyle/>
          <a:p>
            <a:pPr marL="528320" lvl="1" indent="-264160">
              <a:lnSpc>
                <a:spcPts val="4480"/>
              </a:lnSpc>
              <a:buFont typeface="Arial"/>
              <a:buChar char="•"/>
            </a:pPr>
            <a:r>
              <a:rPr lang="en-US" sz="3200">
                <a:solidFill>
                  <a:srgbClr val="FFFFFF"/>
                </a:solidFill>
                <a:latin typeface="Montserrat Light"/>
              </a:rPr>
              <a:t>If left untreated, hepatitis B can cause liver damage or even liver cancer</a:t>
            </a:r>
          </a:p>
          <a:p>
            <a:pPr>
              <a:lnSpc>
                <a:spcPts val="4480"/>
              </a:lnSpc>
            </a:pPr>
            <a:endParaRPr lang="en-US" sz="3200">
              <a:solidFill>
                <a:srgbClr val="FFFFFF"/>
              </a:solidFill>
              <a:latin typeface="Montserrat Light"/>
            </a:endParaRPr>
          </a:p>
        </p:txBody>
      </p:sp>
      <p:sp>
        <p:nvSpPr>
          <p:cNvPr id="8" name="TextBox 8"/>
          <p:cNvSpPr txBox="1"/>
          <p:nvPr/>
        </p:nvSpPr>
        <p:spPr>
          <a:xfrm>
            <a:off x="1028700" y="3409233"/>
            <a:ext cx="5886679" cy="547370"/>
          </a:xfrm>
          <a:prstGeom prst="rect">
            <a:avLst/>
          </a:prstGeom>
        </p:spPr>
        <p:txBody>
          <a:bodyPr lIns="0" tIns="0" rIns="0" bIns="0" rtlCol="0" anchor="t">
            <a:spAutoFit/>
          </a:bodyPr>
          <a:lstStyle/>
          <a:p>
            <a:pPr marL="528320" lvl="1" indent="-264160">
              <a:lnSpc>
                <a:spcPts val="4480"/>
              </a:lnSpc>
              <a:buFont typeface="Arial"/>
              <a:buChar char="•"/>
            </a:pPr>
            <a:r>
              <a:rPr lang="en-US" sz="3200">
                <a:solidFill>
                  <a:srgbClr val="FFFFFF"/>
                </a:solidFill>
                <a:latin typeface="Montserrat Light"/>
              </a:rPr>
              <a:t>Scars it! </a:t>
            </a:r>
          </a:p>
        </p:txBody>
      </p:sp>
      <p:pic>
        <p:nvPicPr>
          <p:cNvPr id="9" name="Picture 9" descr="This image shows the progression to liver cancer from a healthy liver to liver cancer going through the stages of fibrosis and cirrhosis if hepatitis B is not mangaed by a doctor. "/>
          <p:cNvPicPr>
            <a:picLocks noChangeAspect="1"/>
          </p:cNvPicPr>
          <p:nvPr/>
        </p:nvPicPr>
        <p:blipFill>
          <a:blip r:embed="rId3"/>
          <a:srcRect/>
          <a:stretch>
            <a:fillRect/>
          </a:stretch>
        </p:blipFill>
        <p:spPr>
          <a:xfrm>
            <a:off x="7340307" y="2422861"/>
            <a:ext cx="10354796" cy="6898883"/>
          </a:xfrm>
          <a:prstGeom prst="rect">
            <a:avLst/>
          </a:prstGeom>
        </p:spPr>
      </p:pic>
      <p:sp>
        <p:nvSpPr>
          <p:cNvPr id="10" name="Title 9">
            <a:extLst>
              <a:ext uri="{FF2B5EF4-FFF2-40B4-BE49-F238E27FC236}">
                <a16:creationId xmlns:a16="http://schemas.microsoft.com/office/drawing/2014/main" id="{590FBADB-339F-374E-AD53-AE71EC4A479A}"/>
              </a:ext>
            </a:extLst>
          </p:cNvPr>
          <p:cNvSpPr>
            <a:spLocks noGrp="1"/>
          </p:cNvSpPr>
          <p:nvPr>
            <p:ph type="title" idx="4294967295"/>
          </p:nvPr>
        </p:nvSpPr>
        <p:spPr>
          <a:xfrm>
            <a:off x="628650" y="1222128"/>
            <a:ext cx="16611600" cy="1143000"/>
          </a:xfrm>
        </p:spPr>
        <p:txBody>
          <a:bodyPr>
            <a:normAutofit/>
          </a:bodyPr>
          <a:lstStyle/>
          <a:p>
            <a:pPr rtl="0" eaLnBrk="1" latinLnBrk="0" hangingPunct="1"/>
            <a:r>
              <a:rPr lang="en-US" sz="5600" kern="1200">
                <a:solidFill>
                  <a:srgbClr val="FFFFFF"/>
                </a:solidFill>
                <a:effectLst/>
                <a:latin typeface="Montserrat Classic" pitchFamily="2" charset="77"/>
                <a:ea typeface="+mn-ea"/>
                <a:cs typeface="+mn-cs"/>
              </a:rPr>
              <a:t>What does hepatitis B do to the liver? </a:t>
            </a:r>
            <a:endParaRPr lang="en-US">
              <a:effectLst/>
            </a:endParaRPr>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sp>
        <p:nvSpPr>
          <p:cNvPr id="4" name="TextBox 4"/>
          <p:cNvSpPr txBox="1"/>
          <p:nvPr/>
        </p:nvSpPr>
        <p:spPr>
          <a:xfrm>
            <a:off x="0" y="1523739"/>
            <a:ext cx="18058643" cy="1985010"/>
          </a:xfrm>
          <a:prstGeom prst="rect">
            <a:avLst/>
          </a:prstGeom>
        </p:spPr>
        <p:txBody>
          <a:bodyPr lIns="0" tIns="0" rIns="0" bIns="0" rtlCol="0" anchor="t">
            <a:spAutoFit/>
          </a:bodyPr>
          <a:lstStyle/>
          <a:p>
            <a:pPr algn="ctr">
              <a:lnSpc>
                <a:spcPts val="5040"/>
              </a:lnSpc>
              <a:spcBef>
                <a:spcPct val="0"/>
              </a:spcBef>
            </a:pPr>
            <a:r>
              <a:rPr lang="en-US" sz="3600">
                <a:solidFill>
                  <a:srgbClr val="FFFFFF"/>
                </a:solidFill>
                <a:latin typeface="Montserrat Light Bold"/>
              </a:rPr>
              <a:t>There are usually no signs or symptoms  for hepatitis B if someone does have symptoms, they can be a sign of liver disease </a:t>
            </a:r>
          </a:p>
          <a:p>
            <a:pPr algn="ctr">
              <a:lnSpc>
                <a:spcPts val="5040"/>
              </a:lnSpc>
              <a:spcBef>
                <a:spcPct val="0"/>
              </a:spcBef>
            </a:pPr>
            <a:r>
              <a:rPr lang="en-US" sz="3600">
                <a:solidFill>
                  <a:srgbClr val="FFFFFF"/>
                </a:solidFill>
                <a:latin typeface="Montserrat Light Bold"/>
              </a:rPr>
              <a:t> </a:t>
            </a:r>
          </a:p>
        </p:txBody>
      </p:sp>
      <p:sp>
        <p:nvSpPr>
          <p:cNvPr id="5" name="TextBox 5"/>
          <p:cNvSpPr txBox="1"/>
          <p:nvPr/>
        </p:nvSpPr>
        <p:spPr>
          <a:xfrm>
            <a:off x="1798131" y="4092257"/>
            <a:ext cx="10258390" cy="4143570"/>
          </a:xfrm>
          <a:prstGeom prst="rect">
            <a:avLst/>
          </a:prstGeom>
        </p:spPr>
        <p:txBody>
          <a:bodyPr lIns="0" tIns="0" rIns="0" bIns="0" rtlCol="0" anchor="t">
            <a:spAutoFit/>
          </a:bodyPr>
          <a:lstStyle/>
          <a:p>
            <a:pPr algn="ctr">
              <a:lnSpc>
                <a:spcPts val="4768"/>
              </a:lnSpc>
              <a:spcBef>
                <a:spcPct val="0"/>
              </a:spcBef>
            </a:pPr>
            <a:r>
              <a:rPr lang="en-US" sz="3405">
                <a:solidFill>
                  <a:srgbClr val="FFFFFF"/>
                </a:solidFill>
                <a:latin typeface="Montserrat Light"/>
              </a:rPr>
              <a:t>Some people can experience flu like symptoms </a:t>
            </a:r>
          </a:p>
          <a:p>
            <a:pPr marL="562330" lvl="1" indent="-281165">
              <a:lnSpc>
                <a:spcPts val="4768"/>
              </a:lnSpc>
              <a:buFont typeface="Arial"/>
              <a:buChar char="•"/>
            </a:pPr>
            <a:r>
              <a:rPr lang="en-US" sz="3405">
                <a:solidFill>
                  <a:srgbClr val="FFFFFF"/>
                </a:solidFill>
                <a:latin typeface="Montserrat Light"/>
              </a:rPr>
              <a:t>Fever</a:t>
            </a:r>
          </a:p>
          <a:p>
            <a:pPr marL="562330" lvl="1" indent="-281165">
              <a:lnSpc>
                <a:spcPts val="4768"/>
              </a:lnSpc>
              <a:buFont typeface="Arial"/>
              <a:buChar char="•"/>
            </a:pPr>
            <a:r>
              <a:rPr lang="en-US" sz="3405">
                <a:solidFill>
                  <a:srgbClr val="FFFFFF"/>
                </a:solidFill>
                <a:latin typeface="Montserrat Light"/>
              </a:rPr>
              <a:t>Jaundice (yellowing of the skin and eyes)</a:t>
            </a:r>
          </a:p>
          <a:p>
            <a:pPr marL="562330" lvl="1" indent="-281165">
              <a:lnSpc>
                <a:spcPts val="4768"/>
              </a:lnSpc>
              <a:buFont typeface="Arial"/>
              <a:buChar char="•"/>
            </a:pPr>
            <a:r>
              <a:rPr lang="en-US" sz="3405">
                <a:solidFill>
                  <a:srgbClr val="FFFFFF"/>
                </a:solidFill>
                <a:latin typeface="Montserrat Light"/>
              </a:rPr>
              <a:t>Dark urine </a:t>
            </a:r>
          </a:p>
          <a:p>
            <a:pPr marL="562330" lvl="1" indent="-281165">
              <a:lnSpc>
                <a:spcPts val="4768"/>
              </a:lnSpc>
              <a:buFont typeface="Arial"/>
              <a:buChar char="•"/>
            </a:pPr>
            <a:r>
              <a:rPr lang="en-US" sz="3405">
                <a:solidFill>
                  <a:srgbClr val="FFFFFF"/>
                </a:solidFill>
                <a:latin typeface="Montserrat Light"/>
              </a:rPr>
              <a:t>Nausea </a:t>
            </a:r>
          </a:p>
          <a:p>
            <a:pPr marL="562330" lvl="1" indent="-281165">
              <a:lnSpc>
                <a:spcPts val="4768"/>
              </a:lnSpc>
              <a:buFont typeface="Arial"/>
              <a:buChar char="•"/>
            </a:pPr>
            <a:r>
              <a:rPr lang="en-US" sz="3405">
                <a:solidFill>
                  <a:srgbClr val="FFFFFF"/>
                </a:solidFill>
                <a:latin typeface="Montserrat Light"/>
              </a:rPr>
              <a:t>Fatigue </a:t>
            </a:r>
          </a:p>
          <a:p>
            <a:pPr>
              <a:lnSpc>
                <a:spcPts val="4768"/>
              </a:lnSpc>
            </a:pPr>
            <a:endParaRPr lang="en-US" sz="3405">
              <a:solidFill>
                <a:srgbClr val="FFFFFF"/>
              </a:solidFill>
              <a:latin typeface="Montserrat Light"/>
            </a:endParaRPr>
          </a:p>
        </p:txBody>
      </p:sp>
      <p:pic>
        <p:nvPicPr>
          <p:cNvPr id="6" name="Picture 6" descr="This image shows a sick liver with scarring and a sad face because it is not being taken care of. "/>
          <p:cNvPicPr>
            <a:picLocks noChangeAspect="1"/>
          </p:cNvPicPr>
          <p:nvPr/>
        </p:nvPicPr>
        <p:blipFill>
          <a:blip r:embed="rId3"/>
          <a:srcRect/>
          <a:stretch>
            <a:fillRect/>
          </a:stretch>
        </p:blipFill>
        <p:spPr>
          <a:xfrm>
            <a:off x="12538046" y="4158932"/>
            <a:ext cx="4721254" cy="3505531"/>
          </a:xfrm>
          <a:prstGeom prst="rect">
            <a:avLst/>
          </a:prstGeom>
        </p:spPr>
      </p:pic>
      <p:sp>
        <p:nvSpPr>
          <p:cNvPr id="7" name="Title 6">
            <a:extLst>
              <a:ext uri="{FF2B5EF4-FFF2-40B4-BE49-F238E27FC236}">
                <a16:creationId xmlns:a16="http://schemas.microsoft.com/office/drawing/2014/main" id="{5131D9DE-C290-BF4B-8B90-57187278965B}"/>
              </a:ext>
            </a:extLst>
          </p:cNvPr>
          <p:cNvSpPr>
            <a:spLocks noGrp="1"/>
          </p:cNvSpPr>
          <p:nvPr>
            <p:ph type="title" idx="4294967295"/>
          </p:nvPr>
        </p:nvSpPr>
        <p:spPr>
          <a:xfrm>
            <a:off x="248407" y="641435"/>
            <a:ext cx="17830800" cy="1143000"/>
          </a:xfrm>
        </p:spPr>
        <p:txBody>
          <a:bodyPr>
            <a:normAutofit/>
          </a:bodyPr>
          <a:lstStyle/>
          <a:p>
            <a:pPr rtl="0" eaLnBrk="1" latinLnBrk="0" hangingPunct="1"/>
            <a:r>
              <a:rPr lang="en-US" sz="6400" kern="1200">
                <a:solidFill>
                  <a:srgbClr val="FFFFFF"/>
                </a:solidFill>
                <a:effectLst/>
                <a:latin typeface="Montserrat Classic" pitchFamily="2" charset="77"/>
                <a:ea typeface="+mn-ea"/>
                <a:cs typeface="+mn-cs"/>
              </a:rPr>
              <a:t>Are there symptoms of hepatitis B? </a:t>
            </a:r>
            <a:endParaRPr lang="en-US">
              <a:effectLst/>
            </a:endParaRPr>
          </a:p>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grpSp>
        <p:nvGrpSpPr>
          <p:cNvPr id="4" name="Group 4" descr="This is a text box that says: you can get hepatitis B from infected blood. Hepatitis B is spread through blood to blood contact or sexual contact and hepatitis B can live outside the body for up to 7 days. "/>
          <p:cNvGrpSpPr/>
          <p:nvPr/>
        </p:nvGrpSpPr>
        <p:grpSpPr>
          <a:xfrm>
            <a:off x="8429664" y="2559319"/>
            <a:ext cx="7794290" cy="6863284"/>
            <a:chOff x="0" y="0"/>
            <a:chExt cx="10392387" cy="9151046"/>
          </a:xfrm>
        </p:grpSpPr>
        <p:sp>
          <p:nvSpPr>
            <p:cNvPr id="5" name="TextBox 5"/>
            <p:cNvSpPr txBox="1"/>
            <p:nvPr/>
          </p:nvSpPr>
          <p:spPr>
            <a:xfrm>
              <a:off x="640255" y="-161925"/>
              <a:ext cx="9111877" cy="869673"/>
            </a:xfrm>
            <a:prstGeom prst="rect">
              <a:avLst/>
            </a:prstGeom>
          </p:spPr>
          <p:txBody>
            <a:bodyPr lIns="0" tIns="0" rIns="0" bIns="0" rtlCol="0" anchor="t">
              <a:spAutoFit/>
            </a:bodyPr>
            <a:lstStyle/>
            <a:p>
              <a:pPr algn="ctr">
                <a:lnSpc>
                  <a:spcPts val="5690"/>
                </a:lnSpc>
              </a:pPr>
              <a:endParaRPr/>
            </a:p>
          </p:txBody>
        </p:sp>
        <p:sp>
          <p:nvSpPr>
            <p:cNvPr id="6" name="TextBox 6"/>
            <p:cNvSpPr txBox="1"/>
            <p:nvPr/>
          </p:nvSpPr>
          <p:spPr>
            <a:xfrm>
              <a:off x="0" y="931908"/>
              <a:ext cx="10392387" cy="8219138"/>
            </a:xfrm>
            <a:prstGeom prst="rect">
              <a:avLst/>
            </a:prstGeom>
          </p:spPr>
          <p:txBody>
            <a:bodyPr lIns="0" tIns="0" rIns="0" bIns="0" rtlCol="0" anchor="t">
              <a:spAutoFit/>
            </a:bodyPr>
            <a:lstStyle/>
            <a:p>
              <a:pPr algn="ctr">
                <a:lnSpc>
                  <a:spcPts val="5584"/>
                </a:lnSpc>
              </a:pPr>
              <a:r>
                <a:rPr lang="en-US" sz="3556" spc="238">
                  <a:solidFill>
                    <a:srgbClr val="F8FBFD"/>
                  </a:solidFill>
                  <a:latin typeface="Montserrat Light"/>
                </a:rPr>
                <a:t>You can get hepatitis B from infected blood.</a:t>
              </a:r>
            </a:p>
            <a:p>
              <a:pPr algn="ctr">
                <a:lnSpc>
                  <a:spcPts val="5584"/>
                </a:lnSpc>
              </a:pPr>
              <a:endParaRPr lang="en-US" sz="3556" spc="238">
                <a:solidFill>
                  <a:srgbClr val="F8FBFD"/>
                </a:solidFill>
                <a:latin typeface="Montserrat Light"/>
              </a:endParaRPr>
            </a:p>
            <a:p>
              <a:pPr algn="ctr">
                <a:lnSpc>
                  <a:spcPts val="5584"/>
                </a:lnSpc>
              </a:pPr>
              <a:r>
                <a:rPr lang="en-US" sz="3556" spc="238">
                  <a:solidFill>
                    <a:srgbClr val="F8FBFD"/>
                  </a:solidFill>
                  <a:latin typeface="Montserrat Light"/>
                </a:rPr>
                <a:t>Hepatitis B is spread through blood to blood contact or sexual contact.</a:t>
              </a:r>
            </a:p>
            <a:p>
              <a:pPr algn="ctr">
                <a:lnSpc>
                  <a:spcPts val="5584"/>
                </a:lnSpc>
              </a:pPr>
              <a:endParaRPr lang="en-US" sz="3556" spc="238">
                <a:solidFill>
                  <a:srgbClr val="F8FBFD"/>
                </a:solidFill>
                <a:latin typeface="Montserrat Light"/>
              </a:endParaRPr>
            </a:p>
            <a:p>
              <a:pPr algn="ctr">
                <a:lnSpc>
                  <a:spcPts val="5584"/>
                </a:lnSpc>
              </a:pPr>
              <a:r>
                <a:rPr lang="en-US" sz="3556" spc="238">
                  <a:solidFill>
                    <a:srgbClr val="F8FBFD"/>
                  </a:solidFill>
                  <a:latin typeface="Montserrat Light"/>
                </a:rPr>
                <a:t>Hepatitis B can live outside the body for up to 7 days.</a:t>
              </a:r>
            </a:p>
          </p:txBody>
        </p:sp>
      </p:grpSp>
      <p:pic>
        <p:nvPicPr>
          <p:cNvPr id="7" name="Picture 7" descr="This image shows a drop of red blood highlighting that you can get tested for hepatitis B by a simple blood test"/>
          <p:cNvPicPr>
            <a:picLocks noChangeAspect="1"/>
          </p:cNvPicPr>
          <p:nvPr/>
        </p:nvPicPr>
        <p:blipFill>
          <a:blip r:embed="rId3"/>
          <a:srcRect/>
          <a:stretch>
            <a:fillRect/>
          </a:stretch>
        </p:blipFill>
        <p:spPr>
          <a:xfrm>
            <a:off x="3264401" y="3945509"/>
            <a:ext cx="3398518" cy="3398518"/>
          </a:xfrm>
          <a:prstGeom prst="rect">
            <a:avLst/>
          </a:prstGeom>
        </p:spPr>
      </p:pic>
      <p:grpSp>
        <p:nvGrpSpPr>
          <p:cNvPr id="8" name="Group 8">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9" name="Freeform 9"/>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10" name="Title 9">
            <a:extLst>
              <a:ext uri="{FF2B5EF4-FFF2-40B4-BE49-F238E27FC236}">
                <a16:creationId xmlns:a16="http://schemas.microsoft.com/office/drawing/2014/main" id="{BAF2620D-4591-9E4F-8001-AC390F5D3F2E}"/>
              </a:ext>
            </a:extLst>
          </p:cNvPr>
          <p:cNvSpPr>
            <a:spLocks noGrp="1"/>
          </p:cNvSpPr>
          <p:nvPr>
            <p:ph type="title" idx="4294967295"/>
          </p:nvPr>
        </p:nvSpPr>
        <p:spPr>
          <a:xfrm>
            <a:off x="723900" y="1148427"/>
            <a:ext cx="16535400" cy="1143000"/>
          </a:xfrm>
        </p:spPr>
        <p:txBody>
          <a:bodyPr>
            <a:normAutofit fontScale="90000"/>
          </a:bodyPr>
          <a:lstStyle/>
          <a:p>
            <a:pPr rtl="0" eaLnBrk="1" latinLnBrk="0" hangingPunct="1"/>
            <a:r>
              <a:rPr lang="en-US" sz="7200" kern="1200" spc="144">
                <a:solidFill>
                  <a:srgbClr val="F8FBFD"/>
                </a:solidFill>
                <a:effectLst/>
                <a:latin typeface="Montserrat Classic" pitchFamily="2" charset="77"/>
                <a:ea typeface="+mn-ea"/>
                <a:cs typeface="+mn-cs"/>
              </a:rPr>
              <a:t>How can someone</a:t>
            </a:r>
            <a:r>
              <a:rPr lang="en-US" sz="7200" kern="1200" spc="144" baseline="0">
                <a:solidFill>
                  <a:srgbClr val="F8FBFD"/>
                </a:solidFill>
                <a:effectLst/>
                <a:latin typeface="Montserrat Classic" pitchFamily="2" charset="77"/>
                <a:ea typeface="+mn-ea"/>
                <a:cs typeface="+mn-cs"/>
              </a:rPr>
              <a:t> get</a:t>
            </a:r>
            <a:r>
              <a:rPr lang="en-US" sz="7200" kern="1200" spc="144">
                <a:solidFill>
                  <a:srgbClr val="F8FBFD"/>
                </a:solidFill>
                <a:effectLst/>
                <a:latin typeface="Montserrat Classic" pitchFamily="2" charset="77"/>
                <a:ea typeface="+mn-ea"/>
                <a:cs typeface="+mn-cs"/>
              </a:rPr>
              <a:t> hepatitis B?</a:t>
            </a:r>
            <a:endParaRPr lang="en-US">
              <a:effectLst/>
            </a:endParaRPr>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mother standing in front of a curtain holding up her newborn baby&#10;&#10;"/>
          <p:cNvPicPr>
            <a:picLocks noChangeAspect="1"/>
          </p:cNvPicPr>
          <p:nvPr/>
        </p:nvPicPr>
        <p:blipFill>
          <a:blip r:embed="rId3"/>
          <a:srcRect/>
          <a:stretch>
            <a:fillRect/>
          </a:stretch>
        </p:blipFill>
        <p:spPr>
          <a:xfrm>
            <a:off x="4920918" y="3620485"/>
            <a:ext cx="8446164" cy="5637815"/>
          </a:xfrm>
          <a:prstGeom prst="rect">
            <a:avLst/>
          </a:prstGeom>
        </p:spPr>
      </p:pic>
      <p:sp>
        <p:nvSpPr>
          <p:cNvPr id="4" name="TextBox 4"/>
          <p:cNvSpPr txBox="1"/>
          <p:nvPr/>
        </p:nvSpPr>
        <p:spPr>
          <a:xfrm>
            <a:off x="1028700" y="1740123"/>
            <a:ext cx="16230600" cy="1644015"/>
          </a:xfrm>
          <a:prstGeom prst="rect">
            <a:avLst/>
          </a:prstGeom>
        </p:spPr>
        <p:txBody>
          <a:bodyPr lIns="0" tIns="0" rIns="0" bIns="0" rtlCol="0" anchor="t">
            <a:spAutoFit/>
          </a:bodyPr>
          <a:lstStyle/>
          <a:p>
            <a:pPr algn="ctr">
              <a:lnSpc>
                <a:spcPts val="4409"/>
              </a:lnSpc>
            </a:pPr>
            <a:r>
              <a:rPr lang="en-US" sz="3150">
                <a:solidFill>
                  <a:srgbClr val="FFFFFF"/>
                </a:solidFill>
                <a:latin typeface="Montserrat Classic"/>
              </a:rPr>
              <a:t>Most people become infected when they are very young.</a:t>
            </a:r>
          </a:p>
          <a:p>
            <a:pPr algn="ctr">
              <a:lnSpc>
                <a:spcPts val="4409"/>
              </a:lnSpc>
            </a:pPr>
            <a:r>
              <a:rPr lang="en-US" sz="3150">
                <a:solidFill>
                  <a:srgbClr val="FFFFFF"/>
                </a:solidFill>
                <a:latin typeface="Montserrat Classic"/>
              </a:rPr>
              <a:t>Many pregnant women do not know they are infected and unknowingly transmit the virus to their babies due to blood exchange during childbirth. </a:t>
            </a:r>
          </a:p>
        </p:txBody>
      </p:sp>
      <p:sp>
        <p:nvSpPr>
          <p:cNvPr id="5" name="Title 4">
            <a:extLst>
              <a:ext uri="{FF2B5EF4-FFF2-40B4-BE49-F238E27FC236}">
                <a16:creationId xmlns:a16="http://schemas.microsoft.com/office/drawing/2014/main" id="{ED0ACB93-0608-7549-9228-77ED46A5F6F5}"/>
              </a:ext>
            </a:extLst>
          </p:cNvPr>
          <p:cNvSpPr>
            <a:spLocks noGrp="1"/>
          </p:cNvSpPr>
          <p:nvPr>
            <p:ph type="title" idx="4294967295"/>
          </p:nvPr>
        </p:nvSpPr>
        <p:spPr>
          <a:xfrm>
            <a:off x="533400" y="597123"/>
            <a:ext cx="17221200" cy="1143000"/>
          </a:xfrm>
        </p:spPr>
        <p:txBody>
          <a:bodyPr>
            <a:normAutofit fontScale="90000"/>
          </a:bodyPr>
          <a:lstStyle/>
          <a:p>
            <a:pPr rtl="0" eaLnBrk="1" latinLnBrk="0" hangingPunct="1"/>
            <a:r>
              <a:rPr lang="en-US" sz="7200" kern="1200" spc="144">
                <a:solidFill>
                  <a:srgbClr val="F8FBFD"/>
                </a:solidFill>
                <a:effectLst/>
                <a:latin typeface="Montserrat Classic" pitchFamily="2" charset="77"/>
                <a:ea typeface="+mn-ea"/>
                <a:cs typeface="+mn-cs"/>
              </a:rPr>
              <a:t>How can you get hepatitis B?</a:t>
            </a:r>
            <a:endParaRPr lang="en-US">
              <a:effectLst/>
            </a:endParaRPr>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sp>
        <p:nvSpPr>
          <p:cNvPr id="4" name="TextBox 4"/>
          <p:cNvSpPr txBox="1"/>
          <p:nvPr/>
        </p:nvSpPr>
        <p:spPr>
          <a:xfrm>
            <a:off x="5905437" y="1479213"/>
            <a:ext cx="11353863" cy="8719438"/>
          </a:xfrm>
          <a:prstGeom prst="rect">
            <a:avLst/>
          </a:prstGeom>
        </p:spPr>
        <p:txBody>
          <a:bodyPr lIns="0" tIns="0" rIns="0" bIns="0" rtlCol="0" anchor="t">
            <a:spAutoFit/>
          </a:bodyPr>
          <a:lstStyle/>
          <a:p>
            <a:pPr>
              <a:lnSpc>
                <a:spcPts val="5376"/>
              </a:lnSpc>
            </a:pPr>
            <a:endParaRPr/>
          </a:p>
          <a:p>
            <a:pPr marL="462280" lvl="1" indent="-231140">
              <a:lnSpc>
                <a:spcPts val="5376"/>
              </a:lnSpc>
              <a:buFont typeface="Arial"/>
              <a:buChar char="•"/>
            </a:pPr>
            <a:r>
              <a:rPr lang="en-US" sz="2800" spc="224">
                <a:solidFill>
                  <a:srgbClr val="FFFFFF"/>
                </a:solidFill>
                <a:latin typeface="Montserrat Light"/>
              </a:rPr>
              <a:t>Getting tattoos, body art or body piercings with unsterile equipment </a:t>
            </a:r>
          </a:p>
          <a:p>
            <a:pPr marL="462280" lvl="1" indent="-231140">
              <a:lnSpc>
                <a:spcPts val="5376"/>
              </a:lnSpc>
              <a:buFont typeface="Arial"/>
              <a:buChar char="•"/>
            </a:pPr>
            <a:r>
              <a:rPr lang="en-US" sz="2800" spc="224">
                <a:solidFill>
                  <a:srgbClr val="FFFFFF"/>
                </a:solidFill>
                <a:latin typeface="Montserrat Light"/>
              </a:rPr>
              <a:t>Getting a blood transfusion or recieving a blood product before 1992</a:t>
            </a:r>
          </a:p>
          <a:p>
            <a:pPr marL="462280" lvl="1" indent="-231140">
              <a:lnSpc>
                <a:spcPts val="5376"/>
              </a:lnSpc>
              <a:buFont typeface="Arial"/>
              <a:buChar char="•"/>
            </a:pPr>
            <a:r>
              <a:rPr lang="en-US" sz="2800" spc="224">
                <a:solidFill>
                  <a:srgbClr val="FFFFFF"/>
                </a:solidFill>
                <a:latin typeface="Montserrat Light"/>
              </a:rPr>
              <a:t>Being a health care provider </a:t>
            </a:r>
          </a:p>
          <a:p>
            <a:pPr marL="462280" lvl="1" indent="-231140">
              <a:lnSpc>
                <a:spcPts val="5376"/>
              </a:lnSpc>
              <a:buFont typeface="Arial"/>
              <a:buChar char="•"/>
            </a:pPr>
            <a:r>
              <a:rPr lang="en-US" sz="2800" spc="224">
                <a:solidFill>
                  <a:srgbClr val="FFFFFF"/>
                </a:solidFill>
                <a:latin typeface="Montserrat Light"/>
              </a:rPr>
              <a:t>Using unsterile needles with recreational drugs </a:t>
            </a:r>
          </a:p>
          <a:p>
            <a:pPr marL="462280" lvl="1" indent="-231140">
              <a:lnSpc>
                <a:spcPts val="5376"/>
              </a:lnSpc>
              <a:buFont typeface="Arial"/>
              <a:buChar char="•"/>
            </a:pPr>
            <a:r>
              <a:rPr lang="en-US" sz="2800" spc="224">
                <a:solidFill>
                  <a:srgbClr val="FFFFFF"/>
                </a:solidFill>
                <a:latin typeface="Montserrat Light"/>
              </a:rPr>
              <a:t>Being born to a mother with hepatitis B</a:t>
            </a:r>
          </a:p>
          <a:p>
            <a:pPr marL="462280" lvl="1" indent="-231140">
              <a:lnSpc>
                <a:spcPts val="5376"/>
              </a:lnSpc>
              <a:buFont typeface="Arial"/>
              <a:buChar char="•"/>
            </a:pPr>
            <a:r>
              <a:rPr lang="en-US" sz="2800" spc="224">
                <a:solidFill>
                  <a:srgbClr val="FFFFFF"/>
                </a:solidFill>
                <a:latin typeface="Montserrat Light"/>
              </a:rPr>
              <a:t>Living with someone who has hepatitis B</a:t>
            </a:r>
          </a:p>
          <a:p>
            <a:pPr marL="462280" lvl="1" indent="-231140">
              <a:lnSpc>
                <a:spcPts val="5376"/>
              </a:lnSpc>
              <a:buFont typeface="Arial"/>
              <a:buChar char="•"/>
            </a:pPr>
            <a:r>
              <a:rPr lang="en-US" sz="2800" spc="224">
                <a:solidFill>
                  <a:srgbClr val="FFFFFF"/>
                </a:solidFill>
                <a:latin typeface="Montserrat Light"/>
              </a:rPr>
              <a:t>Being first of second generation coming from an area where hepatitis B is common</a:t>
            </a:r>
          </a:p>
          <a:p>
            <a:pPr>
              <a:lnSpc>
                <a:spcPts val="4620"/>
              </a:lnSpc>
            </a:pPr>
            <a:r>
              <a:rPr lang="en-US" sz="2800" spc="224">
                <a:solidFill>
                  <a:srgbClr val="FFFFFF"/>
                </a:solidFill>
                <a:latin typeface="Montserrat Light"/>
              </a:rPr>
              <a:t> </a:t>
            </a:r>
          </a:p>
          <a:p>
            <a:pPr>
              <a:lnSpc>
                <a:spcPts val="4620"/>
              </a:lnSpc>
            </a:pPr>
            <a:endParaRPr lang="en-US" sz="2800" spc="224">
              <a:solidFill>
                <a:srgbClr val="FFFFFF"/>
              </a:solidFill>
              <a:latin typeface="Montserrat Light"/>
            </a:endParaRPr>
          </a:p>
        </p:txBody>
      </p:sp>
      <p:pic>
        <p:nvPicPr>
          <p:cNvPr id="5" name="Picture 5" descr="A close up of a syringe&#10;"/>
          <p:cNvPicPr>
            <a:picLocks noChangeAspect="1"/>
          </p:cNvPicPr>
          <p:nvPr/>
        </p:nvPicPr>
        <p:blipFill>
          <a:blip r:embed="rId3"/>
          <a:srcRect/>
          <a:stretch>
            <a:fillRect/>
          </a:stretch>
        </p:blipFill>
        <p:spPr>
          <a:xfrm>
            <a:off x="2907478" y="2229498"/>
            <a:ext cx="2196980" cy="2196980"/>
          </a:xfrm>
          <a:prstGeom prst="rect">
            <a:avLst/>
          </a:prstGeom>
        </p:spPr>
      </p:pic>
      <p:pic>
        <p:nvPicPr>
          <p:cNvPr id="6" name="Picture 6" descr="A close up of a doctor"/>
          <p:cNvPicPr>
            <a:picLocks noChangeAspect="1"/>
          </p:cNvPicPr>
          <p:nvPr/>
        </p:nvPicPr>
        <p:blipFill>
          <a:blip r:embed="rId4"/>
          <a:srcRect/>
          <a:stretch>
            <a:fillRect/>
          </a:stretch>
        </p:blipFill>
        <p:spPr>
          <a:xfrm>
            <a:off x="378551" y="2990922"/>
            <a:ext cx="2871112" cy="2871112"/>
          </a:xfrm>
          <a:prstGeom prst="rect">
            <a:avLst/>
          </a:prstGeom>
        </p:spPr>
      </p:pic>
      <p:pic>
        <p:nvPicPr>
          <p:cNvPr id="7" name="Picture 7" descr="A close up of a baby "/>
          <p:cNvPicPr>
            <a:picLocks noChangeAspect="1"/>
          </p:cNvPicPr>
          <p:nvPr/>
        </p:nvPicPr>
        <p:blipFill>
          <a:blip r:embed="rId5"/>
          <a:srcRect/>
          <a:stretch>
            <a:fillRect/>
          </a:stretch>
        </p:blipFill>
        <p:spPr>
          <a:xfrm>
            <a:off x="694867" y="6604843"/>
            <a:ext cx="2238480" cy="2653457"/>
          </a:xfrm>
          <a:prstGeom prst="rect">
            <a:avLst/>
          </a:prstGeom>
        </p:spPr>
      </p:pic>
      <p:pic>
        <p:nvPicPr>
          <p:cNvPr id="8" name="Picture 8" descr="A close up of a droplet of blood"/>
          <p:cNvPicPr>
            <a:picLocks noChangeAspect="1"/>
          </p:cNvPicPr>
          <p:nvPr/>
        </p:nvPicPr>
        <p:blipFill>
          <a:blip r:embed="rId6"/>
          <a:srcRect/>
          <a:stretch>
            <a:fillRect/>
          </a:stretch>
        </p:blipFill>
        <p:spPr>
          <a:xfrm>
            <a:off x="3249664" y="3597321"/>
            <a:ext cx="3007522" cy="3007522"/>
          </a:xfrm>
          <a:prstGeom prst="rect">
            <a:avLst/>
          </a:prstGeom>
        </p:spPr>
      </p:pic>
      <p:pic>
        <p:nvPicPr>
          <p:cNvPr id="9" name="Picture 9" descr="A close up of a blood donation bag"/>
          <p:cNvPicPr>
            <a:picLocks noChangeAspect="1"/>
          </p:cNvPicPr>
          <p:nvPr/>
        </p:nvPicPr>
        <p:blipFill>
          <a:blip r:embed="rId7"/>
          <a:srcRect/>
          <a:stretch>
            <a:fillRect/>
          </a:stretch>
        </p:blipFill>
        <p:spPr>
          <a:xfrm>
            <a:off x="2654045" y="6185723"/>
            <a:ext cx="3251392" cy="3251392"/>
          </a:xfrm>
          <a:prstGeom prst="rect">
            <a:avLst/>
          </a:prstGeom>
        </p:spPr>
      </p:pic>
      <p:sp>
        <p:nvSpPr>
          <p:cNvPr id="10" name="Title 9">
            <a:extLst>
              <a:ext uri="{FF2B5EF4-FFF2-40B4-BE49-F238E27FC236}">
                <a16:creationId xmlns:a16="http://schemas.microsoft.com/office/drawing/2014/main" id="{0F85B9D9-BBD4-0444-B903-63DE2116014E}"/>
              </a:ext>
            </a:extLst>
          </p:cNvPr>
          <p:cNvSpPr>
            <a:spLocks noGrp="1"/>
          </p:cNvSpPr>
          <p:nvPr>
            <p:ph type="title" idx="4294967295"/>
          </p:nvPr>
        </p:nvSpPr>
        <p:spPr>
          <a:xfrm>
            <a:off x="378551" y="765049"/>
            <a:ext cx="17678400" cy="1143000"/>
          </a:xfrm>
        </p:spPr>
        <p:txBody>
          <a:bodyPr>
            <a:normAutofit/>
          </a:bodyPr>
          <a:lstStyle/>
          <a:p>
            <a:pPr rtl="0" eaLnBrk="1" latinLnBrk="0" hangingPunct="1"/>
            <a:r>
              <a:rPr lang="en-US" sz="5600" kern="1200" spc="112">
                <a:solidFill>
                  <a:srgbClr val="FFFFFF"/>
                </a:solidFill>
                <a:effectLst/>
                <a:latin typeface="Montserrat Classic" pitchFamily="2" charset="77"/>
                <a:ea typeface="+mn-ea"/>
                <a:cs typeface="+mn-cs"/>
              </a:rPr>
              <a:t>What puts someone at risk for hepatitis B? </a:t>
            </a:r>
            <a:endParaRPr lang="en-US">
              <a:effectLst/>
            </a:endParaRPr>
          </a:p>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TextBox 2"/>
          <p:cNvSpPr txBox="1"/>
          <p:nvPr/>
        </p:nvSpPr>
        <p:spPr>
          <a:xfrm>
            <a:off x="1512692" y="3600132"/>
            <a:ext cx="16230600" cy="2972435"/>
          </a:xfrm>
          <a:prstGeom prst="rect">
            <a:avLst/>
          </a:prstGeom>
        </p:spPr>
        <p:txBody>
          <a:bodyPr lIns="0" tIns="0" rIns="0" bIns="0" rtlCol="0" anchor="t">
            <a:spAutoFit/>
          </a:bodyPr>
          <a:lstStyle/>
          <a:p>
            <a:pPr algn="ctr">
              <a:lnSpc>
                <a:spcPts val="7839"/>
              </a:lnSpc>
              <a:spcBef>
                <a:spcPct val="0"/>
              </a:spcBef>
            </a:pPr>
            <a:r>
              <a:rPr lang="en-US" sz="5600">
                <a:solidFill>
                  <a:srgbClr val="FFFFFF"/>
                </a:solidFill>
                <a:latin typeface="Montserrat Classic"/>
              </a:rPr>
              <a:t>Hepatitis B is NOT spread by casual contact like hugging, kissing, holding hands, sneezing, or sharing utensils. </a:t>
            </a:r>
          </a:p>
        </p:txBody>
      </p:sp>
      <p:sp>
        <p:nvSpPr>
          <p:cNvPr id="3" name="AutoShape 3">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itle 5">
            <a:extLst>
              <a:ext uri="{FF2B5EF4-FFF2-40B4-BE49-F238E27FC236}">
                <a16:creationId xmlns:a16="http://schemas.microsoft.com/office/drawing/2014/main" id="{6E76115A-1F57-494A-B5A8-E8C9B2FC9944}"/>
              </a:ext>
            </a:extLst>
          </p:cNvPr>
          <p:cNvSpPr>
            <a:spLocks noGrp="1"/>
          </p:cNvSpPr>
          <p:nvPr>
            <p:ph type="title" idx="4294967295"/>
          </p:nvPr>
        </p:nvSpPr>
        <p:spPr>
          <a:xfrm>
            <a:off x="2878942" y="185279"/>
            <a:ext cx="12530115" cy="1143000"/>
          </a:xfrm>
        </p:spPr>
        <p:txBody>
          <a:bodyPr>
            <a:normAutofit/>
          </a:bodyPr>
          <a:lstStyle/>
          <a:p>
            <a:pPr algn="l"/>
            <a:r>
              <a:rPr lang="en-US">
                <a:solidFill>
                  <a:schemeClr val="bg1"/>
                </a:solidFill>
              </a:rPr>
              <a:t>Hepatitis B is</a:t>
            </a:r>
            <a:r>
              <a:rPr lang="en-US" baseline="0">
                <a:solidFill>
                  <a:schemeClr val="bg1"/>
                </a:solidFill>
              </a:rPr>
              <a:t> not spread through </a:t>
            </a:r>
            <a:r>
              <a:rPr lang="en-US">
                <a:solidFill>
                  <a:schemeClr val="bg1"/>
                </a:solidFill>
              </a:rPr>
              <a:t>casual</a:t>
            </a:r>
            <a:r>
              <a:rPr lang="en-US" baseline="0">
                <a:solidFill>
                  <a:schemeClr val="bg1"/>
                </a:solidFill>
              </a:rPr>
              <a:t> contact</a:t>
            </a:r>
            <a:endParaRPr lang="en-US">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pic>
        <p:nvPicPr>
          <p:cNvPr id="3" name="Picture 3" descr="A close up of a happy family sitting together. "/>
          <p:cNvPicPr>
            <a:picLocks noChangeAspect="1"/>
          </p:cNvPicPr>
          <p:nvPr/>
        </p:nvPicPr>
        <p:blipFill>
          <a:blip r:embed="rId3"/>
          <a:srcRect l="16996" t="22573"/>
          <a:stretch>
            <a:fillRect/>
          </a:stretch>
        </p:blipFill>
        <p:spPr>
          <a:xfrm>
            <a:off x="4578056" y="2319306"/>
            <a:ext cx="8376449" cy="5209105"/>
          </a:xfrm>
          <a:prstGeom prst="rect">
            <a:avLst/>
          </a:prstGeom>
        </p:spPr>
      </p:pic>
      <p:sp>
        <p:nvSpPr>
          <p:cNvPr id="4" name="TextBox 4"/>
          <p:cNvSpPr txBox="1"/>
          <p:nvPr/>
        </p:nvSpPr>
        <p:spPr>
          <a:xfrm>
            <a:off x="5181600" y="141694"/>
            <a:ext cx="13645856" cy="1889813"/>
          </a:xfrm>
          <a:prstGeom prst="rect">
            <a:avLst/>
          </a:prstGeom>
        </p:spPr>
        <p:txBody>
          <a:bodyPr wrap="square" lIns="0" tIns="0" rIns="0" bIns="0" rtlCol="0" anchor="t">
            <a:spAutoFit/>
          </a:bodyPr>
          <a:lstStyle/>
          <a:p>
            <a:pPr algn="ctr">
              <a:lnSpc>
                <a:spcPts val="7839"/>
              </a:lnSpc>
              <a:spcBef>
                <a:spcPct val="0"/>
              </a:spcBef>
            </a:pPr>
            <a:r>
              <a:rPr lang="en-US" sz="5600">
                <a:solidFill>
                  <a:srgbClr val="FFFFFF"/>
                </a:solidFill>
                <a:latin typeface="Montserrat Classic"/>
              </a:rPr>
              <a:t>liver problems can be prevented by getting tested and seeing a doctor!</a:t>
            </a:r>
          </a:p>
        </p:txBody>
      </p:sp>
      <p:sp>
        <p:nvSpPr>
          <p:cNvPr id="5" name="TextBox 5"/>
          <p:cNvSpPr txBox="1"/>
          <p:nvPr/>
        </p:nvSpPr>
        <p:spPr>
          <a:xfrm>
            <a:off x="0" y="7875222"/>
            <a:ext cx="18234415" cy="1668780"/>
          </a:xfrm>
          <a:prstGeom prst="rect">
            <a:avLst/>
          </a:prstGeom>
        </p:spPr>
        <p:txBody>
          <a:bodyPr lIns="0" tIns="0" rIns="0" bIns="0" rtlCol="0" anchor="t">
            <a:spAutoFit/>
          </a:bodyPr>
          <a:lstStyle/>
          <a:p>
            <a:pPr algn="ctr">
              <a:lnSpc>
                <a:spcPts val="6719"/>
              </a:lnSpc>
            </a:pPr>
            <a:r>
              <a:rPr lang="en-US" sz="4800">
                <a:solidFill>
                  <a:srgbClr val="FFFFFF"/>
                </a:solidFill>
                <a:latin typeface="Montserrat Classic"/>
              </a:rPr>
              <a:t>The test for hepatitis B is simple and easy and can help you and your family stay healthy! </a:t>
            </a:r>
          </a:p>
        </p:txBody>
      </p:sp>
      <p:sp>
        <p:nvSpPr>
          <p:cNvPr id="6" name="Title 5">
            <a:extLst>
              <a:ext uri="{FF2B5EF4-FFF2-40B4-BE49-F238E27FC236}">
                <a16:creationId xmlns:a16="http://schemas.microsoft.com/office/drawing/2014/main" id="{6822D2AC-DE5D-204F-987B-E4450E57FAE6}"/>
              </a:ext>
            </a:extLst>
          </p:cNvPr>
          <p:cNvSpPr>
            <a:spLocks noGrp="1"/>
          </p:cNvSpPr>
          <p:nvPr>
            <p:ph type="title" idx="4294967295"/>
          </p:nvPr>
        </p:nvSpPr>
        <p:spPr>
          <a:xfrm>
            <a:off x="-152400" y="0"/>
            <a:ext cx="6172200" cy="1277449"/>
          </a:xfrm>
        </p:spPr>
        <p:txBody>
          <a:bodyPr/>
          <a:lstStyle/>
          <a:p>
            <a:r>
              <a:rPr lang="en-US" sz="5600" kern="1200">
                <a:solidFill>
                  <a:srgbClr val="FFFFFF"/>
                </a:solidFill>
                <a:effectLst/>
                <a:latin typeface="Montserrat Classic" pitchFamily="2" charset="77"/>
                <a:ea typeface="+mn-ea"/>
                <a:cs typeface="+mn-cs"/>
              </a:rPr>
              <a:t>The good news: </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764501" y="4063986"/>
            <a:ext cx="6825870" cy="2517927"/>
          </a:xfrm>
          <a:prstGeom prst="rect">
            <a:avLst/>
          </a:prstGeom>
        </p:spPr>
        <p:txBody>
          <a:bodyPr lIns="0" tIns="0" rIns="0" bIns="0" rtlCol="0" anchor="t">
            <a:spAutoFit/>
          </a:bodyPr>
          <a:lstStyle/>
          <a:p>
            <a:pPr algn="ctr">
              <a:lnSpc>
                <a:spcPts val="6719"/>
              </a:lnSpc>
              <a:spcBef>
                <a:spcPct val="0"/>
              </a:spcBef>
            </a:pPr>
            <a:r>
              <a:rPr lang="en-US" sz="4800">
                <a:solidFill>
                  <a:srgbClr val="FFFFFF"/>
                </a:solidFill>
                <a:latin typeface="Montserrat Light"/>
              </a:rPr>
              <a:t>A simple blood test can check if you have hepatitis B.</a:t>
            </a:r>
          </a:p>
        </p:txBody>
      </p:sp>
      <p:pic>
        <p:nvPicPr>
          <p:cNvPr id="7" name="Picture 7" descr="A close up of a doctor drawing a persons blood for a hepatitis B test. "/>
          <p:cNvPicPr>
            <a:picLocks noChangeAspect="1"/>
          </p:cNvPicPr>
          <p:nvPr/>
        </p:nvPicPr>
        <p:blipFill>
          <a:blip r:embed="rId3"/>
          <a:srcRect/>
          <a:stretch>
            <a:fillRect/>
          </a:stretch>
        </p:blipFill>
        <p:spPr>
          <a:xfrm>
            <a:off x="8679706" y="2704693"/>
            <a:ext cx="7816789" cy="5217707"/>
          </a:xfrm>
          <a:prstGeom prst="rect">
            <a:avLst/>
          </a:prstGeom>
        </p:spPr>
      </p:pic>
      <p:sp>
        <p:nvSpPr>
          <p:cNvPr id="8" name="TextBox 8"/>
          <p:cNvSpPr txBox="1"/>
          <p:nvPr/>
        </p:nvSpPr>
        <p:spPr>
          <a:xfrm>
            <a:off x="1122293" y="8378081"/>
            <a:ext cx="16043414" cy="622935"/>
          </a:xfrm>
          <a:prstGeom prst="rect">
            <a:avLst/>
          </a:prstGeom>
        </p:spPr>
        <p:txBody>
          <a:bodyPr lIns="0" tIns="0" rIns="0" bIns="0" rtlCol="0" anchor="t">
            <a:spAutoFit/>
          </a:bodyPr>
          <a:lstStyle/>
          <a:p>
            <a:pPr algn="ctr">
              <a:lnSpc>
                <a:spcPts val="5040"/>
              </a:lnSpc>
              <a:spcBef>
                <a:spcPct val="0"/>
              </a:spcBef>
            </a:pPr>
            <a:r>
              <a:rPr lang="en-US" sz="3600">
                <a:solidFill>
                  <a:srgbClr val="FFFFFF"/>
                </a:solidFill>
                <a:latin typeface="Montserrat Light"/>
              </a:rPr>
              <a:t>The test is quick and easy and results should be ready in a few days! </a:t>
            </a:r>
          </a:p>
        </p:txBody>
      </p:sp>
      <p:sp>
        <p:nvSpPr>
          <p:cNvPr id="9" name="Title 8">
            <a:extLst>
              <a:ext uri="{FF2B5EF4-FFF2-40B4-BE49-F238E27FC236}">
                <a16:creationId xmlns:a16="http://schemas.microsoft.com/office/drawing/2014/main" id="{72697535-3E42-A44B-8C02-F03E4503C8FB}"/>
              </a:ext>
            </a:extLst>
          </p:cNvPr>
          <p:cNvSpPr>
            <a:spLocks noGrp="1"/>
          </p:cNvSpPr>
          <p:nvPr>
            <p:ph type="title" idx="4294967295"/>
          </p:nvPr>
        </p:nvSpPr>
        <p:spPr>
          <a:xfrm>
            <a:off x="647700" y="1058728"/>
            <a:ext cx="16992600" cy="1143000"/>
          </a:xfrm>
        </p:spPr>
        <p:txBody>
          <a:bodyPr>
            <a:normAutofit/>
          </a:bodyPr>
          <a:lstStyle/>
          <a:p>
            <a:pPr rtl="0" eaLnBrk="1" latinLnBrk="0" hangingPunct="1"/>
            <a:r>
              <a:rPr lang="en-US" sz="4800" kern="1200">
                <a:solidFill>
                  <a:srgbClr val="FFFFFF"/>
                </a:solidFill>
                <a:effectLst/>
                <a:latin typeface="Montserrat Classic" pitchFamily="2" charset="77"/>
                <a:ea typeface="+mn-ea"/>
                <a:cs typeface="+mn-cs"/>
              </a:rPr>
              <a:t>How do I find out if I have hepatitis B? </a:t>
            </a:r>
            <a:endParaRPr lang="en-US">
              <a:effectLst/>
            </a:endParaRPr>
          </a:p>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9" name="Title 8">
            <a:extLst>
              <a:ext uri="{FF2B5EF4-FFF2-40B4-BE49-F238E27FC236}">
                <a16:creationId xmlns:a16="http://schemas.microsoft.com/office/drawing/2014/main" id="{72697535-3E42-A44B-8C02-F03E4503C8FB}"/>
              </a:ext>
            </a:extLst>
          </p:cNvPr>
          <p:cNvSpPr>
            <a:spLocks noGrp="1"/>
          </p:cNvSpPr>
          <p:nvPr>
            <p:ph type="title" idx="4294967295"/>
          </p:nvPr>
        </p:nvSpPr>
        <p:spPr>
          <a:xfrm>
            <a:off x="647700" y="1058728"/>
            <a:ext cx="16992600" cy="1143000"/>
          </a:xfrm>
        </p:spPr>
        <p:txBody>
          <a:bodyPr>
            <a:normAutofit/>
          </a:bodyPr>
          <a:lstStyle/>
          <a:p>
            <a:r>
              <a:rPr lang="en-US" sz="5400" b="1">
                <a:solidFill>
                  <a:srgbClr val="FFFFFF"/>
                </a:solidFill>
                <a:latin typeface="Montserrat Classic"/>
                <a:ea typeface="+mn-ea"/>
                <a:cs typeface="+mn-cs"/>
              </a:rPr>
              <a:t>What should I be tested for?</a:t>
            </a:r>
            <a:r>
              <a:rPr lang="en-US" sz="5400">
                <a:solidFill>
                  <a:srgbClr val="FFFFFF"/>
                </a:solidFill>
                <a:latin typeface="Montserrat Classic"/>
                <a:ea typeface="+mn-ea"/>
                <a:cs typeface="+mn-cs"/>
              </a:rPr>
              <a:t> </a:t>
            </a:r>
            <a:endParaRPr lang="en-US" sz="5400">
              <a:effectLst/>
              <a:cs typeface="Calibri"/>
            </a:endParaRPr>
          </a:p>
          <a:p>
            <a:endParaRPr lang="en-US"/>
          </a:p>
        </p:txBody>
      </p:sp>
      <p:sp>
        <p:nvSpPr>
          <p:cNvPr id="3" name="TextBox 2">
            <a:extLst>
              <a:ext uri="{FF2B5EF4-FFF2-40B4-BE49-F238E27FC236}">
                <a16:creationId xmlns:a16="http://schemas.microsoft.com/office/drawing/2014/main" id="{54F964BD-E858-439D-A77B-9E5E2C26B729}"/>
              </a:ext>
            </a:extLst>
          </p:cNvPr>
          <p:cNvSpPr txBox="1"/>
          <p:nvPr/>
        </p:nvSpPr>
        <p:spPr>
          <a:xfrm>
            <a:off x="1368239" y="2124635"/>
            <a:ext cx="15887697" cy="93558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r>
              <a:rPr lang="en-US" sz="4800">
                <a:solidFill>
                  <a:srgbClr val="FFFFFF"/>
                </a:solidFill>
                <a:latin typeface="Montserrat Classic"/>
              </a:rPr>
              <a:t>1) Hepatitis B Surface Antigen (HBsAg)</a:t>
            </a:r>
          </a:p>
          <a:p>
            <a:pPr marL="1143000" lvl="1" indent="-685800">
              <a:lnSpc>
                <a:spcPts val="6719"/>
              </a:lnSpc>
              <a:buFont typeface="Arial"/>
              <a:buChar char="•"/>
            </a:pPr>
            <a:r>
              <a:rPr lang="en-US" sz="3200">
                <a:solidFill>
                  <a:srgbClr val="FFFFFF"/>
                </a:solidFill>
                <a:latin typeface="Montserrat Classic"/>
              </a:rPr>
              <a:t>A positive or reactive test means that a person is infected with hepatitis B</a:t>
            </a:r>
          </a:p>
          <a:p>
            <a:pPr>
              <a:lnSpc>
                <a:spcPts val="6719"/>
              </a:lnSpc>
            </a:pPr>
            <a:r>
              <a:rPr lang="en-US" sz="4800">
                <a:solidFill>
                  <a:srgbClr val="FFFFFF"/>
                </a:solidFill>
                <a:latin typeface="Montserrat Classic"/>
              </a:rPr>
              <a:t>2) Hepatitis B Surface Antibody (</a:t>
            </a:r>
            <a:r>
              <a:rPr lang="en-US" sz="4800" err="1">
                <a:solidFill>
                  <a:srgbClr val="FFFFFF"/>
                </a:solidFill>
                <a:latin typeface="Montserrat Classic"/>
              </a:rPr>
              <a:t>HBsAb</a:t>
            </a:r>
            <a:r>
              <a:rPr lang="en-US" sz="4800">
                <a:solidFill>
                  <a:srgbClr val="FFFFFF"/>
                </a:solidFill>
                <a:latin typeface="Montserrat Classic"/>
              </a:rPr>
              <a:t>)</a:t>
            </a:r>
          </a:p>
          <a:p>
            <a:pPr marL="1143000" lvl="1" indent="-685800">
              <a:lnSpc>
                <a:spcPts val="6719"/>
              </a:lnSpc>
              <a:buFont typeface="Arial"/>
              <a:buChar char="•"/>
            </a:pPr>
            <a:r>
              <a:rPr lang="en-US" sz="3200">
                <a:solidFill>
                  <a:srgbClr val="FFFFFF"/>
                </a:solidFill>
                <a:latin typeface="Montserrat Classic"/>
              </a:rPr>
              <a:t>A positive or reactive test means that a person is protected or immune against hepatitis B</a:t>
            </a:r>
          </a:p>
          <a:p>
            <a:pPr>
              <a:lnSpc>
                <a:spcPts val="6719"/>
              </a:lnSpc>
            </a:pPr>
            <a:r>
              <a:rPr lang="en-US" sz="4800">
                <a:solidFill>
                  <a:srgbClr val="FFFFFF"/>
                </a:solidFill>
                <a:latin typeface="Montserrat Classic"/>
              </a:rPr>
              <a:t>3) Hepatitis B Core Antibody (</a:t>
            </a:r>
            <a:r>
              <a:rPr lang="en-US" sz="4800" err="1">
                <a:solidFill>
                  <a:srgbClr val="FFFFFF"/>
                </a:solidFill>
                <a:latin typeface="Montserrat Classic"/>
              </a:rPr>
              <a:t>HBcAb</a:t>
            </a:r>
            <a:r>
              <a:rPr lang="en-US" sz="4800">
                <a:solidFill>
                  <a:srgbClr val="FFFFFF"/>
                </a:solidFill>
                <a:latin typeface="Montserrat Classic"/>
              </a:rPr>
              <a:t>)</a:t>
            </a:r>
          </a:p>
          <a:p>
            <a:pPr marL="1143000" lvl="1" indent="-685800">
              <a:lnSpc>
                <a:spcPts val="6719"/>
              </a:lnSpc>
              <a:buFont typeface="Arial"/>
              <a:buChar char="•"/>
            </a:pPr>
            <a:r>
              <a:rPr lang="en-US" sz="3200">
                <a:solidFill>
                  <a:srgbClr val="FFFFFF"/>
                </a:solidFill>
                <a:latin typeface="Montserrat Classic"/>
              </a:rPr>
              <a:t>A positive or reactive test means that a person has had an infection of hepatitis B or currently has an infection. This test tells us that a person has been exposed to hepatitis B at some point in their lifetime.</a:t>
            </a:r>
          </a:p>
          <a:p>
            <a:pPr>
              <a:lnSpc>
                <a:spcPts val="6719"/>
              </a:lnSpc>
            </a:pPr>
            <a:endParaRPr lang="en-US" sz="4800">
              <a:solidFill>
                <a:srgbClr val="FFFFFF"/>
              </a:solidFill>
              <a:latin typeface="Montserrat Classic"/>
            </a:endParaRPr>
          </a:p>
        </p:txBody>
      </p:sp>
    </p:spTree>
    <p:extLst>
      <p:ext uri="{BB962C8B-B14F-4D97-AF65-F5344CB8AC3E}">
        <p14:creationId xmlns:p14="http://schemas.microsoft.com/office/powerpoint/2010/main" val="310200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A close up of a cartoon doctor"/>
          <p:cNvPicPr>
            <a:picLocks noChangeAspect="1"/>
          </p:cNvPicPr>
          <p:nvPr/>
        </p:nvPicPr>
        <p:blipFill>
          <a:blip r:embed="rId3"/>
          <a:srcRect/>
          <a:stretch>
            <a:fillRect/>
          </a:stretch>
        </p:blipFill>
        <p:spPr>
          <a:xfrm>
            <a:off x="9766856" y="3130998"/>
            <a:ext cx="6645876" cy="6645876"/>
          </a:xfrm>
          <a:prstGeom prst="rect">
            <a:avLst/>
          </a:prstGeom>
        </p:spPr>
      </p:pic>
      <p:pic>
        <p:nvPicPr>
          <p:cNvPr id="7" name="Picture 7" descr="A speach bubble coming from the doctor that says: It is important if you have hepatitis B to check in with your doctor every 6-12 months to monitor your liver health"/>
          <p:cNvPicPr>
            <a:picLocks noChangeAspect="1"/>
          </p:cNvPicPr>
          <p:nvPr/>
        </p:nvPicPr>
        <p:blipFill>
          <a:blip r:embed="rId4"/>
          <a:srcRect/>
          <a:stretch>
            <a:fillRect/>
          </a:stretch>
        </p:blipFill>
        <p:spPr>
          <a:xfrm>
            <a:off x="7170207" y="2150833"/>
            <a:ext cx="5193298" cy="4443062"/>
          </a:xfrm>
          <a:prstGeom prst="rect">
            <a:avLst/>
          </a:prstGeom>
        </p:spPr>
      </p:pic>
      <p:sp>
        <p:nvSpPr>
          <p:cNvPr id="8" name="TextBox 8"/>
          <p:cNvSpPr txBox="1"/>
          <p:nvPr/>
        </p:nvSpPr>
        <p:spPr>
          <a:xfrm>
            <a:off x="7439869" y="3045273"/>
            <a:ext cx="4653973" cy="2290445"/>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Arimo"/>
              </a:rPr>
              <a:t>It is important to check in with your doctor every 6-12 months to monitor your liver health</a:t>
            </a:r>
          </a:p>
        </p:txBody>
      </p:sp>
      <p:pic>
        <p:nvPicPr>
          <p:cNvPr id="9" name="Picture 9" descr="This is an image of a notebook that has writing on it that says the steps you can take to keep your liver healthy. They are 1) stop drinking alcohol, 2) lose weight if you are overweight 3) quit smoking 4) eat healthy foods and 5) exercise"/>
          <p:cNvPicPr>
            <a:picLocks noChangeAspect="1"/>
          </p:cNvPicPr>
          <p:nvPr/>
        </p:nvPicPr>
        <p:blipFill>
          <a:blip r:embed="rId5"/>
          <a:srcRect/>
          <a:stretch>
            <a:fillRect/>
          </a:stretch>
        </p:blipFill>
        <p:spPr>
          <a:xfrm>
            <a:off x="294806" y="1547274"/>
            <a:ext cx="8229600" cy="8229600"/>
          </a:xfrm>
          <a:prstGeom prst="rect">
            <a:avLst/>
          </a:prstGeom>
        </p:spPr>
      </p:pic>
      <p:sp>
        <p:nvSpPr>
          <p:cNvPr id="10" name="TextBox 10"/>
          <p:cNvSpPr txBox="1"/>
          <p:nvPr/>
        </p:nvSpPr>
        <p:spPr>
          <a:xfrm rot="21257520">
            <a:off x="2084756" y="2060798"/>
            <a:ext cx="4649578" cy="6178208"/>
          </a:xfrm>
          <a:prstGeom prst="rect">
            <a:avLst/>
          </a:prstGeom>
        </p:spPr>
        <p:txBody>
          <a:bodyPr wrap="square" lIns="0" tIns="0" rIns="0" bIns="0" rtlCol="0" anchor="t">
            <a:spAutoFit/>
          </a:bodyPr>
          <a:lstStyle/>
          <a:p>
            <a:pPr algn="ctr">
              <a:lnSpc>
                <a:spcPts val="6137"/>
              </a:lnSpc>
            </a:pPr>
            <a:r>
              <a:rPr lang="en-US" sz="3589">
                <a:solidFill>
                  <a:srgbClr val="C8161D"/>
                </a:solidFill>
                <a:latin typeface="Aileron Thin Bold"/>
              </a:rPr>
              <a:t>Take care of your liver: </a:t>
            </a:r>
          </a:p>
          <a:p>
            <a:pPr marL="592582" lvl="1" indent="-296291">
              <a:lnSpc>
                <a:spcPts val="6137"/>
              </a:lnSpc>
              <a:buFont typeface="Arial"/>
              <a:buChar char="•"/>
            </a:pPr>
            <a:r>
              <a:rPr lang="en-US" sz="3589">
                <a:solidFill>
                  <a:srgbClr val="C8161D"/>
                </a:solidFill>
                <a:latin typeface="Aileron Thin Bold"/>
              </a:rPr>
              <a:t>Stop drinking alcohol </a:t>
            </a:r>
          </a:p>
          <a:p>
            <a:pPr marL="592582" lvl="1" indent="-296291">
              <a:lnSpc>
                <a:spcPts val="6137"/>
              </a:lnSpc>
              <a:buFont typeface="Arial"/>
              <a:buChar char="•"/>
            </a:pPr>
            <a:r>
              <a:rPr lang="en-US" sz="3589">
                <a:solidFill>
                  <a:srgbClr val="C8161D"/>
                </a:solidFill>
                <a:latin typeface="Aileron Thin Bold"/>
              </a:rPr>
              <a:t>Lose weight if you are overweight </a:t>
            </a:r>
          </a:p>
          <a:p>
            <a:pPr marL="592582" lvl="1" indent="-296291">
              <a:lnSpc>
                <a:spcPts val="6137"/>
              </a:lnSpc>
              <a:buFont typeface="Arial"/>
              <a:buChar char="•"/>
            </a:pPr>
            <a:r>
              <a:rPr lang="en-US" sz="3589">
                <a:solidFill>
                  <a:srgbClr val="C8161D"/>
                </a:solidFill>
                <a:latin typeface="Aileron Thin Bold"/>
              </a:rPr>
              <a:t>Quit smoking </a:t>
            </a:r>
          </a:p>
          <a:p>
            <a:pPr marL="592582" lvl="1" indent="-296291">
              <a:lnSpc>
                <a:spcPts val="6137"/>
              </a:lnSpc>
              <a:buFont typeface="Arial"/>
              <a:buChar char="•"/>
            </a:pPr>
            <a:r>
              <a:rPr lang="en-US" sz="3589">
                <a:solidFill>
                  <a:srgbClr val="C8161D"/>
                </a:solidFill>
                <a:latin typeface="Aileron Thin Bold"/>
              </a:rPr>
              <a:t>Eat Healthy foods </a:t>
            </a:r>
          </a:p>
          <a:p>
            <a:pPr marL="592582" lvl="1" indent="-296291">
              <a:lnSpc>
                <a:spcPts val="6137"/>
              </a:lnSpc>
              <a:buFont typeface="Arial"/>
              <a:buChar char="•"/>
            </a:pPr>
            <a:r>
              <a:rPr lang="en-US" sz="3589">
                <a:solidFill>
                  <a:srgbClr val="C8161D"/>
                </a:solidFill>
                <a:latin typeface="Aileron Thin Bold"/>
              </a:rPr>
              <a:t>Exercise </a:t>
            </a:r>
          </a:p>
        </p:txBody>
      </p:sp>
      <p:pic>
        <p:nvPicPr>
          <p:cNvPr id="11" name="Picture 11" descr="Another speach bubble coming from the doctor stating: There are treatments that can prevent liver cancer and save lives- the key is knowing if you have hepatitis B so you can take action!"/>
          <p:cNvPicPr>
            <a:picLocks noChangeAspect="1"/>
          </p:cNvPicPr>
          <p:nvPr/>
        </p:nvPicPr>
        <p:blipFill>
          <a:blip r:embed="rId6"/>
          <a:srcRect/>
          <a:stretch>
            <a:fillRect/>
          </a:stretch>
        </p:blipFill>
        <p:spPr>
          <a:xfrm>
            <a:off x="12608554" y="1028700"/>
            <a:ext cx="5758810" cy="4722224"/>
          </a:xfrm>
          <a:prstGeom prst="rect">
            <a:avLst/>
          </a:prstGeom>
        </p:spPr>
      </p:pic>
      <p:sp>
        <p:nvSpPr>
          <p:cNvPr id="12" name="TextBox 12"/>
          <p:cNvSpPr txBox="1"/>
          <p:nvPr/>
        </p:nvSpPr>
        <p:spPr>
          <a:xfrm>
            <a:off x="13179755" y="1471074"/>
            <a:ext cx="4616407" cy="3245884"/>
          </a:xfrm>
          <a:prstGeom prst="rect">
            <a:avLst/>
          </a:prstGeom>
        </p:spPr>
        <p:txBody>
          <a:bodyPr lIns="0" tIns="0" rIns="0" bIns="0" rtlCol="0" anchor="t">
            <a:spAutoFit/>
          </a:bodyPr>
          <a:lstStyle/>
          <a:p>
            <a:pPr algn="ctr">
              <a:lnSpc>
                <a:spcPts val="4241"/>
              </a:lnSpc>
              <a:spcBef>
                <a:spcPct val="0"/>
              </a:spcBef>
            </a:pPr>
            <a:r>
              <a:rPr lang="en-US" sz="3029">
                <a:solidFill>
                  <a:srgbClr val="000000"/>
                </a:solidFill>
                <a:latin typeface="Arimo"/>
              </a:rPr>
              <a:t>There are treatments that can prevent liver cancer and save lives- the key is knowing if you have hepatitis B so you can take action</a:t>
            </a:r>
          </a:p>
        </p:txBody>
      </p:sp>
      <p:sp>
        <p:nvSpPr>
          <p:cNvPr id="13" name="Title 12">
            <a:extLst>
              <a:ext uri="{FF2B5EF4-FFF2-40B4-BE49-F238E27FC236}">
                <a16:creationId xmlns:a16="http://schemas.microsoft.com/office/drawing/2014/main" id="{C1F0A424-090B-3A44-A8D2-94F58E929B34}"/>
              </a:ext>
            </a:extLst>
          </p:cNvPr>
          <p:cNvSpPr>
            <a:spLocks noGrp="1"/>
          </p:cNvSpPr>
          <p:nvPr>
            <p:ph type="title" idx="4294967295"/>
          </p:nvPr>
        </p:nvSpPr>
        <p:spPr>
          <a:xfrm>
            <a:off x="765164" y="340458"/>
            <a:ext cx="17602200" cy="1143000"/>
          </a:xfrm>
        </p:spPr>
        <p:txBody>
          <a:bodyPr>
            <a:normAutofit/>
          </a:bodyPr>
          <a:lstStyle/>
          <a:p>
            <a:pPr rtl="0" eaLnBrk="1" latinLnBrk="0" hangingPunct="1"/>
            <a:r>
              <a:rPr lang="en-US" sz="4800" kern="1200">
                <a:solidFill>
                  <a:srgbClr val="FFFFFF"/>
                </a:solidFill>
                <a:effectLst/>
                <a:latin typeface="Montserrat Classic" pitchFamily="2" charset="77"/>
                <a:ea typeface="+mn-ea"/>
                <a:cs typeface="+mn-cs"/>
              </a:rPr>
              <a:t>If I have hepatitis B right now, what can I do? </a:t>
            </a:r>
            <a:endParaRPr lang="en-US">
              <a:effectLst/>
            </a:endParaRPr>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1327321" y="2962071"/>
            <a:ext cx="7190753" cy="5059680"/>
          </a:xfrm>
          <a:prstGeom prst="rect">
            <a:avLst/>
          </a:prstGeom>
        </p:spPr>
        <p:txBody>
          <a:bodyPr lIns="0" tIns="0" rIns="0" bIns="0" rtlCol="0" anchor="t">
            <a:spAutoFit/>
          </a:bodyPr>
          <a:lstStyle/>
          <a:p>
            <a:pPr algn="ctr">
              <a:lnSpc>
                <a:spcPts val="6719"/>
              </a:lnSpc>
              <a:spcBef>
                <a:spcPct val="0"/>
              </a:spcBef>
            </a:pPr>
            <a:r>
              <a:rPr lang="en-US" sz="4800">
                <a:solidFill>
                  <a:srgbClr val="FFFFFF"/>
                </a:solidFill>
                <a:latin typeface="Montserrat Light"/>
              </a:rPr>
              <a:t>There is a safe vaccine </a:t>
            </a:r>
          </a:p>
          <a:p>
            <a:pPr algn="ctr">
              <a:lnSpc>
                <a:spcPts val="6719"/>
              </a:lnSpc>
              <a:spcBef>
                <a:spcPct val="0"/>
              </a:spcBef>
            </a:pPr>
            <a:r>
              <a:rPr lang="en-US" sz="4800">
                <a:solidFill>
                  <a:srgbClr val="FFFFFF"/>
                </a:solidFill>
                <a:latin typeface="Montserrat Light"/>
              </a:rPr>
              <a:t>that can protect </a:t>
            </a:r>
          </a:p>
          <a:p>
            <a:pPr algn="ctr">
              <a:lnSpc>
                <a:spcPts val="6719"/>
              </a:lnSpc>
              <a:spcBef>
                <a:spcPct val="0"/>
              </a:spcBef>
            </a:pPr>
            <a:r>
              <a:rPr lang="en-US" sz="4800">
                <a:solidFill>
                  <a:srgbClr val="FFFFFF"/>
                </a:solidFill>
                <a:latin typeface="Montserrat Light"/>
              </a:rPr>
              <a:t>you against hepatitis B. It can take only 2-3 doses to protect you for life. </a:t>
            </a:r>
          </a:p>
        </p:txBody>
      </p:sp>
      <p:pic>
        <p:nvPicPr>
          <p:cNvPr id="7" name="Picture 7" descr="A close up of a person who just got a hepatitis B vaccine to protect themselves against heaptitis B for life!"/>
          <p:cNvPicPr>
            <a:picLocks noChangeAspect="1"/>
          </p:cNvPicPr>
          <p:nvPr/>
        </p:nvPicPr>
        <p:blipFill>
          <a:blip r:embed="rId3"/>
          <a:srcRect/>
          <a:stretch>
            <a:fillRect/>
          </a:stretch>
        </p:blipFill>
        <p:spPr>
          <a:xfrm>
            <a:off x="9497424" y="3016251"/>
            <a:ext cx="7541243" cy="5005500"/>
          </a:xfrm>
          <a:prstGeom prst="rect">
            <a:avLst/>
          </a:prstGeom>
        </p:spPr>
      </p:pic>
      <p:sp>
        <p:nvSpPr>
          <p:cNvPr id="8" name="TextBox 8"/>
          <p:cNvSpPr txBox="1"/>
          <p:nvPr/>
        </p:nvSpPr>
        <p:spPr>
          <a:xfrm>
            <a:off x="592897" y="8545830"/>
            <a:ext cx="17102205" cy="712470"/>
          </a:xfrm>
          <a:prstGeom prst="rect">
            <a:avLst/>
          </a:prstGeom>
        </p:spPr>
        <p:txBody>
          <a:bodyPr lIns="0" tIns="0" rIns="0" bIns="0" rtlCol="0" anchor="t">
            <a:spAutoFit/>
          </a:bodyPr>
          <a:lstStyle/>
          <a:p>
            <a:pPr algn="ctr">
              <a:lnSpc>
                <a:spcPts val="5880"/>
              </a:lnSpc>
              <a:spcBef>
                <a:spcPct val="0"/>
              </a:spcBef>
            </a:pPr>
            <a:r>
              <a:rPr lang="en-US" sz="4200">
                <a:solidFill>
                  <a:srgbClr val="FFFFFF"/>
                </a:solidFill>
                <a:latin typeface="Montserrat Classic"/>
              </a:rPr>
              <a:t>Ask your doctor or pharmacy about the hepatitis B vaccine.</a:t>
            </a:r>
          </a:p>
        </p:txBody>
      </p:sp>
      <p:sp>
        <p:nvSpPr>
          <p:cNvPr id="9" name="Title 8">
            <a:extLst>
              <a:ext uri="{FF2B5EF4-FFF2-40B4-BE49-F238E27FC236}">
                <a16:creationId xmlns:a16="http://schemas.microsoft.com/office/drawing/2014/main" id="{64023D3F-F05B-B641-AC93-340F1FECB842}"/>
              </a:ext>
            </a:extLst>
          </p:cNvPr>
          <p:cNvSpPr>
            <a:spLocks noGrp="1"/>
          </p:cNvSpPr>
          <p:nvPr>
            <p:ph type="title" idx="4294967295"/>
          </p:nvPr>
        </p:nvSpPr>
        <p:spPr>
          <a:xfrm>
            <a:off x="592897" y="1294992"/>
            <a:ext cx="17237902" cy="1143000"/>
          </a:xfrm>
        </p:spPr>
        <p:txBody>
          <a:bodyPr>
            <a:normAutofit/>
          </a:bodyPr>
          <a:lstStyle/>
          <a:p>
            <a:pPr rtl="0" eaLnBrk="1" latinLnBrk="0" hangingPunct="1"/>
            <a:r>
              <a:rPr lang="en-US" sz="5600" kern="1200">
                <a:solidFill>
                  <a:srgbClr val="FFFFFF"/>
                </a:solidFill>
                <a:effectLst/>
                <a:latin typeface="Montserrat Classic" pitchFamily="2" charset="77"/>
                <a:ea typeface="+mn-ea"/>
                <a:cs typeface="+mn-cs"/>
              </a:rPr>
              <a:t>How can I protect myself from hepatitis B?</a:t>
            </a:r>
            <a:endParaRPr lang="en-US">
              <a:effectLst/>
            </a:endParaRPr>
          </a:p>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843097" y="9965945"/>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grpSp>
        <p:nvGrpSpPr>
          <p:cNvPr id="6" name="Group 6" descr="Shows images of toothbrushes and razors and states: Don't share toothbrushes, razors, nail clippers or other personal items"/>
          <p:cNvGrpSpPr/>
          <p:nvPr/>
        </p:nvGrpSpPr>
        <p:grpSpPr>
          <a:xfrm rot="-5400000">
            <a:off x="8500443" y="-3454792"/>
            <a:ext cx="1287113" cy="12826358"/>
            <a:chOff x="0" y="0"/>
            <a:chExt cx="3997960" cy="39840519"/>
          </a:xfrm>
        </p:grpSpPr>
        <p:sp>
          <p:nvSpPr>
            <p:cNvPr id="7" name="Freeform 7"/>
            <p:cNvSpPr/>
            <p:nvPr/>
          </p:nvSpPr>
          <p:spPr>
            <a:xfrm>
              <a:off x="0" y="0"/>
              <a:ext cx="3997960" cy="39840520"/>
            </a:xfrm>
            <a:custGeom>
              <a:avLst/>
              <a:gdLst/>
              <a:ahLst/>
              <a:cxnLst/>
              <a:rect l="l" t="t" r="r" b="b"/>
              <a:pathLst>
                <a:path w="3997960" h="39840520">
                  <a:moveTo>
                    <a:pt x="3997960" y="279400"/>
                  </a:moveTo>
                  <a:lnTo>
                    <a:pt x="3997960" y="0"/>
                  </a:lnTo>
                  <a:lnTo>
                    <a:pt x="0" y="0"/>
                  </a:lnTo>
                  <a:lnTo>
                    <a:pt x="0" y="39840520"/>
                  </a:lnTo>
                  <a:lnTo>
                    <a:pt x="3997960" y="39840520"/>
                  </a:lnTo>
                  <a:lnTo>
                    <a:pt x="3997960" y="279400"/>
                  </a:lnTo>
                  <a:close/>
                  <a:moveTo>
                    <a:pt x="3919220" y="279400"/>
                  </a:moveTo>
                  <a:lnTo>
                    <a:pt x="3919220" y="39761781"/>
                  </a:lnTo>
                  <a:lnTo>
                    <a:pt x="78740" y="39761781"/>
                  </a:lnTo>
                  <a:lnTo>
                    <a:pt x="78740" y="78740"/>
                  </a:lnTo>
                  <a:lnTo>
                    <a:pt x="3919220" y="78740"/>
                  </a:lnTo>
                  <a:lnTo>
                    <a:pt x="3919220" y="279400"/>
                  </a:lnTo>
                  <a:close/>
                </a:path>
              </a:pathLst>
            </a:custGeom>
            <a:solidFill>
              <a:srgbClr val="EFF0F2"/>
            </a:solidFill>
          </p:spPr>
        </p:sp>
      </p:grpSp>
      <p:sp>
        <p:nvSpPr>
          <p:cNvPr id="8" name="TextBox 8">
            <a:extLst>
              <a:ext uri="{C183D7F6-B498-43B3-948B-1728B52AA6E4}">
                <adec:decorative xmlns:adec="http://schemas.microsoft.com/office/drawing/2017/decorative" val="1"/>
              </a:ext>
            </a:extLst>
          </p:cNvPr>
          <p:cNvSpPr txBox="1"/>
          <p:nvPr/>
        </p:nvSpPr>
        <p:spPr>
          <a:xfrm>
            <a:off x="3098244" y="2564610"/>
            <a:ext cx="12091512" cy="944874"/>
          </a:xfrm>
          <a:prstGeom prst="rect">
            <a:avLst/>
          </a:prstGeom>
        </p:spPr>
        <p:txBody>
          <a:bodyPr lIns="0" tIns="0" rIns="0" bIns="0" rtlCol="0" anchor="t">
            <a:spAutoFit/>
          </a:bodyPr>
          <a:lstStyle/>
          <a:p>
            <a:pPr algn="ctr">
              <a:lnSpc>
                <a:spcPts val="3919"/>
              </a:lnSpc>
              <a:spcBef>
                <a:spcPct val="0"/>
              </a:spcBef>
            </a:pPr>
            <a:r>
              <a:rPr lang="en-US" sz="2800">
                <a:solidFill>
                  <a:srgbClr val="FFFFFF"/>
                </a:solidFill>
                <a:latin typeface="Montserrat Classic"/>
              </a:rPr>
              <a:t>Don't share toothbrushes, razors, nail clippers or other personal items</a:t>
            </a:r>
          </a:p>
        </p:txBody>
      </p:sp>
      <p:grpSp>
        <p:nvGrpSpPr>
          <p:cNvPr id="9" name="Group 9">
            <a:extLst>
              <a:ext uri="{C183D7F6-B498-43B3-948B-1728B52AA6E4}">
                <adec:decorative xmlns:adec="http://schemas.microsoft.com/office/drawing/2017/decorative" val="1"/>
              </a:ext>
            </a:extLst>
          </p:cNvPr>
          <p:cNvGrpSpPr/>
          <p:nvPr/>
        </p:nvGrpSpPr>
        <p:grpSpPr>
          <a:xfrm rot="-5400000">
            <a:off x="8494040" y="1099259"/>
            <a:ext cx="1299921" cy="7090200"/>
            <a:chOff x="0" y="0"/>
            <a:chExt cx="3997960" cy="21806205"/>
          </a:xfrm>
        </p:grpSpPr>
        <p:sp>
          <p:nvSpPr>
            <p:cNvPr id="10" name="Freeform 10"/>
            <p:cNvSpPr/>
            <p:nvPr/>
          </p:nvSpPr>
          <p:spPr>
            <a:xfrm>
              <a:off x="0" y="0"/>
              <a:ext cx="3997960" cy="21806205"/>
            </a:xfrm>
            <a:custGeom>
              <a:avLst/>
              <a:gdLst/>
              <a:ahLst/>
              <a:cxnLst/>
              <a:rect l="l" t="t" r="r" b="b"/>
              <a:pathLst>
                <a:path w="3997960" h="21806205">
                  <a:moveTo>
                    <a:pt x="3997960" y="279400"/>
                  </a:moveTo>
                  <a:lnTo>
                    <a:pt x="3997960" y="0"/>
                  </a:lnTo>
                  <a:lnTo>
                    <a:pt x="0" y="0"/>
                  </a:lnTo>
                  <a:lnTo>
                    <a:pt x="0" y="21806205"/>
                  </a:lnTo>
                  <a:lnTo>
                    <a:pt x="3997960" y="21806205"/>
                  </a:lnTo>
                  <a:lnTo>
                    <a:pt x="3997960" y="279400"/>
                  </a:lnTo>
                  <a:close/>
                  <a:moveTo>
                    <a:pt x="3919220" y="279400"/>
                  </a:moveTo>
                  <a:lnTo>
                    <a:pt x="3919220" y="21727464"/>
                  </a:lnTo>
                  <a:lnTo>
                    <a:pt x="78740" y="21727464"/>
                  </a:lnTo>
                  <a:lnTo>
                    <a:pt x="78740" y="78740"/>
                  </a:lnTo>
                  <a:lnTo>
                    <a:pt x="3919220" y="78740"/>
                  </a:lnTo>
                  <a:lnTo>
                    <a:pt x="3919220" y="279400"/>
                  </a:lnTo>
                  <a:close/>
                </a:path>
              </a:pathLst>
            </a:custGeom>
            <a:solidFill>
              <a:srgbClr val="EFF0F2"/>
            </a:solidFill>
          </p:spPr>
        </p:sp>
      </p:grpSp>
      <p:sp>
        <p:nvSpPr>
          <p:cNvPr id="11" name="TextBox 11"/>
          <p:cNvSpPr txBox="1"/>
          <p:nvPr/>
        </p:nvSpPr>
        <p:spPr>
          <a:xfrm>
            <a:off x="6309479" y="4375119"/>
            <a:ext cx="5669042" cy="481330"/>
          </a:xfrm>
          <a:prstGeom prst="rect">
            <a:avLst/>
          </a:prstGeom>
        </p:spPr>
        <p:txBody>
          <a:bodyPr lIns="0" tIns="0" rIns="0" bIns="0" rtlCol="0" anchor="t">
            <a:spAutoFit/>
          </a:bodyPr>
          <a:lstStyle/>
          <a:p>
            <a:pPr algn="ctr">
              <a:lnSpc>
                <a:spcPts val="3919"/>
              </a:lnSpc>
              <a:spcBef>
                <a:spcPct val="0"/>
              </a:spcBef>
            </a:pPr>
            <a:r>
              <a:rPr lang="en-US" sz="2800">
                <a:solidFill>
                  <a:srgbClr val="FFFFFF"/>
                </a:solidFill>
                <a:latin typeface="Montserrat Classic"/>
              </a:rPr>
              <a:t>Cover cuts until they are healed </a:t>
            </a:r>
          </a:p>
        </p:txBody>
      </p:sp>
      <p:sp>
        <p:nvSpPr>
          <p:cNvPr id="12" name="TextBox 12"/>
          <p:cNvSpPr txBox="1"/>
          <p:nvPr/>
        </p:nvSpPr>
        <p:spPr>
          <a:xfrm>
            <a:off x="7716441" y="5885445"/>
            <a:ext cx="2855119" cy="471805"/>
          </a:xfrm>
          <a:prstGeom prst="rect">
            <a:avLst/>
          </a:prstGeom>
        </p:spPr>
        <p:txBody>
          <a:bodyPr lIns="0" tIns="0" rIns="0" bIns="0" rtlCol="0" anchor="t">
            <a:spAutoFit/>
          </a:bodyPr>
          <a:lstStyle/>
          <a:p>
            <a:pPr algn="ctr">
              <a:lnSpc>
                <a:spcPts val="3919"/>
              </a:lnSpc>
              <a:spcBef>
                <a:spcPct val="0"/>
              </a:spcBef>
            </a:pPr>
            <a:r>
              <a:rPr lang="en-US" sz="2800">
                <a:solidFill>
                  <a:srgbClr val="FFFFFF"/>
                </a:solidFill>
                <a:latin typeface="Montserrat Classic"/>
              </a:rPr>
              <a:t>Clean up blood  </a:t>
            </a:r>
          </a:p>
        </p:txBody>
      </p:sp>
      <p:grpSp>
        <p:nvGrpSpPr>
          <p:cNvPr id="13" name="Group 13">
            <a:extLst>
              <a:ext uri="{C183D7F6-B498-43B3-948B-1728B52AA6E4}">
                <adec:decorative xmlns:adec="http://schemas.microsoft.com/office/drawing/2017/decorative" val="1"/>
              </a:ext>
            </a:extLst>
          </p:cNvPr>
          <p:cNvGrpSpPr/>
          <p:nvPr/>
        </p:nvGrpSpPr>
        <p:grpSpPr>
          <a:xfrm rot="-5400000">
            <a:off x="8617400" y="3204113"/>
            <a:ext cx="1275777" cy="5891619"/>
            <a:chOff x="0" y="0"/>
            <a:chExt cx="5069507" cy="23411305"/>
          </a:xfrm>
        </p:grpSpPr>
        <p:sp>
          <p:nvSpPr>
            <p:cNvPr id="14" name="Freeform 14"/>
            <p:cNvSpPr/>
            <p:nvPr/>
          </p:nvSpPr>
          <p:spPr>
            <a:xfrm>
              <a:off x="0" y="0"/>
              <a:ext cx="5069506" cy="23411304"/>
            </a:xfrm>
            <a:custGeom>
              <a:avLst/>
              <a:gdLst/>
              <a:ahLst/>
              <a:cxnLst/>
              <a:rect l="l" t="t" r="r" b="b"/>
              <a:pathLst>
                <a:path w="5069506" h="23411304">
                  <a:moveTo>
                    <a:pt x="5069506" y="279400"/>
                  </a:moveTo>
                  <a:lnTo>
                    <a:pt x="5069506" y="0"/>
                  </a:lnTo>
                  <a:lnTo>
                    <a:pt x="0" y="0"/>
                  </a:lnTo>
                  <a:lnTo>
                    <a:pt x="0" y="23411304"/>
                  </a:lnTo>
                  <a:lnTo>
                    <a:pt x="5069506" y="23411304"/>
                  </a:lnTo>
                  <a:lnTo>
                    <a:pt x="5069506" y="279400"/>
                  </a:lnTo>
                  <a:close/>
                  <a:moveTo>
                    <a:pt x="4990766" y="279400"/>
                  </a:moveTo>
                  <a:lnTo>
                    <a:pt x="4990766" y="23332565"/>
                  </a:lnTo>
                  <a:lnTo>
                    <a:pt x="78740" y="23332565"/>
                  </a:lnTo>
                  <a:lnTo>
                    <a:pt x="78740" y="78740"/>
                  </a:lnTo>
                  <a:lnTo>
                    <a:pt x="4990767" y="78740"/>
                  </a:lnTo>
                  <a:lnTo>
                    <a:pt x="4990767" y="279400"/>
                  </a:lnTo>
                  <a:close/>
                </a:path>
              </a:pathLst>
            </a:custGeom>
            <a:solidFill>
              <a:srgbClr val="EFF0F2"/>
            </a:solidFill>
          </p:spPr>
        </p:sp>
      </p:grpSp>
      <p:grpSp>
        <p:nvGrpSpPr>
          <p:cNvPr id="15" name="Group 15">
            <a:extLst>
              <a:ext uri="{C183D7F6-B498-43B3-948B-1728B52AA6E4}">
                <adec:decorative xmlns:adec="http://schemas.microsoft.com/office/drawing/2017/decorative" val="1"/>
              </a:ext>
            </a:extLst>
          </p:cNvPr>
          <p:cNvGrpSpPr/>
          <p:nvPr/>
        </p:nvGrpSpPr>
        <p:grpSpPr>
          <a:xfrm rot="-5400000">
            <a:off x="8618070" y="4707131"/>
            <a:ext cx="1274437" cy="5891619"/>
            <a:chOff x="0" y="0"/>
            <a:chExt cx="3997960" cy="18482243"/>
          </a:xfrm>
        </p:grpSpPr>
        <p:sp>
          <p:nvSpPr>
            <p:cNvPr id="16" name="Freeform 16"/>
            <p:cNvSpPr/>
            <p:nvPr/>
          </p:nvSpPr>
          <p:spPr>
            <a:xfrm>
              <a:off x="0" y="0"/>
              <a:ext cx="3997960" cy="18482244"/>
            </a:xfrm>
            <a:custGeom>
              <a:avLst/>
              <a:gdLst/>
              <a:ahLst/>
              <a:cxnLst/>
              <a:rect l="l" t="t" r="r" b="b"/>
              <a:pathLst>
                <a:path w="3997960" h="18482244">
                  <a:moveTo>
                    <a:pt x="3997960" y="279400"/>
                  </a:moveTo>
                  <a:lnTo>
                    <a:pt x="3997960" y="0"/>
                  </a:lnTo>
                  <a:lnTo>
                    <a:pt x="0" y="0"/>
                  </a:lnTo>
                  <a:lnTo>
                    <a:pt x="0" y="18482244"/>
                  </a:lnTo>
                  <a:lnTo>
                    <a:pt x="3997960" y="18482244"/>
                  </a:lnTo>
                  <a:lnTo>
                    <a:pt x="3997960" y="279400"/>
                  </a:lnTo>
                  <a:close/>
                  <a:moveTo>
                    <a:pt x="3919220" y="279400"/>
                  </a:moveTo>
                  <a:lnTo>
                    <a:pt x="3919220" y="18403503"/>
                  </a:lnTo>
                  <a:lnTo>
                    <a:pt x="78740" y="18403503"/>
                  </a:lnTo>
                  <a:lnTo>
                    <a:pt x="78740" y="78740"/>
                  </a:lnTo>
                  <a:lnTo>
                    <a:pt x="3919220" y="78740"/>
                  </a:lnTo>
                  <a:lnTo>
                    <a:pt x="3919220" y="279400"/>
                  </a:lnTo>
                  <a:close/>
                </a:path>
              </a:pathLst>
            </a:custGeom>
            <a:solidFill>
              <a:srgbClr val="EFF0F2"/>
            </a:solidFill>
          </p:spPr>
        </p:sp>
      </p:grpSp>
      <p:sp>
        <p:nvSpPr>
          <p:cNvPr id="17" name="TextBox 17"/>
          <p:cNvSpPr txBox="1"/>
          <p:nvPr/>
        </p:nvSpPr>
        <p:spPr>
          <a:xfrm>
            <a:off x="5427297" y="7388462"/>
            <a:ext cx="7090200" cy="471805"/>
          </a:xfrm>
          <a:prstGeom prst="rect">
            <a:avLst/>
          </a:prstGeom>
        </p:spPr>
        <p:txBody>
          <a:bodyPr lIns="0" tIns="0" rIns="0" bIns="0" rtlCol="0" anchor="t">
            <a:spAutoFit/>
          </a:bodyPr>
          <a:lstStyle/>
          <a:p>
            <a:pPr algn="ctr">
              <a:lnSpc>
                <a:spcPts val="3919"/>
              </a:lnSpc>
              <a:spcBef>
                <a:spcPct val="0"/>
              </a:spcBef>
            </a:pPr>
            <a:r>
              <a:rPr lang="en-US" sz="2800">
                <a:solidFill>
                  <a:srgbClr val="FFFFFF"/>
                </a:solidFill>
                <a:latin typeface="Montserrat Classic"/>
              </a:rPr>
              <a:t>Practice safe sex</a:t>
            </a:r>
          </a:p>
        </p:txBody>
      </p:sp>
      <p:pic>
        <p:nvPicPr>
          <p:cNvPr id="18" name="Picture 18" descr="A close up of a red toothbrush&#10;&#10;"/>
          <p:cNvPicPr>
            <a:picLocks noChangeAspect="1"/>
          </p:cNvPicPr>
          <p:nvPr/>
        </p:nvPicPr>
        <p:blipFill>
          <a:blip r:embed="rId3"/>
          <a:srcRect/>
          <a:stretch>
            <a:fillRect/>
          </a:stretch>
        </p:blipFill>
        <p:spPr>
          <a:xfrm rot="5213933">
            <a:off x="1197285" y="1149589"/>
            <a:ext cx="3425272" cy="3954138"/>
          </a:xfrm>
          <a:prstGeom prst="rect">
            <a:avLst/>
          </a:prstGeom>
        </p:spPr>
      </p:pic>
      <p:pic>
        <p:nvPicPr>
          <p:cNvPr id="19" name="Picture 19" descr="A very dark shaving razor&#10;&#10;">
            <a:extLst>
              <a:ext uri="{C183D7F6-B498-43B3-948B-1728B52AA6E4}">
                <adec:decorative xmlns:adec="http://schemas.microsoft.com/office/drawing/2017/decorative" val="0"/>
              </a:ext>
            </a:extLst>
          </p:cNvPr>
          <p:cNvPicPr>
            <a:picLocks noChangeAspect="1"/>
          </p:cNvPicPr>
          <p:nvPr/>
        </p:nvPicPr>
        <p:blipFill>
          <a:blip r:embed="rId4"/>
          <a:srcRect/>
          <a:stretch>
            <a:fillRect/>
          </a:stretch>
        </p:blipFill>
        <p:spPr>
          <a:xfrm>
            <a:off x="14487128" y="1781107"/>
            <a:ext cx="2140103" cy="2377893"/>
          </a:xfrm>
          <a:prstGeom prst="rect">
            <a:avLst/>
          </a:prstGeom>
        </p:spPr>
      </p:pic>
      <p:pic>
        <p:nvPicPr>
          <p:cNvPr id="20" name="Picture 20" descr="Close up of a bandaid"/>
          <p:cNvPicPr>
            <a:picLocks noChangeAspect="1"/>
          </p:cNvPicPr>
          <p:nvPr/>
        </p:nvPicPr>
        <p:blipFill>
          <a:blip r:embed="rId5"/>
          <a:srcRect/>
          <a:stretch>
            <a:fillRect/>
          </a:stretch>
        </p:blipFill>
        <p:spPr>
          <a:xfrm>
            <a:off x="11355795" y="3311054"/>
            <a:ext cx="2666610" cy="2666610"/>
          </a:xfrm>
          <a:prstGeom prst="rect">
            <a:avLst/>
          </a:prstGeom>
        </p:spPr>
      </p:pic>
      <p:pic>
        <p:nvPicPr>
          <p:cNvPr id="21" name="Picture 21" descr="Close up of a red blood droplet"/>
          <p:cNvPicPr>
            <a:picLocks noChangeAspect="1"/>
          </p:cNvPicPr>
          <p:nvPr/>
        </p:nvPicPr>
        <p:blipFill>
          <a:blip r:embed="rId6"/>
          <a:srcRect/>
          <a:stretch>
            <a:fillRect/>
          </a:stretch>
        </p:blipFill>
        <p:spPr>
          <a:xfrm>
            <a:off x="5765961" y="4856449"/>
            <a:ext cx="2159273" cy="2159273"/>
          </a:xfrm>
          <a:prstGeom prst="rect">
            <a:avLst/>
          </a:prstGeom>
        </p:spPr>
      </p:pic>
      <p:pic>
        <p:nvPicPr>
          <p:cNvPr id="22" name="Picture 22" descr="Close up of a pink heart"/>
          <p:cNvPicPr>
            <a:picLocks noChangeAspect="1"/>
          </p:cNvPicPr>
          <p:nvPr/>
        </p:nvPicPr>
        <p:blipFill>
          <a:blip r:embed="rId7"/>
          <a:srcRect/>
          <a:stretch>
            <a:fillRect/>
          </a:stretch>
        </p:blipFill>
        <p:spPr>
          <a:xfrm>
            <a:off x="11018960" y="6782938"/>
            <a:ext cx="1919122" cy="1740004"/>
          </a:xfrm>
          <a:prstGeom prst="rect">
            <a:avLst/>
          </a:prstGeom>
        </p:spPr>
      </p:pic>
      <p:grpSp>
        <p:nvGrpSpPr>
          <p:cNvPr id="23" name="Group 23">
            <a:extLst>
              <a:ext uri="{C183D7F6-B498-43B3-948B-1728B52AA6E4}">
                <adec:decorative xmlns:adec="http://schemas.microsoft.com/office/drawing/2017/decorative" val="1"/>
              </a:ext>
            </a:extLst>
          </p:cNvPr>
          <p:cNvGrpSpPr/>
          <p:nvPr/>
        </p:nvGrpSpPr>
        <p:grpSpPr>
          <a:xfrm rot="-5400000">
            <a:off x="8251163" y="1868389"/>
            <a:ext cx="1442468" cy="14374502"/>
            <a:chOff x="0" y="0"/>
            <a:chExt cx="3997960" cy="39840519"/>
          </a:xfrm>
        </p:grpSpPr>
        <p:sp>
          <p:nvSpPr>
            <p:cNvPr id="24" name="Freeform 24"/>
            <p:cNvSpPr/>
            <p:nvPr/>
          </p:nvSpPr>
          <p:spPr>
            <a:xfrm>
              <a:off x="0" y="0"/>
              <a:ext cx="3997960" cy="39840520"/>
            </a:xfrm>
            <a:custGeom>
              <a:avLst/>
              <a:gdLst/>
              <a:ahLst/>
              <a:cxnLst/>
              <a:rect l="l" t="t" r="r" b="b"/>
              <a:pathLst>
                <a:path w="3997960" h="39840520">
                  <a:moveTo>
                    <a:pt x="3997960" y="279400"/>
                  </a:moveTo>
                  <a:lnTo>
                    <a:pt x="3997960" y="0"/>
                  </a:lnTo>
                  <a:lnTo>
                    <a:pt x="0" y="0"/>
                  </a:lnTo>
                  <a:lnTo>
                    <a:pt x="0" y="39840520"/>
                  </a:lnTo>
                  <a:lnTo>
                    <a:pt x="3997960" y="39840520"/>
                  </a:lnTo>
                  <a:lnTo>
                    <a:pt x="3997960" y="279400"/>
                  </a:lnTo>
                  <a:close/>
                  <a:moveTo>
                    <a:pt x="3919220" y="279400"/>
                  </a:moveTo>
                  <a:lnTo>
                    <a:pt x="3919220" y="39761781"/>
                  </a:lnTo>
                  <a:lnTo>
                    <a:pt x="78740" y="39761781"/>
                  </a:lnTo>
                  <a:lnTo>
                    <a:pt x="78740" y="78740"/>
                  </a:lnTo>
                  <a:lnTo>
                    <a:pt x="3919220" y="78740"/>
                  </a:lnTo>
                  <a:lnTo>
                    <a:pt x="3919220" y="279400"/>
                  </a:lnTo>
                  <a:close/>
                </a:path>
              </a:pathLst>
            </a:custGeom>
            <a:solidFill>
              <a:srgbClr val="EFF0F2"/>
            </a:solidFill>
          </p:spPr>
        </p:sp>
      </p:grpSp>
      <p:sp>
        <p:nvSpPr>
          <p:cNvPr id="25" name="TextBox 25"/>
          <p:cNvSpPr txBox="1"/>
          <p:nvPr/>
        </p:nvSpPr>
        <p:spPr>
          <a:xfrm>
            <a:off x="2085053" y="8779191"/>
            <a:ext cx="13746688" cy="479109"/>
          </a:xfrm>
          <a:prstGeom prst="rect">
            <a:avLst/>
          </a:prstGeom>
        </p:spPr>
        <p:txBody>
          <a:bodyPr lIns="0" tIns="0" rIns="0" bIns="0" rtlCol="0" anchor="t">
            <a:spAutoFit/>
          </a:bodyPr>
          <a:lstStyle/>
          <a:p>
            <a:pPr algn="ctr">
              <a:lnSpc>
                <a:spcPts val="3920"/>
              </a:lnSpc>
              <a:spcBef>
                <a:spcPct val="0"/>
              </a:spcBef>
            </a:pPr>
            <a:r>
              <a:rPr lang="en-US" sz="2800">
                <a:solidFill>
                  <a:srgbClr val="FFFFFF"/>
                </a:solidFill>
                <a:latin typeface="Montserrat Classic"/>
              </a:rPr>
              <a:t>Don't share or reuse needles or equipment including cookers, spoons,&amp; cotton</a:t>
            </a:r>
          </a:p>
        </p:txBody>
      </p:sp>
      <p:pic>
        <p:nvPicPr>
          <p:cNvPr id="26" name="Picture 26" descr="Close up of a needle and a red circle and line through it- do not share needles"/>
          <p:cNvPicPr>
            <a:picLocks noChangeAspect="1"/>
          </p:cNvPicPr>
          <p:nvPr/>
        </p:nvPicPr>
        <p:blipFill>
          <a:blip r:embed="rId8"/>
          <a:srcRect/>
          <a:stretch>
            <a:fillRect/>
          </a:stretch>
        </p:blipFill>
        <p:spPr>
          <a:xfrm rot="-6855193">
            <a:off x="14445123" y="6038305"/>
            <a:ext cx="3890490" cy="3890490"/>
          </a:xfrm>
          <a:prstGeom prst="rect">
            <a:avLst/>
          </a:prstGeom>
        </p:spPr>
      </p:pic>
      <p:pic>
        <p:nvPicPr>
          <p:cNvPr id="27" name="Picture 27" descr="Close up of a syringe with a red circle and line through it- do not share or reuse needles or injecting equipment"/>
          <p:cNvPicPr>
            <a:picLocks noChangeAspect="1"/>
          </p:cNvPicPr>
          <p:nvPr/>
        </p:nvPicPr>
        <p:blipFill>
          <a:blip r:embed="rId9"/>
          <a:srcRect/>
          <a:stretch>
            <a:fillRect/>
          </a:stretch>
        </p:blipFill>
        <p:spPr>
          <a:xfrm>
            <a:off x="15189756" y="6782938"/>
            <a:ext cx="2401224" cy="2401224"/>
          </a:xfrm>
          <a:prstGeom prst="rect">
            <a:avLst/>
          </a:prstGeom>
        </p:spPr>
      </p:pic>
      <p:sp>
        <p:nvSpPr>
          <p:cNvPr id="28" name="Title 27">
            <a:extLst>
              <a:ext uri="{FF2B5EF4-FFF2-40B4-BE49-F238E27FC236}">
                <a16:creationId xmlns:a16="http://schemas.microsoft.com/office/drawing/2014/main" id="{F28B5E5F-BB3A-C244-B088-59816A4D9947}"/>
              </a:ext>
            </a:extLst>
          </p:cNvPr>
          <p:cNvSpPr>
            <a:spLocks noGrp="1"/>
          </p:cNvSpPr>
          <p:nvPr>
            <p:ph type="title" idx="4294967295"/>
          </p:nvPr>
        </p:nvSpPr>
        <p:spPr>
          <a:xfrm>
            <a:off x="530388" y="922298"/>
            <a:ext cx="17449800" cy="1143000"/>
          </a:xfrm>
        </p:spPr>
        <p:txBody>
          <a:bodyPr>
            <a:normAutofit/>
          </a:bodyPr>
          <a:lstStyle/>
          <a:p>
            <a:pPr rtl="0" eaLnBrk="1" latinLnBrk="0" hangingPunct="1"/>
            <a:r>
              <a:rPr lang="en-US" sz="4800" kern="1200">
                <a:solidFill>
                  <a:srgbClr val="FFFFFF"/>
                </a:solidFill>
                <a:effectLst/>
                <a:latin typeface="Montserrat Classic" pitchFamily="2" charset="77"/>
                <a:ea typeface="+mn-ea"/>
                <a:cs typeface="+mn-cs"/>
              </a:rPr>
              <a:t>How can you help stop hepatitis B from spreading?</a:t>
            </a:r>
            <a:endParaRPr lang="en-US">
              <a:effectLst/>
            </a:endParaRPr>
          </a:p>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Places where you can get tested for hepatitis B- your primary care doctor, a federally qualified health center or a community health screening event"/>
          <p:cNvPicPr>
            <a:picLocks noChangeAspect="1"/>
          </p:cNvPicPr>
          <p:nvPr/>
        </p:nvPicPr>
        <p:blipFill>
          <a:blip r:embed="rId3"/>
          <a:srcRect/>
          <a:stretch>
            <a:fillRect/>
          </a:stretch>
        </p:blipFill>
        <p:spPr>
          <a:xfrm>
            <a:off x="1028700" y="2688466"/>
            <a:ext cx="16230600" cy="5400363"/>
          </a:xfrm>
          <a:prstGeom prst="rect">
            <a:avLst/>
          </a:prstGeom>
        </p:spPr>
      </p:pic>
      <p:sp>
        <p:nvSpPr>
          <p:cNvPr id="7" name="TextBox 7"/>
          <p:cNvSpPr txBox="1"/>
          <p:nvPr/>
        </p:nvSpPr>
        <p:spPr>
          <a:xfrm>
            <a:off x="6914781" y="4862652"/>
            <a:ext cx="4212923" cy="994842"/>
          </a:xfrm>
          <a:prstGeom prst="rect">
            <a:avLst/>
          </a:prstGeom>
        </p:spPr>
        <p:txBody>
          <a:bodyPr lIns="0" tIns="0" rIns="0" bIns="0" rtlCol="0" anchor="t">
            <a:spAutoFit/>
          </a:bodyPr>
          <a:lstStyle/>
          <a:p>
            <a:pPr algn="ctr">
              <a:lnSpc>
                <a:spcPts val="3949"/>
              </a:lnSpc>
              <a:spcBef>
                <a:spcPct val="0"/>
              </a:spcBef>
            </a:pPr>
            <a:r>
              <a:rPr lang="en-US" sz="2821">
                <a:solidFill>
                  <a:srgbClr val="092E6E"/>
                </a:solidFill>
                <a:latin typeface="Montserrat Classic Bold"/>
              </a:rPr>
              <a:t>Federally Qualified</a:t>
            </a:r>
          </a:p>
          <a:p>
            <a:pPr algn="ctr">
              <a:lnSpc>
                <a:spcPts val="3949"/>
              </a:lnSpc>
              <a:spcBef>
                <a:spcPct val="0"/>
              </a:spcBef>
            </a:pPr>
            <a:r>
              <a:rPr lang="en-US" sz="2821">
                <a:solidFill>
                  <a:srgbClr val="092E6E"/>
                </a:solidFill>
                <a:latin typeface="Montserrat Classic Bold"/>
              </a:rPr>
              <a:t> Health Centers (FQHC)</a:t>
            </a:r>
          </a:p>
        </p:txBody>
      </p:sp>
      <p:sp>
        <p:nvSpPr>
          <p:cNvPr id="8" name="TextBox 8"/>
          <p:cNvSpPr txBox="1"/>
          <p:nvPr/>
        </p:nvSpPr>
        <p:spPr>
          <a:xfrm>
            <a:off x="1761071" y="4800637"/>
            <a:ext cx="2841724" cy="1118870"/>
          </a:xfrm>
          <a:prstGeom prst="rect">
            <a:avLst/>
          </a:prstGeom>
        </p:spPr>
        <p:txBody>
          <a:bodyPr lIns="0" tIns="0" rIns="0" bIns="0" rtlCol="0" anchor="t">
            <a:spAutoFit/>
          </a:bodyPr>
          <a:lstStyle/>
          <a:p>
            <a:pPr algn="ctr">
              <a:lnSpc>
                <a:spcPts val="4480"/>
              </a:lnSpc>
              <a:spcBef>
                <a:spcPct val="0"/>
              </a:spcBef>
            </a:pPr>
            <a:r>
              <a:rPr lang="en-US" sz="3200">
                <a:solidFill>
                  <a:srgbClr val="092E6E"/>
                </a:solidFill>
                <a:latin typeface="Montserrat Classic Bold"/>
              </a:rPr>
              <a:t>Your primary </a:t>
            </a:r>
          </a:p>
          <a:p>
            <a:pPr algn="ctr">
              <a:lnSpc>
                <a:spcPts val="4480"/>
              </a:lnSpc>
              <a:spcBef>
                <a:spcPct val="0"/>
              </a:spcBef>
            </a:pPr>
            <a:r>
              <a:rPr lang="en-US" sz="3200">
                <a:solidFill>
                  <a:srgbClr val="092E6E"/>
                </a:solidFill>
                <a:latin typeface="Montserrat Classic Bold"/>
              </a:rPr>
              <a:t>care doctor</a:t>
            </a:r>
          </a:p>
        </p:txBody>
      </p:sp>
      <p:sp>
        <p:nvSpPr>
          <p:cNvPr id="9" name="TextBox 9"/>
          <p:cNvSpPr txBox="1"/>
          <p:nvPr/>
        </p:nvSpPr>
        <p:spPr>
          <a:xfrm>
            <a:off x="13949092" y="4514887"/>
            <a:ext cx="2579191" cy="1690370"/>
          </a:xfrm>
          <a:prstGeom prst="rect">
            <a:avLst/>
          </a:prstGeom>
        </p:spPr>
        <p:txBody>
          <a:bodyPr lIns="0" tIns="0" rIns="0" bIns="0" rtlCol="0" anchor="t">
            <a:spAutoFit/>
          </a:bodyPr>
          <a:lstStyle/>
          <a:p>
            <a:pPr algn="ctr">
              <a:lnSpc>
                <a:spcPts val="4480"/>
              </a:lnSpc>
              <a:spcBef>
                <a:spcPct val="0"/>
              </a:spcBef>
            </a:pPr>
            <a:r>
              <a:rPr lang="en-US" sz="3200">
                <a:solidFill>
                  <a:srgbClr val="092E6E"/>
                </a:solidFill>
                <a:latin typeface="Montserrat Classic Bold"/>
              </a:rPr>
              <a:t>Community </a:t>
            </a:r>
          </a:p>
          <a:p>
            <a:pPr algn="ctr">
              <a:lnSpc>
                <a:spcPts val="4480"/>
              </a:lnSpc>
              <a:spcBef>
                <a:spcPct val="0"/>
              </a:spcBef>
            </a:pPr>
            <a:r>
              <a:rPr lang="en-US" sz="3200">
                <a:solidFill>
                  <a:srgbClr val="092E6E"/>
                </a:solidFill>
                <a:latin typeface="Montserrat Classic Bold"/>
              </a:rPr>
              <a:t>Health </a:t>
            </a:r>
          </a:p>
          <a:p>
            <a:pPr algn="ctr">
              <a:lnSpc>
                <a:spcPts val="4480"/>
              </a:lnSpc>
              <a:spcBef>
                <a:spcPct val="0"/>
              </a:spcBef>
            </a:pPr>
            <a:r>
              <a:rPr lang="en-US" sz="3200">
                <a:solidFill>
                  <a:srgbClr val="092E6E"/>
                </a:solidFill>
                <a:latin typeface="Montserrat Classic Bold"/>
              </a:rPr>
              <a:t>Screening</a:t>
            </a:r>
          </a:p>
        </p:txBody>
      </p:sp>
      <p:sp>
        <p:nvSpPr>
          <p:cNvPr id="10" name="TextBox 10"/>
          <p:cNvSpPr txBox="1"/>
          <p:nvPr/>
        </p:nvSpPr>
        <p:spPr>
          <a:xfrm>
            <a:off x="592897" y="8144169"/>
            <a:ext cx="17102205" cy="821055"/>
          </a:xfrm>
          <a:prstGeom prst="rect">
            <a:avLst/>
          </a:prstGeom>
        </p:spPr>
        <p:txBody>
          <a:bodyPr lIns="0" tIns="0" rIns="0" bIns="0" rtlCol="0" anchor="t">
            <a:spAutoFit/>
          </a:bodyPr>
          <a:lstStyle/>
          <a:p>
            <a:pPr algn="ctr">
              <a:lnSpc>
                <a:spcPts val="6719"/>
              </a:lnSpc>
              <a:spcBef>
                <a:spcPct val="0"/>
              </a:spcBef>
            </a:pPr>
            <a:r>
              <a:rPr lang="en-US" sz="4800">
                <a:solidFill>
                  <a:srgbClr val="FFFFFF"/>
                </a:solidFill>
                <a:latin typeface="Montserrat Classic"/>
              </a:rPr>
              <a:t>Ask your doctor to get tested for hepatitis B! </a:t>
            </a:r>
          </a:p>
        </p:txBody>
      </p:sp>
      <p:sp>
        <p:nvSpPr>
          <p:cNvPr id="11" name="Title 10">
            <a:extLst>
              <a:ext uri="{FF2B5EF4-FFF2-40B4-BE49-F238E27FC236}">
                <a16:creationId xmlns:a16="http://schemas.microsoft.com/office/drawing/2014/main" id="{3D97AB6F-CAB2-7646-A801-8377B7ACC796}"/>
              </a:ext>
            </a:extLst>
          </p:cNvPr>
          <p:cNvSpPr>
            <a:spLocks noGrp="1"/>
          </p:cNvSpPr>
          <p:nvPr>
            <p:ph type="title" idx="4294967295"/>
          </p:nvPr>
        </p:nvSpPr>
        <p:spPr>
          <a:xfrm>
            <a:off x="457200" y="1302726"/>
            <a:ext cx="17237902" cy="1143000"/>
          </a:xfrm>
        </p:spPr>
        <p:txBody>
          <a:bodyPr>
            <a:normAutofit/>
          </a:bodyPr>
          <a:lstStyle/>
          <a:p>
            <a:pPr rtl="0" eaLnBrk="1" latinLnBrk="0" hangingPunct="1"/>
            <a:r>
              <a:rPr lang="en-US" sz="4800" kern="1200">
                <a:solidFill>
                  <a:srgbClr val="FFFFFF"/>
                </a:solidFill>
                <a:effectLst/>
                <a:latin typeface="Montserrat Classic" pitchFamily="2" charset="77"/>
                <a:ea typeface="+mn-ea"/>
                <a:cs typeface="+mn-cs"/>
              </a:rPr>
              <a:t>Where can I get tested for hepatitis B? </a:t>
            </a:r>
            <a:endParaRPr lang="en-US">
              <a:effectLst/>
            </a:endParaRPr>
          </a:p>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Picture of a doctor or nurse "/>
          <p:cNvPicPr>
            <a:picLocks noChangeAspect="1"/>
          </p:cNvPicPr>
          <p:nvPr/>
        </p:nvPicPr>
        <p:blipFill>
          <a:blip r:embed="rId3"/>
          <a:srcRect/>
          <a:stretch>
            <a:fillRect/>
          </a:stretch>
        </p:blipFill>
        <p:spPr>
          <a:xfrm>
            <a:off x="5911731" y="4047778"/>
            <a:ext cx="5729096" cy="5729096"/>
          </a:xfrm>
          <a:prstGeom prst="rect">
            <a:avLst/>
          </a:prstGeom>
        </p:spPr>
      </p:pic>
      <p:pic>
        <p:nvPicPr>
          <p:cNvPr id="7" name="Picture 7" descr="A speach bubble that says you can get vaccinated at your doctors office. "/>
          <p:cNvPicPr>
            <a:picLocks noChangeAspect="1"/>
          </p:cNvPicPr>
          <p:nvPr/>
        </p:nvPicPr>
        <p:blipFill>
          <a:blip r:embed="rId4"/>
          <a:srcRect/>
          <a:stretch>
            <a:fillRect/>
          </a:stretch>
        </p:blipFill>
        <p:spPr>
          <a:xfrm>
            <a:off x="246321" y="2976354"/>
            <a:ext cx="7199995" cy="6155996"/>
          </a:xfrm>
          <a:prstGeom prst="rect">
            <a:avLst/>
          </a:prstGeom>
        </p:spPr>
      </p:pic>
      <p:pic>
        <p:nvPicPr>
          <p:cNvPr id="8" name="Picture 8" descr="A speach bubble that says: you can get vaccinated at your local pharmacy. "/>
          <p:cNvPicPr>
            <a:picLocks noChangeAspect="1"/>
          </p:cNvPicPr>
          <p:nvPr/>
        </p:nvPicPr>
        <p:blipFill>
          <a:blip r:embed="rId5"/>
          <a:srcRect/>
          <a:stretch>
            <a:fillRect/>
          </a:stretch>
        </p:blipFill>
        <p:spPr>
          <a:xfrm>
            <a:off x="10063110" y="1846974"/>
            <a:ext cx="8040307" cy="6593052"/>
          </a:xfrm>
          <a:prstGeom prst="rect">
            <a:avLst/>
          </a:prstGeom>
        </p:spPr>
      </p:pic>
      <p:sp>
        <p:nvSpPr>
          <p:cNvPr id="9" name="TextBox 9"/>
          <p:cNvSpPr txBox="1"/>
          <p:nvPr/>
        </p:nvSpPr>
        <p:spPr>
          <a:xfrm>
            <a:off x="1028700" y="3285165"/>
            <a:ext cx="5523559" cy="4451985"/>
          </a:xfrm>
          <a:prstGeom prst="rect">
            <a:avLst/>
          </a:prstGeom>
        </p:spPr>
        <p:txBody>
          <a:bodyPr lIns="0" tIns="0" rIns="0" bIns="0" rtlCol="0" anchor="t">
            <a:spAutoFit/>
          </a:bodyPr>
          <a:lstStyle/>
          <a:p>
            <a:pPr algn="ctr">
              <a:lnSpc>
                <a:spcPts val="5040"/>
              </a:lnSpc>
              <a:spcBef>
                <a:spcPct val="0"/>
              </a:spcBef>
            </a:pPr>
            <a:r>
              <a:rPr lang="en-US" sz="3600">
                <a:solidFill>
                  <a:srgbClr val="092E6E"/>
                </a:solidFill>
                <a:latin typeface="Montserrat Classic Bold"/>
              </a:rPr>
              <a:t>Your </a:t>
            </a:r>
          </a:p>
          <a:p>
            <a:pPr algn="ctr">
              <a:lnSpc>
                <a:spcPts val="5040"/>
              </a:lnSpc>
              <a:spcBef>
                <a:spcPct val="0"/>
              </a:spcBef>
            </a:pPr>
            <a:r>
              <a:rPr lang="en-US" sz="3600">
                <a:solidFill>
                  <a:srgbClr val="092E6E"/>
                </a:solidFill>
                <a:latin typeface="Montserrat Classic Bold"/>
              </a:rPr>
              <a:t>doctors office. Need help finding a doctor? </a:t>
            </a:r>
            <a:r>
              <a:rPr lang="en-US" sz="3600">
                <a:solidFill>
                  <a:srgbClr val="092E6E"/>
                </a:solidFill>
                <a:latin typeface="Montserrat Classic"/>
              </a:rPr>
              <a:t>https://</a:t>
            </a:r>
            <a:r>
              <a:rPr lang="en-US" sz="3600" err="1">
                <a:solidFill>
                  <a:srgbClr val="092E6E"/>
                </a:solidFill>
                <a:latin typeface="Montserrat Classic"/>
              </a:rPr>
              <a:t>www.hepb.org</a:t>
            </a:r>
            <a:r>
              <a:rPr lang="en-US" sz="3600">
                <a:solidFill>
                  <a:srgbClr val="092E6E"/>
                </a:solidFill>
                <a:latin typeface="Montserrat Classic"/>
              </a:rPr>
              <a:t>/treatment-and-management/physician-directory/</a:t>
            </a:r>
          </a:p>
        </p:txBody>
      </p:sp>
      <p:sp>
        <p:nvSpPr>
          <p:cNvPr id="10" name="TextBox 10"/>
          <p:cNvSpPr txBox="1"/>
          <p:nvPr/>
        </p:nvSpPr>
        <p:spPr>
          <a:xfrm>
            <a:off x="10756298" y="2478762"/>
            <a:ext cx="6503002" cy="3910056"/>
          </a:xfrm>
          <a:prstGeom prst="rect">
            <a:avLst/>
          </a:prstGeom>
        </p:spPr>
        <p:txBody>
          <a:bodyPr lIns="0" tIns="0" rIns="0" bIns="0" rtlCol="0" anchor="t">
            <a:spAutoFit/>
          </a:bodyPr>
          <a:lstStyle/>
          <a:p>
            <a:pPr algn="ctr">
              <a:lnSpc>
                <a:spcPts val="5182"/>
              </a:lnSpc>
              <a:spcBef>
                <a:spcPct val="0"/>
              </a:spcBef>
            </a:pPr>
            <a:r>
              <a:rPr lang="en-US" sz="3701">
                <a:solidFill>
                  <a:srgbClr val="092E6E"/>
                </a:solidFill>
                <a:latin typeface="Montserrat Classic Bold"/>
              </a:rPr>
              <a:t>Your </a:t>
            </a:r>
          </a:p>
          <a:p>
            <a:pPr algn="ctr">
              <a:lnSpc>
                <a:spcPts val="5182"/>
              </a:lnSpc>
              <a:spcBef>
                <a:spcPct val="0"/>
              </a:spcBef>
            </a:pPr>
            <a:r>
              <a:rPr lang="en-US" sz="3701">
                <a:solidFill>
                  <a:srgbClr val="092E6E"/>
                </a:solidFill>
                <a:latin typeface="Montserrat Classic Bold"/>
              </a:rPr>
              <a:t>local pharmacy. Need help finding a pharmacy? </a:t>
            </a:r>
          </a:p>
          <a:p>
            <a:pPr algn="ctr">
              <a:lnSpc>
                <a:spcPts val="5182"/>
              </a:lnSpc>
              <a:spcBef>
                <a:spcPct val="0"/>
              </a:spcBef>
            </a:pPr>
            <a:r>
              <a:rPr lang="en-US" sz="3701">
                <a:solidFill>
                  <a:srgbClr val="092E6E"/>
                </a:solidFill>
                <a:latin typeface="Montserrat Classic"/>
              </a:rPr>
              <a:t>http://</a:t>
            </a:r>
            <a:r>
              <a:rPr lang="en-US" sz="3701" err="1">
                <a:solidFill>
                  <a:srgbClr val="092E6E"/>
                </a:solidFill>
                <a:latin typeface="Montserrat Classic"/>
              </a:rPr>
              <a:t>www.hepcap.org</a:t>
            </a:r>
            <a:r>
              <a:rPr lang="en-US" sz="3701">
                <a:solidFill>
                  <a:srgbClr val="092E6E"/>
                </a:solidFill>
                <a:latin typeface="Montserrat Classic"/>
              </a:rPr>
              <a:t>/community-tools/pharmacy-vaccine-maps/</a:t>
            </a:r>
          </a:p>
        </p:txBody>
      </p:sp>
      <p:sp>
        <p:nvSpPr>
          <p:cNvPr id="11" name="Title 10">
            <a:extLst>
              <a:ext uri="{FF2B5EF4-FFF2-40B4-BE49-F238E27FC236}">
                <a16:creationId xmlns:a16="http://schemas.microsoft.com/office/drawing/2014/main" id="{166719BF-D1D6-7E40-8BCB-1B5181CA1A2A}"/>
              </a:ext>
            </a:extLst>
          </p:cNvPr>
          <p:cNvSpPr>
            <a:spLocks noGrp="1"/>
          </p:cNvSpPr>
          <p:nvPr>
            <p:ph type="title" idx="4294967295"/>
          </p:nvPr>
        </p:nvSpPr>
        <p:spPr>
          <a:xfrm>
            <a:off x="457200" y="732952"/>
            <a:ext cx="17373600" cy="1143000"/>
          </a:xfrm>
        </p:spPr>
        <p:txBody>
          <a:bodyPr>
            <a:normAutofit/>
          </a:bodyPr>
          <a:lstStyle/>
          <a:p>
            <a:pPr rtl="0" eaLnBrk="1" latinLnBrk="0" hangingPunct="1"/>
            <a:r>
              <a:rPr lang="en-US" sz="4800" kern="1200">
                <a:solidFill>
                  <a:srgbClr val="FFFFFF"/>
                </a:solidFill>
                <a:effectLst/>
                <a:latin typeface="Montserrat Classic" pitchFamily="2" charset="77"/>
                <a:ea typeface="+mn-ea"/>
                <a:cs typeface="+mn-cs"/>
              </a:rPr>
              <a:t>Where can I get vaccinated for hepatitis B? </a:t>
            </a:r>
            <a:endParaRPr lang="en-US">
              <a:effectLst/>
            </a:endParaRPr>
          </a:p>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TextBox 2"/>
          <p:cNvSpPr txBox="1"/>
          <p:nvPr/>
        </p:nvSpPr>
        <p:spPr>
          <a:xfrm>
            <a:off x="917188" y="2216362"/>
            <a:ext cx="17141910" cy="1644361"/>
          </a:xfrm>
          <a:prstGeom prst="rect">
            <a:avLst/>
          </a:prstGeom>
        </p:spPr>
        <p:txBody>
          <a:bodyPr wrap="square" lIns="0" tIns="0" rIns="0" bIns="0" rtlCol="0" anchor="t">
            <a:spAutoFit/>
          </a:bodyPr>
          <a:lstStyle/>
          <a:p>
            <a:pPr algn="ctr">
              <a:lnSpc>
                <a:spcPts val="6719"/>
              </a:lnSpc>
            </a:pPr>
            <a:r>
              <a:rPr lang="en-US" sz="4400">
                <a:solidFill>
                  <a:srgbClr val="FFFFFF"/>
                </a:solidFill>
                <a:latin typeface="Montserrat Classic"/>
              </a:rPr>
              <a:t>If you are interested in setting up a free hepatitis B test, you can contact </a:t>
            </a:r>
            <a:r>
              <a:rPr lang="en-US" sz="4400">
                <a:solidFill>
                  <a:srgbClr val="FFFFFF"/>
                </a:solidFill>
                <a:latin typeface="Montserrat Classic"/>
                <a:hlinkClick r:id="rId3"/>
              </a:rPr>
              <a:t>Catherine.Freeland@hepb.org</a:t>
            </a:r>
            <a:r>
              <a:rPr lang="en-US" sz="4400">
                <a:solidFill>
                  <a:srgbClr val="FFFFFF"/>
                </a:solidFill>
                <a:latin typeface="Montserrat Classic"/>
              </a:rPr>
              <a:t> or at 267-603-1161</a:t>
            </a:r>
            <a:endParaRPr lang="en-US" sz="4400">
              <a:cs typeface="Calibri"/>
            </a:endParaRPr>
          </a:p>
        </p:txBody>
      </p:sp>
      <p:sp>
        <p:nvSpPr>
          <p:cNvPr id="3" name="Title 2">
            <a:extLst>
              <a:ext uri="{FF2B5EF4-FFF2-40B4-BE49-F238E27FC236}">
                <a16:creationId xmlns:a16="http://schemas.microsoft.com/office/drawing/2014/main" id="{6EB7A4B1-8047-9947-BD81-07E4A1BE62D4}"/>
              </a:ext>
            </a:extLst>
          </p:cNvPr>
          <p:cNvSpPr>
            <a:spLocks noGrp="1"/>
          </p:cNvSpPr>
          <p:nvPr>
            <p:ph type="title" idx="4294967295"/>
          </p:nvPr>
        </p:nvSpPr>
        <p:spPr>
          <a:xfrm>
            <a:off x="1035205" y="439544"/>
            <a:ext cx="16606024" cy="1143000"/>
          </a:xfrm>
        </p:spPr>
        <p:txBody>
          <a:bodyPr>
            <a:noAutofit/>
          </a:bodyPr>
          <a:lstStyle/>
          <a:p>
            <a:r>
              <a:rPr lang="en-US" sz="4800" b="1">
                <a:solidFill>
                  <a:schemeClr val="bg1"/>
                </a:solidFill>
                <a:latin typeface="Montserrat Classic"/>
              </a:rPr>
              <a:t>Are you interested in getting tested</a:t>
            </a:r>
            <a:r>
              <a:rPr lang="en-US" sz="4800" b="1" baseline="0">
                <a:solidFill>
                  <a:schemeClr val="bg1"/>
                </a:solidFill>
                <a:latin typeface="Montserrat Classic"/>
              </a:rPr>
              <a:t> in Philadelphia, PA?</a:t>
            </a:r>
            <a:endParaRPr lang="en-US" sz="4800" b="1">
              <a:solidFill>
                <a:schemeClr val="bg1"/>
              </a:solidFill>
              <a:latin typeface="Montserrat Classic"/>
            </a:endParaRPr>
          </a:p>
        </p:txBody>
      </p:sp>
      <p:sp>
        <p:nvSpPr>
          <p:cNvPr id="4" name="TextBox 3">
            <a:extLst>
              <a:ext uri="{FF2B5EF4-FFF2-40B4-BE49-F238E27FC236}">
                <a16:creationId xmlns:a16="http://schemas.microsoft.com/office/drawing/2014/main" id="{DCECD712-05DC-4B27-B39D-B27F1191029C}"/>
              </a:ext>
            </a:extLst>
          </p:cNvPr>
          <p:cNvSpPr txBox="1"/>
          <p:nvPr/>
        </p:nvSpPr>
        <p:spPr>
          <a:xfrm>
            <a:off x="7772400" y="4914900"/>
            <a:ext cx="2743200" cy="70532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endParaRPr lang="en-US">
              <a:cs typeface="Calibri"/>
            </a:endParaRPr>
          </a:p>
        </p:txBody>
      </p:sp>
      <p:pic>
        <p:nvPicPr>
          <p:cNvPr id="6" name="Picture 6" descr="A close up of a logo&#10;&#10;Description automatically generated">
            <a:extLst>
              <a:ext uri="{FF2B5EF4-FFF2-40B4-BE49-F238E27FC236}">
                <a16:creationId xmlns:a16="http://schemas.microsoft.com/office/drawing/2014/main" id="{D013A0DD-13BF-46EE-8FF2-04257645FCA8}"/>
              </a:ext>
            </a:extLst>
          </p:cNvPr>
          <p:cNvPicPr>
            <a:picLocks noChangeAspect="1"/>
          </p:cNvPicPr>
          <p:nvPr/>
        </p:nvPicPr>
        <p:blipFill>
          <a:blip r:embed="rId4"/>
          <a:stretch>
            <a:fillRect/>
          </a:stretch>
        </p:blipFill>
        <p:spPr>
          <a:xfrm>
            <a:off x="7117962" y="6215759"/>
            <a:ext cx="3948578" cy="3948578"/>
          </a:xfrm>
          <a:prstGeom prst="rect">
            <a:avLst/>
          </a:prstGeom>
        </p:spPr>
      </p:pic>
      <p:sp>
        <p:nvSpPr>
          <p:cNvPr id="5" name="TextBox 4">
            <a:extLst>
              <a:ext uri="{FF2B5EF4-FFF2-40B4-BE49-F238E27FC236}">
                <a16:creationId xmlns:a16="http://schemas.microsoft.com/office/drawing/2014/main" id="{D93FEAB2-E2C7-4909-8AAF-F16107099684}"/>
              </a:ext>
            </a:extLst>
          </p:cNvPr>
          <p:cNvSpPr txBox="1"/>
          <p:nvPr/>
        </p:nvSpPr>
        <p:spPr>
          <a:xfrm>
            <a:off x="2851925" y="4245825"/>
            <a:ext cx="12695661" cy="16230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r>
              <a:rPr lang="en-US" sz="4800">
                <a:solidFill>
                  <a:schemeClr val="bg1"/>
                </a:solidFill>
                <a:latin typeface="Montserrat Classic"/>
              </a:rPr>
              <a:t>Sign up through the QR code or at this link: </a:t>
            </a:r>
            <a:r>
              <a:rPr lang="en-US" sz="4800">
                <a:solidFill>
                  <a:schemeClr val="bg1"/>
                </a:solidFill>
                <a:latin typeface="Montserrat Classic"/>
                <a:ea typeface="+mn-lt"/>
                <a:cs typeface="+mn-lt"/>
              </a:rPr>
              <a:t>https://forms.gle/2LJijHr7WaDEStZP9</a:t>
            </a:r>
            <a:endParaRPr lang="en-US" sz="4800">
              <a:solidFill>
                <a:schemeClr val="bg1"/>
              </a:solidFill>
              <a:latin typeface="Montserrat Class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descr="For more information you can contact the Hepatitis B Foundation at www.hepb.org or email info@hepb.org or call 215-489-4900"/>
          <p:cNvSpPr txBox="1"/>
          <p:nvPr/>
        </p:nvSpPr>
        <p:spPr>
          <a:xfrm>
            <a:off x="1028700" y="2342336"/>
            <a:ext cx="16230600" cy="7481535"/>
          </a:xfrm>
          <a:prstGeom prst="rect">
            <a:avLst/>
          </a:prstGeom>
        </p:spPr>
        <p:txBody>
          <a:bodyPr lIns="0" tIns="0" rIns="0" bIns="0" rtlCol="0" anchor="t">
            <a:spAutoFit/>
          </a:bodyPr>
          <a:lstStyle/>
          <a:p>
            <a:pPr algn="ctr">
              <a:lnSpc>
                <a:spcPts val="5880"/>
              </a:lnSpc>
              <a:spcBef>
                <a:spcPct val="0"/>
              </a:spcBef>
            </a:pPr>
            <a:r>
              <a:rPr lang="en-US" sz="4200" dirty="0">
                <a:solidFill>
                  <a:srgbClr val="FFFFFF"/>
                </a:solidFill>
                <a:latin typeface="Montserrat Light"/>
              </a:rPr>
              <a:t>For more information, you can contact the Hepatitis B Foundation</a:t>
            </a:r>
          </a:p>
          <a:p>
            <a:pPr algn="ctr">
              <a:lnSpc>
                <a:spcPts val="5880"/>
              </a:lnSpc>
              <a:spcBef>
                <a:spcPct val="0"/>
              </a:spcBef>
            </a:pPr>
            <a:r>
              <a:rPr lang="en-US" sz="4200" dirty="0">
                <a:solidFill>
                  <a:srgbClr val="FFFFFF"/>
                </a:solidFill>
                <a:latin typeface="Montserrat Light"/>
              </a:rPr>
              <a:t>at: </a:t>
            </a:r>
            <a:r>
              <a:rPr lang="en-US" sz="4200" dirty="0">
                <a:solidFill>
                  <a:srgbClr val="FFFFFF"/>
                </a:solidFill>
                <a:latin typeface="Montserrat Light"/>
                <a:hlinkClick r:id="rId3"/>
              </a:rPr>
              <a:t>www.hepb.org</a:t>
            </a:r>
            <a:r>
              <a:rPr lang="en-US" sz="4200" dirty="0">
                <a:solidFill>
                  <a:srgbClr val="FFFFFF"/>
                </a:solidFill>
                <a:latin typeface="Montserrat Light"/>
              </a:rPr>
              <a:t>  </a:t>
            </a:r>
          </a:p>
          <a:p>
            <a:pPr algn="ctr">
              <a:lnSpc>
                <a:spcPts val="5880"/>
              </a:lnSpc>
              <a:spcBef>
                <a:spcPct val="0"/>
              </a:spcBef>
            </a:pPr>
            <a:r>
              <a:rPr lang="en-US" sz="4200" dirty="0">
                <a:solidFill>
                  <a:srgbClr val="FFFFFF"/>
                </a:solidFill>
                <a:latin typeface="Montserrat Light"/>
              </a:rPr>
              <a:t> Email: </a:t>
            </a:r>
            <a:r>
              <a:rPr lang="en-US" sz="4200" dirty="0">
                <a:solidFill>
                  <a:srgbClr val="FFFFFF"/>
                </a:solidFill>
                <a:latin typeface="Montserrat Light"/>
                <a:hlinkClick r:id="rId4"/>
              </a:rPr>
              <a:t>info@hepb.org</a:t>
            </a:r>
            <a:r>
              <a:rPr lang="en-US" sz="4200" dirty="0">
                <a:solidFill>
                  <a:srgbClr val="FFFFFF"/>
                </a:solidFill>
                <a:latin typeface="Montserrat Light"/>
              </a:rPr>
              <a:t> </a:t>
            </a:r>
          </a:p>
          <a:p>
            <a:pPr algn="ctr">
              <a:lnSpc>
                <a:spcPts val="5880"/>
              </a:lnSpc>
              <a:spcBef>
                <a:spcPct val="0"/>
              </a:spcBef>
            </a:pPr>
            <a:r>
              <a:rPr lang="en-US" sz="4200" dirty="0">
                <a:solidFill>
                  <a:srgbClr val="FFFFFF"/>
                </a:solidFill>
                <a:latin typeface="Montserrat Light"/>
              </a:rPr>
              <a:t>Phone: 215-489-4900</a:t>
            </a:r>
          </a:p>
          <a:p>
            <a:pPr algn="ctr">
              <a:lnSpc>
                <a:spcPts val="5880"/>
              </a:lnSpc>
              <a:spcBef>
                <a:spcPct val="0"/>
              </a:spcBef>
            </a:pPr>
            <a:endParaRPr lang="en-US" sz="4200" dirty="0">
              <a:solidFill>
                <a:srgbClr val="FFFFFF"/>
              </a:solidFill>
              <a:latin typeface="Montserrat Light"/>
            </a:endParaRPr>
          </a:p>
          <a:p>
            <a:pPr algn="ctr">
              <a:lnSpc>
                <a:spcPts val="5880"/>
              </a:lnSpc>
              <a:spcBef>
                <a:spcPct val="0"/>
              </a:spcBef>
            </a:pPr>
            <a:endParaRPr lang="en-US" sz="4200" dirty="0">
              <a:solidFill>
                <a:srgbClr val="FFFFFF"/>
              </a:solidFill>
              <a:latin typeface="Montserrat Light"/>
            </a:endParaRPr>
          </a:p>
          <a:p>
            <a:pPr algn="ctr">
              <a:lnSpc>
                <a:spcPts val="5880"/>
              </a:lnSpc>
              <a:spcBef>
                <a:spcPct val="0"/>
              </a:spcBef>
            </a:pPr>
            <a:r>
              <a:rPr lang="en-US" sz="4200" dirty="0">
                <a:solidFill>
                  <a:srgbClr val="FFFFFF"/>
                </a:solidFill>
                <a:latin typeface="Montserrat Light"/>
              </a:rPr>
              <a:t>The Centers for Disease Control and Prevention also has helpful resources at </a:t>
            </a:r>
            <a:r>
              <a:rPr lang="en-US" sz="4200" dirty="0">
                <a:solidFill>
                  <a:srgbClr val="FFFFFF"/>
                </a:solidFill>
                <a:latin typeface="Montserrat Light"/>
                <a:hlinkClick r:id="rId5"/>
              </a:rPr>
              <a:t>www.cdc.gov/knowhepatitisB</a:t>
            </a:r>
            <a:r>
              <a:rPr lang="en-US" sz="4200" dirty="0">
                <a:solidFill>
                  <a:srgbClr val="FFFFFF"/>
                </a:solidFill>
                <a:latin typeface="Montserrat Light"/>
              </a:rPr>
              <a:t> </a:t>
            </a:r>
          </a:p>
          <a:p>
            <a:pPr algn="ctr">
              <a:lnSpc>
                <a:spcPts val="5880"/>
              </a:lnSpc>
              <a:spcBef>
                <a:spcPct val="0"/>
              </a:spcBef>
            </a:pPr>
            <a:endParaRPr lang="en-US" sz="4200" dirty="0">
              <a:solidFill>
                <a:srgbClr val="FFFFFF"/>
              </a:solidFill>
              <a:latin typeface="Montserrat Light"/>
            </a:endParaRPr>
          </a:p>
        </p:txBody>
      </p:sp>
      <p:sp>
        <p:nvSpPr>
          <p:cNvPr id="7" name="Title 6">
            <a:extLst>
              <a:ext uri="{FF2B5EF4-FFF2-40B4-BE49-F238E27FC236}">
                <a16:creationId xmlns:a16="http://schemas.microsoft.com/office/drawing/2014/main" id="{A4C29ACA-9593-044A-AF7F-C051B3BDA621}"/>
              </a:ext>
            </a:extLst>
          </p:cNvPr>
          <p:cNvSpPr>
            <a:spLocks noGrp="1"/>
          </p:cNvSpPr>
          <p:nvPr>
            <p:ph type="title" idx="4294967295"/>
          </p:nvPr>
        </p:nvSpPr>
        <p:spPr>
          <a:xfrm>
            <a:off x="419100" y="1163819"/>
            <a:ext cx="17449800" cy="1143000"/>
          </a:xfrm>
        </p:spPr>
        <p:txBody>
          <a:bodyPr>
            <a:normAutofit/>
          </a:bodyPr>
          <a:lstStyle/>
          <a:p>
            <a:pPr rtl="0" eaLnBrk="1" latinLnBrk="0" hangingPunct="1"/>
            <a:r>
              <a:rPr lang="en-US" sz="4800" kern="1200">
                <a:solidFill>
                  <a:srgbClr val="FFFFFF"/>
                </a:solidFill>
                <a:effectLst/>
                <a:latin typeface="Montserrat Classic" pitchFamily="2" charset="77"/>
                <a:ea typeface="+mn-ea"/>
                <a:cs typeface="+mn-cs"/>
              </a:rPr>
              <a:t>What do I do if I have questions about hepatitis B?</a:t>
            </a:r>
            <a:endParaRPr lang="en-US">
              <a:effectLst/>
            </a:endParaRPr>
          </a:p>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descr="For more information you can contact the Hepatitis B Foundation at www.hepb.org or email info@hepb.org or call 215-489-4900"/>
          <p:cNvSpPr txBox="1"/>
          <p:nvPr/>
        </p:nvSpPr>
        <p:spPr>
          <a:xfrm>
            <a:off x="1028700" y="2128976"/>
            <a:ext cx="16230600" cy="7486473"/>
          </a:xfrm>
          <a:prstGeom prst="rect">
            <a:avLst/>
          </a:prstGeom>
        </p:spPr>
        <p:txBody>
          <a:bodyPr lIns="0" tIns="0" rIns="0" bIns="0" rtlCol="0" anchor="t">
            <a:spAutoFit/>
          </a:bodyPr>
          <a:lstStyle/>
          <a:p>
            <a:pPr algn="ctr">
              <a:lnSpc>
                <a:spcPts val="5880"/>
              </a:lnSpc>
              <a:spcBef>
                <a:spcPct val="0"/>
              </a:spcBef>
            </a:pPr>
            <a:r>
              <a:rPr lang="en-US" sz="4200" dirty="0">
                <a:solidFill>
                  <a:schemeClr val="bg1"/>
                </a:solidFill>
                <a:latin typeface="Montserrat Light" panose="020B0604020202020204" charset="0"/>
              </a:rPr>
              <a:t>Thank you all for attending. </a:t>
            </a:r>
          </a:p>
          <a:p>
            <a:pPr algn="ctr">
              <a:lnSpc>
                <a:spcPts val="5880"/>
              </a:lnSpc>
              <a:spcBef>
                <a:spcPct val="0"/>
              </a:spcBef>
            </a:pPr>
            <a:endParaRPr lang="en-US" sz="4200" b="0" i="0" dirty="0">
              <a:solidFill>
                <a:schemeClr val="bg1"/>
              </a:solidFill>
              <a:effectLst/>
              <a:latin typeface="Montserrat Light" panose="020B0604020202020204" charset="0"/>
            </a:endParaRPr>
          </a:p>
          <a:p>
            <a:pPr algn="ctr">
              <a:lnSpc>
                <a:spcPts val="5880"/>
              </a:lnSpc>
              <a:spcBef>
                <a:spcPct val="0"/>
              </a:spcBef>
            </a:pPr>
            <a:r>
              <a:rPr lang="en-US" sz="4400" b="0" i="0" dirty="0">
                <a:solidFill>
                  <a:schemeClr val="bg1"/>
                </a:solidFill>
                <a:effectLst/>
                <a:latin typeface="Montserrat Light" panose="020B0604020202020204" charset="0"/>
              </a:rPr>
              <a:t>Developed resources reported in this project are supported by the National Library of Medicine (NLM), National Institutes of Health (NIH) under cooperative agreement number UG4LM012342 with the University of Pittsburgh, Health Sciences Library System. The content is solely the responsibility of the authors and does not necessarily represent the official views of the National Institutes of Health</a:t>
            </a:r>
            <a:endParaRPr lang="en-US" sz="4200" dirty="0">
              <a:solidFill>
                <a:schemeClr val="bg1"/>
              </a:solidFill>
              <a:latin typeface="Montserrat Light" panose="020B0604020202020204" charset="0"/>
            </a:endParaRPr>
          </a:p>
        </p:txBody>
      </p:sp>
      <p:sp>
        <p:nvSpPr>
          <p:cNvPr id="7" name="Title 6">
            <a:extLst>
              <a:ext uri="{FF2B5EF4-FFF2-40B4-BE49-F238E27FC236}">
                <a16:creationId xmlns:a16="http://schemas.microsoft.com/office/drawing/2014/main" id="{A4C29ACA-9593-044A-AF7F-C051B3BDA621}"/>
              </a:ext>
            </a:extLst>
          </p:cNvPr>
          <p:cNvSpPr>
            <a:spLocks noGrp="1"/>
          </p:cNvSpPr>
          <p:nvPr>
            <p:ph type="title" idx="4294967295"/>
          </p:nvPr>
        </p:nvSpPr>
        <p:spPr>
          <a:xfrm>
            <a:off x="419100" y="1163819"/>
            <a:ext cx="17449800" cy="1143000"/>
          </a:xfrm>
        </p:spPr>
        <p:txBody>
          <a:bodyPr>
            <a:normAutofit/>
          </a:bodyPr>
          <a:lstStyle/>
          <a:p>
            <a:pPr rtl="0" eaLnBrk="1" latinLnBrk="0" hangingPunct="1"/>
            <a:r>
              <a:rPr lang="en-US" sz="4800" b="1" kern="1200" dirty="0">
                <a:solidFill>
                  <a:srgbClr val="FFFFFF"/>
                </a:solidFill>
                <a:effectLst/>
                <a:latin typeface="Montserrat Classic" pitchFamily="2" charset="77"/>
                <a:ea typeface="+mn-ea"/>
                <a:cs typeface="+mn-cs"/>
              </a:rPr>
              <a:t>THANK YOU!</a:t>
            </a:r>
            <a:endParaRPr lang="en-US" b="1" dirty="0"/>
          </a:p>
        </p:txBody>
      </p:sp>
    </p:spTree>
    <p:extLst>
      <p:ext uri="{BB962C8B-B14F-4D97-AF65-F5344CB8AC3E}">
        <p14:creationId xmlns:p14="http://schemas.microsoft.com/office/powerpoint/2010/main" val="1994304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rtlCol="0" anchor="t">
        <a:spAutoFit/>
      </a:bodyPr>
      <a:lstStyle>
        <a:defPPr algn="ctr">
          <a:lnSpc>
            <a:spcPts val="6719"/>
          </a:lnSpc>
          <a:defRPr sz="4800" dirty="0">
            <a:solidFill>
              <a:srgbClr val="FFFFFF"/>
            </a:solidFill>
            <a:latin typeface="Montserrat Classic"/>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1202</Words>
  <Application>Microsoft Office PowerPoint</Application>
  <PresentationFormat>Custom</PresentationFormat>
  <Paragraphs>153</Paragraphs>
  <Slides>23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Arimo</vt:lpstr>
      <vt:lpstr>Lato</vt:lpstr>
      <vt:lpstr>Montserrat Classic</vt:lpstr>
      <vt:lpstr>Calibri</vt:lpstr>
      <vt:lpstr>Montserrat Light Bold</vt:lpstr>
      <vt:lpstr>Arial</vt:lpstr>
      <vt:lpstr>Montserrat Light</vt:lpstr>
      <vt:lpstr>Montserrat Classic Bold</vt:lpstr>
      <vt:lpstr>Aileron Thin Bold</vt:lpstr>
      <vt:lpstr>Office Theme</vt:lpstr>
      <vt:lpstr>Why get tested for hepatitis B?</vt:lpstr>
      <vt:lpstr>How common is hepatitis B?</vt:lpstr>
      <vt:lpstr>What areas of the world  are common for hepatitis B?  </vt:lpstr>
      <vt:lpstr>What is hepatitis B? </vt:lpstr>
      <vt:lpstr>What is the liver? </vt:lpstr>
      <vt:lpstr>Hepatitis B Disease Progression</vt:lpstr>
      <vt:lpstr>What does hepatitis B do to the liver?  </vt:lpstr>
      <vt:lpstr>Are there symptoms of hepatitis B?  </vt:lpstr>
      <vt:lpstr>How can someone get hepatitis B? </vt:lpstr>
      <vt:lpstr>How can you get hepatitis B? </vt:lpstr>
      <vt:lpstr>What puts someone at risk for hepatitis B?  </vt:lpstr>
      <vt:lpstr>Hepatitis B is not spread through casual contact</vt:lpstr>
      <vt:lpstr>The good news: </vt:lpstr>
      <vt:lpstr>How do I find out if I have hepatitis B?  </vt:lpstr>
      <vt:lpstr>What should I be tested for?  </vt:lpstr>
      <vt:lpstr>If I have hepatitis B right now, what can I do?  </vt:lpstr>
      <vt:lpstr>How can I protect myself from hepatitis B? </vt:lpstr>
      <vt:lpstr>How can you help stop hepatitis B from spreading? </vt:lpstr>
      <vt:lpstr>Where can I get tested for hepatitis B?  </vt:lpstr>
      <vt:lpstr>Where can I get vaccinated for hepatitis B?  </vt:lpstr>
      <vt:lpstr>Are you interested in getting tested in Philadelphia, PA?</vt:lpstr>
      <vt:lpstr>What do I do if I have questions about hepatitis B?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 B 101 for Community</dc:title>
  <cp:lastModifiedBy>Evangeline Wang</cp:lastModifiedBy>
  <cp:revision>2</cp:revision>
  <dcterms:created xsi:type="dcterms:W3CDTF">2006-08-16T00:00:00Z</dcterms:created>
  <dcterms:modified xsi:type="dcterms:W3CDTF">2020-09-22T15:07:55Z</dcterms:modified>
  <dc:identifier>DADnVQ3vqPw</dc:identifier>
</cp:coreProperties>
</file>