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comments/comment1.xml" ContentType="application/vnd.openxmlformats-officedocument.presentationml.comments+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comments/comment2.xml" ContentType="application/vnd.openxmlformats-officedocument.presentationml.comments+xml"/>
  <Override PartName="/ppt/notesSlides/notesSlide2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24"/>
  </p:notesMasterIdLst>
  <p:handoutMasterIdLst>
    <p:handoutMasterId r:id="rId25"/>
  </p:handout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8" r:id="rId16"/>
    <p:sldId id="271" r:id="rId17"/>
    <p:sldId id="270" r:id="rId18"/>
    <p:sldId id="272" r:id="rId19"/>
    <p:sldId id="273" r:id="rId20"/>
    <p:sldId id="274" r:id="rId21"/>
    <p:sldId id="275" r:id="rId22"/>
    <p:sldId id="276" r:id="rId23"/>
  </p:sldIdLst>
  <p:sldSz cx="18288000" cy="10287000"/>
  <p:notesSz cx="6858000" cy="9144000"/>
  <p:embeddedFontLst>
    <p:embeddedFont>
      <p:font typeface="Aileron Thin Bold" pitchFamily="2" charset="0"/>
      <p:regular r:id="rId26"/>
    </p:embeddedFont>
    <p:embeddedFont>
      <p:font typeface="Arimo" panose="020B0604020202020204" pitchFamily="34" charset="0"/>
      <p:regular r:id="rId27"/>
    </p:embeddedFont>
    <p:embeddedFont>
      <p:font typeface="Calibri" panose="020F0502020204030204" pitchFamily="34" charset="0"/>
      <p:regular r:id="rId28"/>
      <p:bold r:id="rId29"/>
      <p:italic r:id="rId30"/>
      <p:boldItalic r:id="rId31"/>
    </p:embeddedFont>
    <p:embeddedFont>
      <p:font typeface="Lato" panose="020F0502020204030203" pitchFamily="34" charset="0"/>
      <p:regular r:id="rId32"/>
    </p:embeddedFont>
    <p:embeddedFont>
      <p:font typeface="Montserrat Classic" pitchFamily="2" charset="0"/>
      <p:regular r:id="rId33"/>
    </p:embeddedFont>
    <p:embeddedFont>
      <p:font typeface="Montserrat Classic Bold" pitchFamily="2" charset="0"/>
      <p:regular r:id="rId34"/>
      <p:bold r:id="rId35"/>
    </p:embeddedFont>
    <p:embeddedFont>
      <p:font typeface="Montserrat Light" pitchFamily="2" charset="0"/>
      <p:regular r:id="rId36"/>
    </p:embeddedFont>
    <p:embeddedFont>
      <p:font typeface="Montserrat Light Bold" pitchFamily="2" charset="0"/>
      <p:regular r:id="rId37"/>
      <p:bold r:id="rId38"/>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Guest User" initials="GU" lastIdx="6" clrIdx="0">
    <p:extLst>
      <p:ext uri="{19B8F6BF-5375-455C-9EA6-DF929625EA0E}">
        <p15:presenceInfo xmlns:p15="http://schemas.microsoft.com/office/powerpoint/2012/main" userId="S::urn:spo:anon#df396f4b6eedece155385b8b445569d05a5ac971bc0e2c778b939fe512d8a466::" providerId="AD"/>
      </p:ext>
    </p:extLst>
  </p:cmAuthor>
  <p:cmAuthor id="2" name="Evangeline Wang" initials="EW" lastIdx="3" clrIdx="1">
    <p:extLst>
      <p:ext uri="{19B8F6BF-5375-455C-9EA6-DF929625EA0E}">
        <p15:presenceInfo xmlns:p15="http://schemas.microsoft.com/office/powerpoint/2012/main" userId="S::evangeline.wang@hepb.org::6657a627-87d4-4cbb-ad02-b18c62568a22" providerId="AD"/>
      </p:ext>
    </p:extLst>
  </p:cmAuthor>
  <p:cmAuthor id="3" name="Catherine Freeland" initials="CF" lastIdx="3" clrIdx="2">
    <p:extLst>
      <p:ext uri="{19B8F6BF-5375-455C-9EA6-DF929625EA0E}">
        <p15:presenceInfo xmlns:p15="http://schemas.microsoft.com/office/powerpoint/2012/main" userId="S::catherine.freeland@hepb.org::03c2d5e6-85cc-406e-8780-4b8a6ae96ba3"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58"/>
    <p:restoredTop sz="93447"/>
  </p:normalViewPr>
  <p:slideViewPr>
    <p:cSldViewPr snapToGrid="0">
      <p:cViewPr varScale="1">
        <p:scale>
          <a:sx n="41" d="100"/>
          <a:sy n="41" d="100"/>
        </p:scale>
        <p:origin x="240" y="232"/>
      </p:cViewPr>
      <p:guideLst>
        <p:guide orient="horz" pos="2160"/>
        <p:guide pos="2880"/>
      </p:guideLst>
    </p:cSldViewPr>
  </p:slideViewPr>
  <p:notesTextViewPr>
    <p:cViewPr>
      <p:scale>
        <a:sx n="1" d="1"/>
        <a:sy n="1" d="1"/>
      </p:scale>
      <p:origin x="0" y="0"/>
    </p:cViewPr>
  </p:notesText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1.fntdata"/><Relationship Id="rId39" Type="http://schemas.openxmlformats.org/officeDocument/2006/relationships/commentAuthors" Target="commentAuthors.xml"/><Relationship Id="rId21" Type="http://schemas.openxmlformats.org/officeDocument/2006/relationships/slide" Target="slides/slide20.xml"/><Relationship Id="rId34" Type="http://schemas.openxmlformats.org/officeDocument/2006/relationships/font" Target="fonts/font9.fntdata"/><Relationship Id="rId42"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4.fntdata"/><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32" Type="http://schemas.openxmlformats.org/officeDocument/2006/relationships/font" Target="fonts/font7.fntdata"/><Relationship Id="rId37" Type="http://schemas.openxmlformats.org/officeDocument/2006/relationships/font" Target="fonts/font12.fntdata"/><Relationship Id="rId40"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3.fntdata"/><Relationship Id="rId36" Type="http://schemas.openxmlformats.org/officeDocument/2006/relationships/font" Target="fonts/font11.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6.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font" Target="fonts/font2.fntdata"/><Relationship Id="rId30" Type="http://schemas.openxmlformats.org/officeDocument/2006/relationships/font" Target="fonts/font5.fntdata"/><Relationship Id="rId35" Type="http://schemas.openxmlformats.org/officeDocument/2006/relationships/font" Target="fonts/font10.fntdata"/><Relationship Id="rId43" Type="http://schemas.openxmlformats.org/officeDocument/2006/relationships/tableStyles" Target="tableStyle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handoutMaster" Target="handoutMasters/handoutMaster1.xml"/><Relationship Id="rId33" Type="http://schemas.openxmlformats.org/officeDocument/2006/relationships/font" Target="fonts/font8.fntdata"/><Relationship Id="rId38" Type="http://schemas.openxmlformats.org/officeDocument/2006/relationships/font" Target="fonts/font13.fntdata"/></Relationships>
</file>

<file path=ppt/comments/comment1.xml><?xml version="1.0" encoding="utf-8"?>
<p:cmLst xmlns:a="http://schemas.openxmlformats.org/drawingml/2006/main" xmlns:r="http://schemas.openxmlformats.org/officeDocument/2006/relationships" xmlns:p="http://schemas.openxmlformats.org/presentationml/2006/main">
  <p:cm authorId="2" dt="2020-08-10T13:17:06.478" idx="1">
    <p:pos x="10" y="10"/>
    <p:text>[@Catherine Freeland]  I changed this to  sentence case to match the rest of the powerpoint - but if it is too small i can change it back! 
</p:text>
    <p:extLst>
      <p:ext uri="{C676402C-5697-4E1C-873F-D02D1690AC5C}">
        <p15:threadingInfo xmlns:p15="http://schemas.microsoft.com/office/powerpoint/2012/main" timeZoneBias="420"/>
      </p:ext>
    </p:extLst>
  </p:cm>
</p:cmLst>
</file>

<file path=ppt/comments/comment2.xml><?xml version="1.0" encoding="utf-8"?>
<p:cmLst xmlns:a="http://schemas.openxmlformats.org/drawingml/2006/main" xmlns:r="http://schemas.openxmlformats.org/officeDocument/2006/relationships" xmlns:p="http://schemas.openxmlformats.org/presentationml/2006/main">
  <p:cm authorId="3" dt="2020-08-12T12:12:35.417" idx="1">
    <p:pos x="10" y="10"/>
    <p:text>[@Evangeline Wang] if you want to include your picture/link to the google form here we can do that! 
</p:text>
    <p:extLst>
      <p:ext uri="{C676402C-5697-4E1C-873F-D02D1690AC5C}">
        <p15:threadingInfo xmlns:p15="http://schemas.microsoft.com/office/powerpoint/2012/main" timeZoneBias="420"/>
      </p:ext>
    </p:extLst>
  </p:cm>
  <p:cm authorId="2" dt="2020-08-12T12:18:07.074" idx="2">
    <p:pos x="10" y="106"/>
    <p:text>Sure, I can put that in right now! the QR code right?
</p:text>
    <p:extLst>
      <p:ext uri="{C676402C-5697-4E1C-873F-D02D1690AC5C}">
        <p15:threadingInfo xmlns:p15="http://schemas.microsoft.com/office/powerpoint/2012/main" timeZoneBias="420">
          <p15:parentCm authorId="3" idx="1"/>
        </p15:threadingInfo>
      </p:ext>
    </p:extLst>
  </p:cm>
  <p:cm authorId="3" dt="2020-08-12T12:24:30.095" idx="2">
    <p:pos x="10" y="202"/>
    <p:text>[@Evangeline Wang] That is perfect!!!! 
</p:text>
    <p:extLst>
      <p:ext uri="{C676402C-5697-4E1C-873F-D02D1690AC5C}">
        <p15:threadingInfo xmlns:p15="http://schemas.microsoft.com/office/powerpoint/2012/main" timeZoneBias="420">
          <p15:parentCm authorId="3" idx="1"/>
        </p15:threadingInfo>
      </p:ext>
    </p:extLst>
  </p:cm>
  <p:cm authorId="2" dt="2020-08-13T06:07:32.231" idx="3">
    <p:pos x="10" y="298"/>
    <p:text>[@Catherine Freeland] hi Catherine, I added the link to this slide as well. Let me know if this is okay for the format! 
</p:text>
    <p:extLst>
      <p:ext uri="{C676402C-5697-4E1C-873F-D02D1690AC5C}">
        <p15:threadingInfo xmlns:p15="http://schemas.microsoft.com/office/powerpoint/2012/main" timeZoneBias="420">
          <p15:parentCm authorId="3" idx="1"/>
        </p15:threadingInfo>
      </p:ext>
    </p:extLst>
  </p:cm>
  <p:cm authorId="3" dt="2020-08-13T09:07:39.698" idx="3">
    <p:pos x="10" y="394"/>
    <p:text>[@Evangeline Wang] this is perfect! 
</p:text>
    <p:extLst>
      <p:ext uri="{C676402C-5697-4E1C-873F-D02D1690AC5C}">
        <p15:threadingInfo xmlns:p15="http://schemas.microsoft.com/office/powerpoint/2012/main" timeZoneBias="420">
          <p15:parentCm authorId="3" idx="1"/>
        </p15:threadingInfo>
      </p:ext>
    </p:extLst>
  </p:cm>
</p:cmLst>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B4D110B5-CC4E-8F47-A99D-586A4B82E8D5}"/>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AC72CF8E-ADEE-F544-9B64-95DC23FF4504}"/>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91B90498-CC20-C84E-9BA4-06B3DA770EA2}" type="datetimeFigureOut">
              <a:rPr lang="en-US" smtClean="0"/>
              <a:t>8/27/20</a:t>
            </a:fld>
            <a:endParaRPr lang="en-US"/>
          </a:p>
        </p:txBody>
      </p:sp>
      <p:sp>
        <p:nvSpPr>
          <p:cNvPr id="4" name="Footer Placeholder 3">
            <a:extLst>
              <a:ext uri="{FF2B5EF4-FFF2-40B4-BE49-F238E27FC236}">
                <a16:creationId xmlns:a16="http://schemas.microsoft.com/office/drawing/2014/main" id="{78C9B3FA-0829-5346-8D94-C160D9F0146F}"/>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70F46BBD-BF28-7B47-A823-71604F7CFD14}"/>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A999BA10-096C-734A-A80F-DE94A7F32B39}" type="slidenum">
              <a:rPr lang="en-US" smtClean="0"/>
              <a:t>‹#›</a:t>
            </a:fld>
            <a:endParaRPr lang="en-US"/>
          </a:p>
        </p:txBody>
      </p:sp>
    </p:spTree>
    <p:extLst>
      <p:ext uri="{BB962C8B-B14F-4D97-AF65-F5344CB8AC3E}">
        <p14:creationId xmlns:p14="http://schemas.microsoft.com/office/powerpoint/2010/main" val="319518112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412334C-FD7D-CD4F-AC8E-5E9CE7F9E298}" type="datetimeFigureOut">
              <a:rPr lang="en-US" smtClean="0"/>
              <a:t>8/27/20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FABFAD5-CFA1-AD41-AD04-DFA82E1630D6}" type="slidenum">
              <a:rPr lang="en-US" smtClean="0"/>
              <a:t>‹#›</a:t>
            </a:fld>
            <a:endParaRPr lang="en-US"/>
          </a:p>
        </p:txBody>
      </p:sp>
    </p:spTree>
    <p:extLst>
      <p:ext uri="{BB962C8B-B14F-4D97-AF65-F5344CB8AC3E}">
        <p14:creationId xmlns:p14="http://schemas.microsoft.com/office/powerpoint/2010/main" val="197045290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FFABFAD5-CFA1-AD41-AD04-DFA82E1630D6}" type="slidenum">
              <a:rPr lang="en-US" smtClean="0"/>
              <a:t>1</a:t>
            </a:fld>
            <a:endParaRPr lang="en-US"/>
          </a:p>
        </p:txBody>
      </p:sp>
    </p:spTree>
    <p:extLst>
      <p:ext uri="{BB962C8B-B14F-4D97-AF65-F5344CB8AC3E}">
        <p14:creationId xmlns:p14="http://schemas.microsoft.com/office/powerpoint/2010/main" val="329257386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FFABFAD5-CFA1-AD41-AD04-DFA82E1630D6}" type="slidenum">
              <a:rPr lang="en-US" smtClean="0"/>
              <a:t>2</a:t>
            </a:fld>
            <a:endParaRPr lang="en-US"/>
          </a:p>
        </p:txBody>
      </p:sp>
    </p:spTree>
    <p:extLst>
      <p:ext uri="{BB962C8B-B14F-4D97-AF65-F5344CB8AC3E}">
        <p14:creationId xmlns:p14="http://schemas.microsoft.com/office/powerpoint/2010/main" val="324775294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FFABFAD5-CFA1-AD41-AD04-DFA82E1630D6}" type="slidenum">
              <a:rPr lang="en-US" smtClean="0"/>
              <a:t>3</a:t>
            </a:fld>
            <a:endParaRPr lang="en-US"/>
          </a:p>
        </p:txBody>
      </p:sp>
    </p:spTree>
    <p:extLst>
      <p:ext uri="{BB962C8B-B14F-4D97-AF65-F5344CB8AC3E}">
        <p14:creationId xmlns:p14="http://schemas.microsoft.com/office/powerpoint/2010/main" val="83707041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FFABFAD5-CFA1-AD41-AD04-DFA82E1630D6}" type="slidenum">
              <a:rPr lang="en-US" smtClean="0"/>
              <a:t>4</a:t>
            </a:fld>
            <a:endParaRPr lang="en-US"/>
          </a:p>
        </p:txBody>
      </p:sp>
    </p:spTree>
    <p:extLst>
      <p:ext uri="{BB962C8B-B14F-4D97-AF65-F5344CB8AC3E}">
        <p14:creationId xmlns:p14="http://schemas.microsoft.com/office/powerpoint/2010/main" val="379303690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FFABFAD5-CFA1-AD41-AD04-DFA82E1630D6}" type="slidenum">
              <a:rPr lang="en-US" smtClean="0"/>
              <a:t>5</a:t>
            </a:fld>
            <a:endParaRPr lang="en-US"/>
          </a:p>
        </p:txBody>
      </p:sp>
    </p:spTree>
    <p:extLst>
      <p:ext uri="{BB962C8B-B14F-4D97-AF65-F5344CB8AC3E}">
        <p14:creationId xmlns:p14="http://schemas.microsoft.com/office/powerpoint/2010/main" val="90351387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FFABFAD5-CFA1-AD41-AD04-DFA82E1630D6}" type="slidenum">
              <a:rPr lang="en-US" smtClean="0"/>
              <a:t>6</a:t>
            </a:fld>
            <a:endParaRPr lang="en-US"/>
          </a:p>
        </p:txBody>
      </p:sp>
    </p:spTree>
    <p:extLst>
      <p:ext uri="{BB962C8B-B14F-4D97-AF65-F5344CB8AC3E}">
        <p14:creationId xmlns:p14="http://schemas.microsoft.com/office/powerpoint/2010/main" val="24077425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FFABFAD5-CFA1-AD41-AD04-DFA82E1630D6}" type="slidenum">
              <a:rPr lang="en-US" smtClean="0"/>
              <a:t>7</a:t>
            </a:fld>
            <a:endParaRPr lang="en-US"/>
          </a:p>
        </p:txBody>
      </p:sp>
    </p:spTree>
    <p:extLst>
      <p:ext uri="{BB962C8B-B14F-4D97-AF65-F5344CB8AC3E}">
        <p14:creationId xmlns:p14="http://schemas.microsoft.com/office/powerpoint/2010/main" val="143073842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FFABFAD5-CFA1-AD41-AD04-DFA82E1630D6}" type="slidenum">
              <a:rPr lang="en-US" smtClean="0"/>
              <a:t>8</a:t>
            </a:fld>
            <a:endParaRPr lang="en-US"/>
          </a:p>
        </p:txBody>
      </p:sp>
    </p:spTree>
    <p:extLst>
      <p:ext uri="{BB962C8B-B14F-4D97-AF65-F5344CB8AC3E}">
        <p14:creationId xmlns:p14="http://schemas.microsoft.com/office/powerpoint/2010/main" val="105513758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FFABFAD5-CFA1-AD41-AD04-DFA82E1630D6}" type="slidenum">
              <a:rPr lang="en-US" smtClean="0"/>
              <a:t>9</a:t>
            </a:fld>
            <a:endParaRPr lang="en-US"/>
          </a:p>
        </p:txBody>
      </p:sp>
    </p:spTree>
    <p:extLst>
      <p:ext uri="{BB962C8B-B14F-4D97-AF65-F5344CB8AC3E}">
        <p14:creationId xmlns:p14="http://schemas.microsoft.com/office/powerpoint/2010/main" val="337499148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FFABFAD5-CFA1-AD41-AD04-DFA82E1630D6}" type="slidenum">
              <a:rPr lang="en-US" smtClean="0"/>
              <a:t>10</a:t>
            </a:fld>
            <a:endParaRPr lang="en-US"/>
          </a:p>
        </p:txBody>
      </p:sp>
    </p:spTree>
    <p:extLst>
      <p:ext uri="{BB962C8B-B14F-4D97-AF65-F5344CB8AC3E}">
        <p14:creationId xmlns:p14="http://schemas.microsoft.com/office/powerpoint/2010/main" val="383423511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FFABFAD5-CFA1-AD41-AD04-DFA82E1630D6}" type="slidenum">
              <a:rPr lang="en-US" smtClean="0"/>
              <a:t>11</a:t>
            </a:fld>
            <a:endParaRPr lang="en-US"/>
          </a:p>
        </p:txBody>
      </p:sp>
    </p:spTree>
    <p:extLst>
      <p:ext uri="{BB962C8B-B14F-4D97-AF65-F5344CB8AC3E}">
        <p14:creationId xmlns:p14="http://schemas.microsoft.com/office/powerpoint/2010/main" val="152246144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FFABFAD5-CFA1-AD41-AD04-DFA82E1630D6}" type="slidenum">
              <a:rPr lang="en-US" smtClean="0"/>
              <a:t>12</a:t>
            </a:fld>
            <a:endParaRPr lang="en-US"/>
          </a:p>
        </p:txBody>
      </p:sp>
    </p:spTree>
    <p:extLst>
      <p:ext uri="{BB962C8B-B14F-4D97-AF65-F5344CB8AC3E}">
        <p14:creationId xmlns:p14="http://schemas.microsoft.com/office/powerpoint/2010/main" val="143822984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FFABFAD5-CFA1-AD41-AD04-DFA82E1630D6}" type="slidenum">
              <a:rPr lang="en-US" smtClean="0"/>
              <a:t>13</a:t>
            </a:fld>
            <a:endParaRPr lang="en-US"/>
          </a:p>
        </p:txBody>
      </p:sp>
    </p:spTree>
    <p:extLst>
      <p:ext uri="{BB962C8B-B14F-4D97-AF65-F5344CB8AC3E}">
        <p14:creationId xmlns:p14="http://schemas.microsoft.com/office/powerpoint/2010/main" val="88827364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FFABFAD5-CFA1-AD41-AD04-DFA82E1630D6}" type="slidenum">
              <a:rPr lang="en-US" smtClean="0"/>
              <a:t>14</a:t>
            </a:fld>
            <a:endParaRPr lang="en-US"/>
          </a:p>
        </p:txBody>
      </p:sp>
    </p:spTree>
    <p:extLst>
      <p:ext uri="{BB962C8B-B14F-4D97-AF65-F5344CB8AC3E}">
        <p14:creationId xmlns:p14="http://schemas.microsoft.com/office/powerpoint/2010/main" val="189463751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FFABFAD5-CFA1-AD41-AD04-DFA82E1630D6}" type="slidenum">
              <a:rPr lang="en-US" smtClean="0"/>
              <a:t>15</a:t>
            </a:fld>
            <a:endParaRPr lang="en-US"/>
          </a:p>
        </p:txBody>
      </p:sp>
    </p:spTree>
    <p:extLst>
      <p:ext uri="{BB962C8B-B14F-4D97-AF65-F5344CB8AC3E}">
        <p14:creationId xmlns:p14="http://schemas.microsoft.com/office/powerpoint/2010/main" val="225034384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FFABFAD5-CFA1-AD41-AD04-DFA82E1630D6}" type="slidenum">
              <a:rPr lang="en-US" smtClean="0"/>
              <a:t>16</a:t>
            </a:fld>
            <a:endParaRPr lang="en-US"/>
          </a:p>
        </p:txBody>
      </p:sp>
    </p:spTree>
    <p:extLst>
      <p:ext uri="{BB962C8B-B14F-4D97-AF65-F5344CB8AC3E}">
        <p14:creationId xmlns:p14="http://schemas.microsoft.com/office/powerpoint/2010/main" val="312669376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FFABFAD5-CFA1-AD41-AD04-DFA82E1630D6}" type="slidenum">
              <a:rPr lang="en-US" smtClean="0"/>
              <a:t>17</a:t>
            </a:fld>
            <a:endParaRPr lang="en-US"/>
          </a:p>
        </p:txBody>
      </p:sp>
    </p:spTree>
    <p:extLst>
      <p:ext uri="{BB962C8B-B14F-4D97-AF65-F5344CB8AC3E}">
        <p14:creationId xmlns:p14="http://schemas.microsoft.com/office/powerpoint/2010/main" val="29526230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FFABFAD5-CFA1-AD41-AD04-DFA82E1630D6}" type="slidenum">
              <a:rPr lang="en-US" smtClean="0"/>
              <a:t>18</a:t>
            </a:fld>
            <a:endParaRPr lang="en-US"/>
          </a:p>
        </p:txBody>
      </p:sp>
    </p:spTree>
    <p:extLst>
      <p:ext uri="{BB962C8B-B14F-4D97-AF65-F5344CB8AC3E}">
        <p14:creationId xmlns:p14="http://schemas.microsoft.com/office/powerpoint/2010/main" val="162608726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FFABFAD5-CFA1-AD41-AD04-DFA82E1630D6}" type="slidenum">
              <a:rPr lang="en-US" smtClean="0"/>
              <a:t>19</a:t>
            </a:fld>
            <a:endParaRPr lang="en-US"/>
          </a:p>
        </p:txBody>
      </p:sp>
    </p:spTree>
    <p:extLst>
      <p:ext uri="{BB962C8B-B14F-4D97-AF65-F5344CB8AC3E}">
        <p14:creationId xmlns:p14="http://schemas.microsoft.com/office/powerpoint/2010/main" val="89722340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FFABFAD5-CFA1-AD41-AD04-DFA82E1630D6}" type="slidenum">
              <a:rPr lang="en-US" smtClean="0"/>
              <a:t>20</a:t>
            </a:fld>
            <a:endParaRPr lang="en-US"/>
          </a:p>
        </p:txBody>
      </p:sp>
    </p:spTree>
    <p:extLst>
      <p:ext uri="{BB962C8B-B14F-4D97-AF65-F5344CB8AC3E}">
        <p14:creationId xmlns:p14="http://schemas.microsoft.com/office/powerpoint/2010/main" val="239062137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FFABFAD5-CFA1-AD41-AD04-DFA82E1630D6}" type="slidenum">
              <a:rPr lang="en-US" smtClean="0"/>
              <a:t>21</a:t>
            </a:fld>
            <a:endParaRPr lang="en-US"/>
          </a:p>
        </p:txBody>
      </p:sp>
    </p:spTree>
    <p:extLst>
      <p:ext uri="{BB962C8B-B14F-4D97-AF65-F5344CB8AC3E}">
        <p14:creationId xmlns:p14="http://schemas.microsoft.com/office/powerpoint/2010/main" val="272523572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FFABFAD5-CFA1-AD41-AD04-DFA82E1630D6}" type="slidenum">
              <a:rPr lang="en-US" smtClean="0"/>
              <a:t>22</a:t>
            </a:fld>
            <a:endParaRPr lang="en-US"/>
          </a:p>
        </p:txBody>
      </p:sp>
    </p:spTree>
    <p:extLst>
      <p:ext uri="{BB962C8B-B14F-4D97-AF65-F5344CB8AC3E}">
        <p14:creationId xmlns:p14="http://schemas.microsoft.com/office/powerpoint/2010/main" val="221352269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8/27/20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8/27/20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8/27/20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8/27/20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8/27/20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8/27/20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8/27/20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8/27/20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8/27/20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8/27/20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8/27/20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8/27/20</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7.xml"/><Relationship Id="rId4" Type="http://schemas.openxmlformats.org/officeDocument/2006/relationships/image" Target="../media/image6.jpeg"/></Relationships>
</file>

<file path=ppt/slides/_rels/slide5.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6.xml"/><Relationship Id="rId1" Type="http://schemas.openxmlformats.org/officeDocument/2006/relationships/slideLayout" Target="../slideLayouts/slideLayout7.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9.png"/></Relationships>
</file>

<file path=ppt/slides/_rels/slide7.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8" Type="http://schemas.openxmlformats.org/officeDocument/2006/relationships/comments" Target="../comments/comment1.xml"/><Relationship Id="rId3" Type="http://schemas.openxmlformats.org/officeDocument/2006/relationships/image" Target="../media/image16.png"/><Relationship Id="rId7" Type="http://schemas.openxmlformats.org/officeDocument/2006/relationships/image" Target="../media/image19.png"/><Relationship Id="rId2" Type="http://schemas.openxmlformats.org/officeDocument/2006/relationships/notesSlide" Target="../notesSlides/notesSlide11.xml"/><Relationship Id="rId1" Type="http://schemas.openxmlformats.org/officeDocument/2006/relationships/slideLayout" Target="../slideLayouts/slideLayout7.xml"/><Relationship Id="rId6" Type="http://schemas.openxmlformats.org/officeDocument/2006/relationships/image" Target="../media/image14.png"/><Relationship Id="rId5" Type="http://schemas.openxmlformats.org/officeDocument/2006/relationships/image" Target="../media/image18.png"/><Relationship Id="rId4" Type="http://schemas.openxmlformats.org/officeDocument/2006/relationships/image" Target="../media/image17.png"/></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6.xml"/><Relationship Id="rId1" Type="http://schemas.openxmlformats.org/officeDocument/2006/relationships/slideLayout" Target="../slideLayouts/slideLayout7.xml"/><Relationship Id="rId6" Type="http://schemas.openxmlformats.org/officeDocument/2006/relationships/image" Target="../media/image25.png"/><Relationship Id="rId5" Type="http://schemas.openxmlformats.org/officeDocument/2006/relationships/image" Target="../media/image24.png"/><Relationship Id="rId4" Type="http://schemas.openxmlformats.org/officeDocument/2006/relationships/image" Target="../media/image23.png"/></Relationships>
</file>

<file path=ppt/slides/_rels/slide17.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8" Type="http://schemas.openxmlformats.org/officeDocument/2006/relationships/image" Target="../media/image31.png"/><Relationship Id="rId3" Type="http://schemas.openxmlformats.org/officeDocument/2006/relationships/image" Target="../media/image27.png"/><Relationship Id="rId7" Type="http://schemas.openxmlformats.org/officeDocument/2006/relationships/image" Target="../media/image30.png"/><Relationship Id="rId2" Type="http://schemas.openxmlformats.org/officeDocument/2006/relationships/notesSlide" Target="../notesSlides/notesSlide18.xml"/><Relationship Id="rId1" Type="http://schemas.openxmlformats.org/officeDocument/2006/relationships/slideLayout" Target="../slideLayouts/slideLayout7.xml"/><Relationship Id="rId6" Type="http://schemas.openxmlformats.org/officeDocument/2006/relationships/image" Target="../media/image14.png"/><Relationship Id="rId5" Type="http://schemas.openxmlformats.org/officeDocument/2006/relationships/image" Target="../media/image29.png"/><Relationship Id="rId4" Type="http://schemas.openxmlformats.org/officeDocument/2006/relationships/image" Target="../media/image28.png"/><Relationship Id="rId9" Type="http://schemas.openxmlformats.org/officeDocument/2006/relationships/image" Target="../media/image32.png"/></Relationships>
</file>

<file path=ppt/slides/_rels/slide19.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20.xml"/><Relationship Id="rId1" Type="http://schemas.openxmlformats.org/officeDocument/2006/relationships/slideLayout" Target="../slideLayouts/slideLayout7.xml"/><Relationship Id="rId5" Type="http://schemas.openxmlformats.org/officeDocument/2006/relationships/image" Target="../media/image25.png"/><Relationship Id="rId4" Type="http://schemas.openxmlformats.org/officeDocument/2006/relationships/image" Target="../media/image23.png"/></Relationships>
</file>

<file path=ppt/slides/_rels/slide21.xml.rels><?xml version="1.0" encoding="UTF-8" standalone="yes"?>
<Relationships xmlns="http://schemas.openxmlformats.org/package/2006/relationships"><Relationship Id="rId3" Type="http://schemas.openxmlformats.org/officeDocument/2006/relationships/hyperlink" Target="mailto:Catherine.Freeland@hepb.org" TargetMode="External"/><Relationship Id="rId2" Type="http://schemas.openxmlformats.org/officeDocument/2006/relationships/notesSlide" Target="../notesSlides/notesSlide21.xml"/><Relationship Id="rId1" Type="http://schemas.openxmlformats.org/officeDocument/2006/relationships/slideLayout" Target="../slideLayouts/slideLayout7.xml"/><Relationship Id="rId5" Type="http://schemas.openxmlformats.org/officeDocument/2006/relationships/comments" Target="../comments/comment2.xml"/><Relationship Id="rId4" Type="http://schemas.openxmlformats.org/officeDocument/2006/relationships/image" Target="../media/image35.png"/></Relationships>
</file>

<file path=ppt/slides/_rels/slide22.xml.rels><?xml version="1.0" encoding="UTF-8" standalone="yes"?>
<Relationships xmlns="http://schemas.openxmlformats.org/package/2006/relationships"><Relationship Id="rId3" Type="http://schemas.openxmlformats.org/officeDocument/2006/relationships/hyperlink" Target="http://www.hepb.org/" TargetMode="External"/><Relationship Id="rId2" Type="http://schemas.openxmlformats.org/officeDocument/2006/relationships/notesSlide" Target="../notesSlides/notesSlide22.xml"/><Relationship Id="rId1" Type="http://schemas.openxmlformats.org/officeDocument/2006/relationships/slideLayout" Target="../slideLayouts/slideLayout7.xml"/><Relationship Id="rId5" Type="http://schemas.openxmlformats.org/officeDocument/2006/relationships/hyperlink" Target="http://www.cdc.gov/knowhepatitisB" TargetMode="External"/><Relationship Id="rId4" Type="http://schemas.openxmlformats.org/officeDocument/2006/relationships/hyperlink" Target="mailto:info@hepb.org"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FF6"/>
        </a:solidFill>
        <a:effectLst/>
      </p:bgPr>
    </p:bg>
    <p:spTree>
      <p:nvGrpSpPr>
        <p:cNvPr id="1" name=""/>
        <p:cNvGrpSpPr/>
        <p:nvPr/>
      </p:nvGrpSpPr>
      <p:grpSpPr>
        <a:xfrm>
          <a:off x="0" y="0"/>
          <a:ext cx="0" cy="0"/>
          <a:chOff x="0" y="0"/>
          <a:chExt cx="0" cy="0"/>
        </a:xfrm>
      </p:grpSpPr>
      <p:sp>
        <p:nvSpPr>
          <p:cNvPr id="2" name="AutoShape 2"/>
          <p:cNvSpPr/>
          <p:nvPr/>
        </p:nvSpPr>
        <p:spPr>
          <a:xfrm>
            <a:off x="656229" y="657421"/>
            <a:ext cx="16984016" cy="8983016"/>
          </a:xfrm>
          <a:prstGeom prst="rect">
            <a:avLst/>
          </a:prstGeom>
          <a:solidFill>
            <a:srgbClr val="69ADC6"/>
          </a:solidFill>
        </p:spPr>
      </p:sp>
      <p:pic>
        <p:nvPicPr>
          <p:cNvPr id="3" name="Picture 3">
            <a:extLst>
              <a:ext uri="{C183D7F6-B498-43B3-948B-1728B52AA6E4}">
                <adec:decorative xmlns:adec="http://schemas.microsoft.com/office/drawing/2017/decorative" val="1"/>
              </a:ext>
            </a:extLst>
          </p:cNvPr>
          <p:cNvPicPr>
            <a:picLocks noChangeAspect="1"/>
          </p:cNvPicPr>
          <p:nvPr/>
        </p:nvPicPr>
        <p:blipFill>
          <a:blip r:embed="rId3">
            <a:alphaModFix amt="50000"/>
          </a:blip>
          <a:srcRect t="10353" b="10353"/>
          <a:stretch>
            <a:fillRect/>
          </a:stretch>
        </p:blipFill>
        <p:spPr>
          <a:xfrm>
            <a:off x="-210613" y="-150605"/>
            <a:ext cx="18498613" cy="9791042"/>
          </a:xfrm>
          <a:prstGeom prst="rect">
            <a:avLst/>
          </a:prstGeom>
        </p:spPr>
      </p:pic>
      <p:sp>
        <p:nvSpPr>
          <p:cNvPr id="4" name="AutoShape 4">
            <a:extLst>
              <a:ext uri="{C183D7F6-B498-43B3-948B-1728B52AA6E4}">
                <adec:decorative xmlns:adec="http://schemas.microsoft.com/office/drawing/2017/decorative" val="1"/>
              </a:ext>
            </a:extLst>
          </p:cNvPr>
          <p:cNvSpPr/>
          <p:nvPr/>
        </p:nvSpPr>
        <p:spPr>
          <a:xfrm>
            <a:off x="0" y="5344681"/>
            <a:ext cx="18288000" cy="5144629"/>
          </a:xfrm>
          <a:prstGeom prst="rect">
            <a:avLst/>
          </a:prstGeom>
          <a:solidFill>
            <a:srgbClr val="092E6E">
              <a:alpha val="89803"/>
            </a:srgbClr>
          </a:solidFill>
        </p:spPr>
      </p:sp>
      <p:sp>
        <p:nvSpPr>
          <p:cNvPr id="5" name="TextBox 5"/>
          <p:cNvSpPr txBox="1"/>
          <p:nvPr/>
        </p:nvSpPr>
        <p:spPr>
          <a:xfrm>
            <a:off x="656229" y="5603126"/>
            <a:ext cx="16984016" cy="1590179"/>
          </a:xfrm>
          <a:prstGeom prst="rect">
            <a:avLst/>
          </a:prstGeom>
        </p:spPr>
        <p:txBody>
          <a:bodyPr lIns="0" tIns="0" rIns="0" bIns="0" rtlCol="0" anchor="t">
            <a:spAutoFit/>
          </a:bodyPr>
          <a:lstStyle/>
          <a:p>
            <a:pPr algn="ctr">
              <a:lnSpc>
                <a:spcPts val="12360"/>
              </a:lnSpc>
            </a:pPr>
            <a:r>
              <a:rPr lang="en-US" sz="12000" spc="-240" dirty="0" err="1">
                <a:solidFill>
                  <a:srgbClr val="FFFFF6"/>
                </a:solidFill>
                <a:latin typeface="Montserrat Light Bold"/>
              </a:rPr>
              <a:t>为什么做乙肝检测</a:t>
            </a:r>
            <a:r>
              <a:rPr lang="zh-CN" altLang="en-US" sz="12000" spc="-240" dirty="0">
                <a:solidFill>
                  <a:srgbClr val="FFFFF6"/>
                </a:solidFill>
                <a:latin typeface="Montserrat Light Bold"/>
              </a:rPr>
              <a:t>？</a:t>
            </a:r>
            <a:endParaRPr lang="en-US" sz="12000" spc="-240" dirty="0">
              <a:solidFill>
                <a:srgbClr val="FFFFF6"/>
              </a:solidFill>
              <a:latin typeface="Montserrat Light Bold"/>
            </a:endParaRPr>
          </a:p>
        </p:txBody>
      </p:sp>
      <p:sp>
        <p:nvSpPr>
          <p:cNvPr id="6" name="TextBox 6"/>
          <p:cNvSpPr txBox="1"/>
          <p:nvPr/>
        </p:nvSpPr>
        <p:spPr>
          <a:xfrm>
            <a:off x="561174" y="8908732"/>
            <a:ext cx="16955039" cy="570477"/>
          </a:xfrm>
          <a:prstGeom prst="rect">
            <a:avLst/>
          </a:prstGeom>
        </p:spPr>
        <p:txBody>
          <a:bodyPr lIns="0" tIns="0" rIns="0" bIns="0" rtlCol="0" anchor="t">
            <a:spAutoFit/>
          </a:bodyPr>
          <a:lstStyle/>
          <a:p>
            <a:pPr algn="ctr">
              <a:lnSpc>
                <a:spcPts val="5040"/>
              </a:lnSpc>
              <a:spcBef>
                <a:spcPct val="0"/>
              </a:spcBef>
            </a:pPr>
            <a:r>
              <a:rPr lang="en-US" sz="3600" dirty="0" err="1">
                <a:solidFill>
                  <a:srgbClr val="FFFFFF"/>
                </a:solidFill>
                <a:latin typeface="Montserrat Classic"/>
              </a:rPr>
              <a:t>你需要知道的事实</a:t>
            </a:r>
            <a:r>
              <a:rPr lang="zh-CN" altLang="en-US" sz="3600" dirty="0">
                <a:solidFill>
                  <a:srgbClr val="FFFFFF"/>
                </a:solidFill>
                <a:latin typeface="Montserrat Classic"/>
              </a:rPr>
              <a:t>！</a:t>
            </a:r>
            <a:endParaRPr lang="en-US" sz="3600" dirty="0">
              <a:solidFill>
                <a:srgbClr val="FFFFFF"/>
              </a:solidFill>
              <a:latin typeface="Montserrat Classic"/>
            </a:endParaRPr>
          </a:p>
        </p:txBody>
      </p:sp>
      <p:pic>
        <p:nvPicPr>
          <p:cNvPr id="7" name="Picture 7" descr="Hepatitis B Foundation logo]&#10;"/>
          <p:cNvPicPr>
            <a:picLocks noChangeAspect="1"/>
          </p:cNvPicPr>
          <p:nvPr/>
        </p:nvPicPr>
        <p:blipFill>
          <a:blip r:embed="rId4"/>
          <a:srcRect l="4498" r="5984" b="6812"/>
          <a:stretch>
            <a:fillRect/>
          </a:stretch>
        </p:blipFill>
        <p:spPr>
          <a:xfrm>
            <a:off x="0" y="8715818"/>
            <a:ext cx="4266544" cy="1571182"/>
          </a:xfrm>
          <a:prstGeom prst="rect">
            <a:avLst/>
          </a:prstGeom>
        </p:spPr>
      </p:pic>
      <p:sp>
        <p:nvSpPr>
          <p:cNvPr id="8" name="Title 7">
            <a:extLst>
              <a:ext uri="{FF2B5EF4-FFF2-40B4-BE49-F238E27FC236}">
                <a16:creationId xmlns:a16="http://schemas.microsoft.com/office/drawing/2014/main" id="{5E59B86D-12EF-9747-A284-B30B80FD07EC}"/>
              </a:ext>
            </a:extLst>
          </p:cNvPr>
          <p:cNvSpPr>
            <a:spLocks noGrp="1"/>
          </p:cNvSpPr>
          <p:nvPr>
            <p:ph type="title" idx="4294967295"/>
          </p:nvPr>
        </p:nvSpPr>
        <p:spPr>
          <a:xfrm>
            <a:off x="151744" y="-172402"/>
            <a:ext cx="8229600" cy="1143000"/>
          </a:xfrm>
        </p:spPr>
        <p:txBody>
          <a:bodyPr>
            <a:normAutofit/>
          </a:bodyPr>
          <a:lstStyle/>
          <a:p>
            <a:r>
              <a:rPr lang="en-US" dirty="0" err="1">
                <a:solidFill>
                  <a:schemeClr val="bg1"/>
                </a:solidFill>
              </a:rPr>
              <a:t>为什么做乙肝检测</a:t>
            </a:r>
            <a:r>
              <a:rPr lang="zh-CN" altLang="en-US" dirty="0">
                <a:solidFill>
                  <a:schemeClr val="bg1"/>
                </a:solidFill>
              </a:rPr>
              <a:t>？</a:t>
            </a:r>
            <a:endParaRPr lang="en-US" dirty="0">
              <a:solidFill>
                <a:schemeClr val="bg1"/>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092E6E"/>
        </a:solidFill>
        <a:effectLst/>
      </p:bgPr>
    </p:bg>
    <p:spTree>
      <p:nvGrpSpPr>
        <p:cNvPr id="1" name=""/>
        <p:cNvGrpSpPr/>
        <p:nvPr/>
      </p:nvGrpSpPr>
      <p:grpSpPr>
        <a:xfrm>
          <a:off x="0" y="0"/>
          <a:ext cx="0" cy="0"/>
          <a:chOff x="0" y="0"/>
          <a:chExt cx="0" cy="0"/>
        </a:xfrm>
      </p:grpSpPr>
      <p:pic>
        <p:nvPicPr>
          <p:cNvPr id="2" name="Picture 2" descr="A close up of a cartoon image of the globe&#10;"/>
          <p:cNvPicPr>
            <a:picLocks noChangeAspect="1"/>
          </p:cNvPicPr>
          <p:nvPr/>
        </p:nvPicPr>
        <p:blipFill>
          <a:blip r:embed="rId3"/>
          <a:srcRect/>
          <a:stretch>
            <a:fillRect/>
          </a:stretch>
        </p:blipFill>
        <p:spPr>
          <a:xfrm>
            <a:off x="4953874" y="1571707"/>
            <a:ext cx="8380253" cy="8380253"/>
          </a:xfrm>
          <a:prstGeom prst="rect">
            <a:avLst/>
          </a:prstGeom>
        </p:spPr>
      </p:pic>
      <p:grpSp>
        <p:nvGrpSpPr>
          <p:cNvPr id="3" name="Group 3" descr="Text box (white background) with black writing stating that in the United States, more than 2 million people are living with hepatitis B. "/>
          <p:cNvGrpSpPr/>
          <p:nvPr/>
        </p:nvGrpSpPr>
        <p:grpSpPr>
          <a:xfrm>
            <a:off x="11666170" y="5143500"/>
            <a:ext cx="6416885" cy="3284043"/>
            <a:chOff x="0" y="0"/>
            <a:chExt cx="3739662" cy="1913890"/>
          </a:xfrm>
        </p:grpSpPr>
        <p:sp>
          <p:nvSpPr>
            <p:cNvPr id="4" name="Freeform 4"/>
            <p:cNvSpPr/>
            <p:nvPr/>
          </p:nvSpPr>
          <p:spPr>
            <a:xfrm>
              <a:off x="0" y="0"/>
              <a:ext cx="3739662" cy="1913890"/>
            </a:xfrm>
            <a:custGeom>
              <a:avLst/>
              <a:gdLst/>
              <a:ahLst/>
              <a:cxnLst/>
              <a:rect l="l" t="t" r="r" b="b"/>
              <a:pathLst>
                <a:path w="3739662" h="1913890">
                  <a:moveTo>
                    <a:pt x="0" y="0"/>
                  </a:moveTo>
                  <a:lnTo>
                    <a:pt x="3739662" y="0"/>
                  </a:lnTo>
                  <a:lnTo>
                    <a:pt x="3739662" y="1913890"/>
                  </a:lnTo>
                  <a:lnTo>
                    <a:pt x="0" y="1913890"/>
                  </a:lnTo>
                  <a:close/>
                </a:path>
              </a:pathLst>
            </a:custGeom>
            <a:solidFill>
              <a:srgbClr val="FFFFFF"/>
            </a:solidFill>
          </p:spPr>
        </p:sp>
      </p:grpSp>
      <p:grpSp>
        <p:nvGrpSpPr>
          <p:cNvPr id="5" name="Group 5" descr="Text box (white background with black text) stating that worldwide 292 million people are living with hepatitis B"/>
          <p:cNvGrpSpPr/>
          <p:nvPr/>
        </p:nvGrpSpPr>
        <p:grpSpPr>
          <a:xfrm>
            <a:off x="727716" y="1571707"/>
            <a:ext cx="6347668" cy="3248619"/>
            <a:chOff x="0" y="0"/>
            <a:chExt cx="3739662" cy="1913890"/>
          </a:xfrm>
        </p:grpSpPr>
        <p:sp>
          <p:nvSpPr>
            <p:cNvPr id="6" name="Freeform 6"/>
            <p:cNvSpPr/>
            <p:nvPr/>
          </p:nvSpPr>
          <p:spPr>
            <a:xfrm>
              <a:off x="0" y="0"/>
              <a:ext cx="3739662" cy="1913890"/>
            </a:xfrm>
            <a:custGeom>
              <a:avLst/>
              <a:gdLst/>
              <a:ahLst/>
              <a:cxnLst/>
              <a:rect l="l" t="t" r="r" b="b"/>
              <a:pathLst>
                <a:path w="3739662" h="1913890">
                  <a:moveTo>
                    <a:pt x="0" y="0"/>
                  </a:moveTo>
                  <a:lnTo>
                    <a:pt x="3739662" y="0"/>
                  </a:lnTo>
                  <a:lnTo>
                    <a:pt x="3739662" y="1913890"/>
                  </a:lnTo>
                  <a:lnTo>
                    <a:pt x="0" y="1913890"/>
                  </a:lnTo>
                  <a:close/>
                </a:path>
              </a:pathLst>
            </a:custGeom>
            <a:solidFill>
              <a:schemeClr val="bg1"/>
            </a:solidFill>
          </p:spPr>
        </p:sp>
      </p:grpSp>
      <p:sp>
        <p:nvSpPr>
          <p:cNvPr id="7" name="TextBox 7"/>
          <p:cNvSpPr txBox="1"/>
          <p:nvPr/>
        </p:nvSpPr>
        <p:spPr>
          <a:xfrm>
            <a:off x="0" y="2179345"/>
            <a:ext cx="7396951" cy="763799"/>
          </a:xfrm>
          <a:prstGeom prst="rect">
            <a:avLst/>
          </a:prstGeom>
        </p:spPr>
        <p:txBody>
          <a:bodyPr lIns="0" tIns="0" rIns="0" bIns="0" rtlCol="0" anchor="t">
            <a:spAutoFit/>
          </a:bodyPr>
          <a:lstStyle/>
          <a:p>
            <a:pPr algn="ctr">
              <a:lnSpc>
                <a:spcPts val="6719"/>
              </a:lnSpc>
            </a:pPr>
            <a:r>
              <a:rPr lang="en-US" sz="4800" dirty="0" err="1">
                <a:solidFill>
                  <a:srgbClr val="000000"/>
                </a:solidFill>
                <a:latin typeface="Montserrat Classic"/>
              </a:rPr>
              <a:t>全世界</a:t>
            </a:r>
            <a:endParaRPr lang="en-US" sz="4800" dirty="0">
              <a:solidFill>
                <a:srgbClr val="000000"/>
              </a:solidFill>
              <a:latin typeface="Montserrat Classic"/>
            </a:endParaRPr>
          </a:p>
        </p:txBody>
      </p:sp>
      <p:sp>
        <p:nvSpPr>
          <p:cNvPr id="8" name="TextBox 8"/>
          <p:cNvSpPr txBox="1"/>
          <p:nvPr/>
        </p:nvSpPr>
        <p:spPr>
          <a:xfrm>
            <a:off x="11231426" y="5736775"/>
            <a:ext cx="7396951" cy="761362"/>
          </a:xfrm>
          <a:prstGeom prst="rect">
            <a:avLst/>
          </a:prstGeom>
        </p:spPr>
        <p:txBody>
          <a:bodyPr lIns="0" tIns="0" rIns="0" bIns="0" rtlCol="0" anchor="t">
            <a:spAutoFit/>
          </a:bodyPr>
          <a:lstStyle/>
          <a:p>
            <a:pPr algn="ctr">
              <a:lnSpc>
                <a:spcPts val="6719"/>
              </a:lnSpc>
            </a:pPr>
            <a:r>
              <a:rPr lang="en-US" sz="4800" dirty="0" err="1">
                <a:solidFill>
                  <a:srgbClr val="000000"/>
                </a:solidFill>
                <a:latin typeface="Montserrat Classic"/>
              </a:rPr>
              <a:t>在美国</a:t>
            </a:r>
            <a:endParaRPr lang="en-US" sz="4800" dirty="0">
              <a:solidFill>
                <a:srgbClr val="000000"/>
              </a:solidFill>
              <a:latin typeface="Montserrat Classic"/>
            </a:endParaRPr>
          </a:p>
        </p:txBody>
      </p:sp>
      <p:sp>
        <p:nvSpPr>
          <p:cNvPr id="9" name="TextBox 9"/>
          <p:cNvSpPr txBox="1"/>
          <p:nvPr/>
        </p:nvSpPr>
        <p:spPr>
          <a:xfrm>
            <a:off x="727716" y="3129342"/>
            <a:ext cx="6347668" cy="487698"/>
          </a:xfrm>
          <a:prstGeom prst="rect">
            <a:avLst/>
          </a:prstGeom>
        </p:spPr>
        <p:txBody>
          <a:bodyPr lIns="0" tIns="0" rIns="0" bIns="0" rtlCol="0" anchor="t">
            <a:spAutoFit/>
          </a:bodyPr>
          <a:lstStyle/>
          <a:p>
            <a:pPr algn="ctr">
              <a:lnSpc>
                <a:spcPts val="4260"/>
              </a:lnSpc>
            </a:pPr>
            <a:r>
              <a:rPr lang="en-US" sz="3043" dirty="0">
                <a:solidFill>
                  <a:srgbClr val="000000"/>
                </a:solidFill>
                <a:latin typeface="Montserrat Classic"/>
              </a:rPr>
              <a:t> 2亿92</a:t>
            </a:r>
            <a:r>
              <a:rPr lang="en-US" altLang="zh-CN" sz="3043" dirty="0">
                <a:solidFill>
                  <a:srgbClr val="000000"/>
                </a:solidFill>
                <a:latin typeface="Montserrat Classic"/>
              </a:rPr>
              <a:t>00</a:t>
            </a:r>
            <a:r>
              <a:rPr lang="zh-CN" altLang="en-US" sz="3043" dirty="0">
                <a:solidFill>
                  <a:srgbClr val="000000"/>
                </a:solidFill>
                <a:latin typeface="Montserrat Classic"/>
              </a:rPr>
              <a:t>万人有乙肝</a:t>
            </a:r>
            <a:r>
              <a:rPr lang="en-US" sz="3043" dirty="0">
                <a:solidFill>
                  <a:srgbClr val="000000"/>
                </a:solidFill>
                <a:latin typeface="Montserrat Classic"/>
              </a:rPr>
              <a:t> </a:t>
            </a:r>
          </a:p>
        </p:txBody>
      </p:sp>
      <p:sp>
        <p:nvSpPr>
          <p:cNvPr id="10" name="TextBox 10"/>
          <p:cNvSpPr txBox="1"/>
          <p:nvPr/>
        </p:nvSpPr>
        <p:spPr>
          <a:xfrm>
            <a:off x="11885434" y="6500680"/>
            <a:ext cx="6088935" cy="510781"/>
          </a:xfrm>
          <a:prstGeom prst="rect">
            <a:avLst/>
          </a:prstGeom>
        </p:spPr>
        <p:txBody>
          <a:bodyPr lIns="0" tIns="0" rIns="0" bIns="0" rtlCol="0" anchor="t">
            <a:spAutoFit/>
          </a:bodyPr>
          <a:lstStyle/>
          <a:p>
            <a:pPr algn="ctr">
              <a:lnSpc>
                <a:spcPts val="4480"/>
              </a:lnSpc>
            </a:pPr>
            <a:r>
              <a:rPr lang="en-US" sz="3200" dirty="0">
                <a:solidFill>
                  <a:srgbClr val="000000"/>
                </a:solidFill>
                <a:latin typeface="Montserrat Classic"/>
              </a:rPr>
              <a:t> 超过</a:t>
            </a:r>
            <a:r>
              <a:rPr lang="en-US" altLang="zh-CN" sz="3200" dirty="0">
                <a:solidFill>
                  <a:srgbClr val="000000"/>
                </a:solidFill>
                <a:latin typeface="Montserrat Classic"/>
              </a:rPr>
              <a:t>2</a:t>
            </a:r>
            <a:r>
              <a:rPr lang="zh-CN" altLang="en-US" sz="3200" dirty="0">
                <a:solidFill>
                  <a:srgbClr val="000000"/>
                </a:solidFill>
                <a:latin typeface="Montserrat Classic"/>
              </a:rPr>
              <a:t>百万人有乙肝</a:t>
            </a:r>
            <a:endParaRPr lang="en-US" sz="3200" dirty="0">
              <a:solidFill>
                <a:srgbClr val="000000"/>
              </a:solidFill>
              <a:latin typeface="Montserrat Classic"/>
            </a:endParaRPr>
          </a:p>
        </p:txBody>
      </p:sp>
      <p:sp>
        <p:nvSpPr>
          <p:cNvPr id="11" name="TextBox 11"/>
          <p:cNvSpPr txBox="1"/>
          <p:nvPr/>
        </p:nvSpPr>
        <p:spPr>
          <a:xfrm>
            <a:off x="-19050" y="9303552"/>
            <a:ext cx="18288000" cy="761362"/>
          </a:xfrm>
          <a:prstGeom prst="rect">
            <a:avLst/>
          </a:prstGeom>
        </p:spPr>
        <p:txBody>
          <a:bodyPr lIns="0" tIns="0" rIns="0" bIns="0" rtlCol="0" anchor="t">
            <a:spAutoFit/>
          </a:bodyPr>
          <a:lstStyle/>
          <a:p>
            <a:pPr algn="ctr">
              <a:lnSpc>
                <a:spcPts val="6719"/>
              </a:lnSpc>
            </a:pPr>
            <a:r>
              <a:rPr lang="en-US" sz="4800" dirty="0" err="1">
                <a:solidFill>
                  <a:srgbClr val="FFFFFF"/>
                </a:solidFill>
                <a:latin typeface="Montserrat Classic"/>
              </a:rPr>
              <a:t>乙肝是世界上最常见的传染病之一</a:t>
            </a:r>
            <a:endParaRPr lang="en-US" sz="4800" dirty="0">
              <a:solidFill>
                <a:srgbClr val="FFFFFF"/>
              </a:solidFill>
              <a:latin typeface="Montserrat Classic"/>
            </a:endParaRPr>
          </a:p>
        </p:txBody>
      </p:sp>
      <p:sp>
        <p:nvSpPr>
          <p:cNvPr id="13" name="Title 12">
            <a:extLst>
              <a:ext uri="{FF2B5EF4-FFF2-40B4-BE49-F238E27FC236}">
                <a16:creationId xmlns:a16="http://schemas.microsoft.com/office/drawing/2014/main" id="{C7D7ECBD-77D2-6543-87FF-678630B8D341}"/>
              </a:ext>
            </a:extLst>
          </p:cNvPr>
          <p:cNvSpPr>
            <a:spLocks noGrp="1"/>
          </p:cNvSpPr>
          <p:nvPr>
            <p:ph type="title" idx="4294967295"/>
          </p:nvPr>
        </p:nvSpPr>
        <p:spPr/>
        <p:txBody>
          <a:bodyPr>
            <a:normAutofit/>
          </a:bodyPr>
          <a:lstStyle/>
          <a:p>
            <a:r>
              <a:rPr lang="en-US" dirty="0" err="1">
                <a:solidFill>
                  <a:schemeClr val="bg1"/>
                </a:solidFill>
              </a:rPr>
              <a:t>乙肝有多常见</a:t>
            </a:r>
            <a:r>
              <a:rPr lang="zh-CN" altLang="en-US" dirty="0">
                <a:solidFill>
                  <a:schemeClr val="bg1"/>
                </a:solidFill>
              </a:rPr>
              <a:t>？</a:t>
            </a:r>
            <a:endParaRPr lang="en-US" dirty="0">
              <a:solidFill>
                <a:schemeClr val="bg1"/>
              </a:solidFill>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092E6E"/>
        </a:solidFill>
        <a:effectLst/>
      </p:bgPr>
    </p:bg>
    <p:spTree>
      <p:nvGrpSpPr>
        <p:cNvPr id="1" name=""/>
        <p:cNvGrpSpPr/>
        <p:nvPr/>
      </p:nvGrpSpPr>
      <p:grpSpPr>
        <a:xfrm>
          <a:off x="0" y="0"/>
          <a:ext cx="0" cy="0"/>
          <a:chOff x="0" y="0"/>
          <a:chExt cx="0" cy="0"/>
        </a:xfrm>
      </p:grpSpPr>
      <p:sp>
        <p:nvSpPr>
          <p:cNvPr id="2" name="AutoShape 2">
            <a:extLst>
              <a:ext uri="{C183D7F6-B498-43B3-948B-1728B52AA6E4}">
                <adec:decorative xmlns:adec="http://schemas.microsoft.com/office/drawing/2017/decorative" val="1"/>
              </a:ext>
            </a:extLst>
          </p:cNvPr>
          <p:cNvSpPr/>
          <p:nvPr/>
        </p:nvSpPr>
        <p:spPr>
          <a:xfrm>
            <a:off x="1028700" y="9418025"/>
            <a:ext cx="16230600" cy="800100"/>
          </a:xfrm>
          <a:prstGeom prst="rect">
            <a:avLst/>
          </a:prstGeom>
          <a:solidFill>
            <a:srgbClr val="FFDA02"/>
          </a:solidFill>
        </p:spPr>
      </p:sp>
      <p:pic>
        <p:nvPicPr>
          <p:cNvPr id="3" name="Picture 3" descr="This image is of a GIS map of the world showing where hepatiits B is most prevalent by color. The dark red regions where hepatitis B is greater than 2.0% of the general population is mostly in sub-Saharan Africa and Southest Asia regions of the world where hepatitis B is common. "/>
          <p:cNvPicPr>
            <a:picLocks noChangeAspect="1"/>
          </p:cNvPicPr>
          <p:nvPr/>
        </p:nvPicPr>
        <p:blipFill>
          <a:blip r:embed="rId3"/>
          <a:srcRect/>
          <a:stretch>
            <a:fillRect/>
          </a:stretch>
        </p:blipFill>
        <p:spPr>
          <a:xfrm>
            <a:off x="3791" y="1375970"/>
            <a:ext cx="18289737" cy="7805347"/>
          </a:xfrm>
          <a:prstGeom prst="rect">
            <a:avLst/>
          </a:prstGeom>
        </p:spPr>
      </p:pic>
      <p:sp>
        <p:nvSpPr>
          <p:cNvPr id="5" name="Title 4">
            <a:extLst>
              <a:ext uri="{FF2B5EF4-FFF2-40B4-BE49-F238E27FC236}">
                <a16:creationId xmlns:a16="http://schemas.microsoft.com/office/drawing/2014/main" id="{E96E2799-C823-F744-92ED-E984CD9E835A}"/>
              </a:ext>
            </a:extLst>
          </p:cNvPr>
          <p:cNvSpPr>
            <a:spLocks noGrp="1"/>
          </p:cNvSpPr>
          <p:nvPr>
            <p:ph type="title" idx="4294967295"/>
          </p:nvPr>
        </p:nvSpPr>
        <p:spPr>
          <a:xfrm>
            <a:off x="457200" y="274638"/>
            <a:ext cx="17602200" cy="1143000"/>
          </a:xfrm>
        </p:spPr>
        <p:txBody>
          <a:bodyPr>
            <a:normAutofit fontScale="90000"/>
          </a:bodyPr>
          <a:lstStyle/>
          <a:p>
            <a:r>
              <a:rPr lang="en-US" dirty="0" err="1">
                <a:solidFill>
                  <a:srgbClr val="FFFFFF"/>
                </a:solidFill>
                <a:latin typeface="Montserrat Classic"/>
              </a:rPr>
              <a:t>世界上哪些地区是乙肝常见区</a:t>
            </a:r>
            <a:r>
              <a:rPr lang="zh-CN" altLang="en-US" dirty="0">
                <a:solidFill>
                  <a:srgbClr val="FFFFFF"/>
                </a:solidFill>
                <a:latin typeface="Montserrat Classic"/>
              </a:rPr>
              <a:t>？</a:t>
            </a:r>
            <a:br>
              <a:rPr lang="en-US" dirty="0">
                <a:solidFill>
                  <a:srgbClr val="FFFFFF"/>
                </a:solidFill>
                <a:latin typeface="Montserrat Classic"/>
              </a:rPr>
            </a:br>
            <a:endParaRPr lang="en-US" dirty="0"/>
          </a:p>
        </p:txBody>
      </p:sp>
      <p:sp>
        <p:nvSpPr>
          <p:cNvPr id="9" name="TextBox 8">
            <a:extLst>
              <a:ext uri="{FF2B5EF4-FFF2-40B4-BE49-F238E27FC236}">
                <a16:creationId xmlns:a16="http://schemas.microsoft.com/office/drawing/2014/main" id="{574F8034-B7E7-45D5-8E29-37BE8B312097}"/>
              </a:ext>
            </a:extLst>
          </p:cNvPr>
          <p:cNvSpPr txBox="1"/>
          <p:nvPr/>
        </p:nvSpPr>
        <p:spPr>
          <a:xfrm>
            <a:off x="1723407" y="9568543"/>
            <a:ext cx="14766966" cy="1197764"/>
          </a:xfrm>
          <a:prstGeom prst="rect">
            <a:avLst/>
          </a:prstGeom>
          <a:noFill/>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r>
              <a:rPr lang="en-US" sz="1600" dirty="0">
                <a:ea typeface="+mn-lt"/>
                <a:cs typeface="+mn-lt"/>
              </a:rPr>
              <a:t>Polaris Observatory Collaborators D</a:t>
            </a:r>
            <a:r>
              <a:rPr lang="zh-CN" altLang="en-US" sz="1600" dirty="0">
                <a:ea typeface="+mn-lt"/>
                <a:cs typeface="+mn-lt"/>
              </a:rPr>
              <a:t>、</a:t>
            </a:r>
            <a:r>
              <a:rPr lang="en-US" sz="1600" dirty="0">
                <a:ea typeface="+mn-lt"/>
                <a:cs typeface="+mn-lt"/>
              </a:rPr>
              <a:t>Gamkrelidze I</a:t>
            </a:r>
            <a:r>
              <a:rPr lang="zh-CN" altLang="en-US" sz="1600" dirty="0">
                <a:ea typeface="+mn-lt"/>
                <a:cs typeface="+mn-lt"/>
              </a:rPr>
              <a:t>、</a:t>
            </a:r>
            <a:r>
              <a:rPr lang="en-US" sz="1600" dirty="0">
                <a:ea typeface="+mn-lt"/>
                <a:cs typeface="+mn-lt"/>
              </a:rPr>
              <a:t>Nguyen </a:t>
            </a:r>
            <a:r>
              <a:rPr lang="en-US" sz="1600" dirty="0" err="1">
                <a:ea typeface="+mn-lt"/>
                <a:cs typeface="+mn-lt"/>
              </a:rPr>
              <a:t>MH等</a:t>
            </a:r>
            <a:r>
              <a:rPr lang="zh-CN" altLang="en-US" sz="1600" dirty="0">
                <a:ea typeface="+mn-lt"/>
                <a:cs typeface="+mn-lt"/>
              </a:rPr>
              <a:t>。</a:t>
            </a:r>
            <a:r>
              <a:rPr lang="en-US" altLang="zh-CN" sz="1600" dirty="0">
                <a:ea typeface="+mn-lt"/>
                <a:cs typeface="+mn-lt"/>
              </a:rPr>
              <a:t>2016</a:t>
            </a:r>
            <a:r>
              <a:rPr lang="zh-CN" altLang="en-US" sz="1600" dirty="0">
                <a:ea typeface="+mn-lt"/>
                <a:cs typeface="+mn-lt"/>
              </a:rPr>
              <a:t>年乙肝病毒感染的全球流行、治疗和预防：模拟研究。</a:t>
            </a:r>
            <a:r>
              <a:rPr lang="en-US" altLang="zh-CN" sz="1600" dirty="0">
                <a:ea typeface="+mn-lt"/>
                <a:cs typeface="+mn-lt"/>
              </a:rPr>
              <a:t>《</a:t>
            </a:r>
            <a:r>
              <a:rPr lang="zh-CN" altLang="en-US" sz="1600" dirty="0">
                <a:ea typeface="+mn-lt"/>
                <a:cs typeface="+mn-lt"/>
              </a:rPr>
              <a:t>柳叶刀</a:t>
            </a:r>
            <a:r>
              <a:rPr lang="en-US" altLang="zh-CN" sz="1600" dirty="0">
                <a:ea typeface="+mn-lt"/>
                <a:cs typeface="+mn-lt"/>
              </a:rPr>
              <a:t>·</a:t>
            </a:r>
            <a:r>
              <a:rPr lang="zh-CN" altLang="en-US" sz="1600" dirty="0">
                <a:ea typeface="+mn-lt"/>
                <a:cs typeface="+mn-lt"/>
              </a:rPr>
              <a:t>胃肠肝病学</a:t>
            </a:r>
            <a:r>
              <a:rPr lang="en-US" altLang="zh-CN" sz="1600" dirty="0">
                <a:ea typeface="+mn-lt"/>
                <a:cs typeface="+mn-lt"/>
              </a:rPr>
              <a:t>》 </a:t>
            </a:r>
            <a:r>
              <a:rPr lang="zh-CN" altLang="en-US" sz="1600" dirty="0">
                <a:ea typeface="+mn-lt"/>
                <a:cs typeface="+mn-lt"/>
              </a:rPr>
              <a:t>。</a:t>
            </a:r>
            <a:r>
              <a:rPr lang="en-US" sz="1600" dirty="0">
                <a:ea typeface="+mn-lt"/>
                <a:cs typeface="+mn-lt"/>
              </a:rPr>
              <a:t>2018;3(6):383-403</a:t>
            </a:r>
            <a:r>
              <a:rPr lang="zh-CN" altLang="en-US" sz="1600" dirty="0">
                <a:ea typeface="+mn-lt"/>
                <a:cs typeface="+mn-lt"/>
              </a:rPr>
              <a:t>。数字对象识别码：</a:t>
            </a:r>
            <a:r>
              <a:rPr lang="en-US" sz="1600" dirty="0">
                <a:ea typeface="+mn-lt"/>
                <a:cs typeface="+mn-lt"/>
              </a:rPr>
              <a:t>10.1016/S2468-1253(18)30056-6</a:t>
            </a:r>
            <a:endParaRPr lang="en-US" sz="1600" dirty="0"/>
          </a:p>
          <a:p>
            <a:pPr algn="l">
              <a:lnSpc>
                <a:spcPts val="6719"/>
              </a:lnSpc>
            </a:pPr>
            <a:endParaRPr lang="en-US"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092E6E"/>
        </a:solidFill>
        <a:effectLst/>
      </p:bgPr>
    </p:bg>
    <p:spTree>
      <p:nvGrpSpPr>
        <p:cNvPr id="1" name=""/>
        <p:cNvGrpSpPr/>
        <p:nvPr/>
      </p:nvGrpSpPr>
      <p:grpSpPr>
        <a:xfrm>
          <a:off x="0" y="0"/>
          <a:ext cx="0" cy="0"/>
          <a:chOff x="0" y="0"/>
          <a:chExt cx="0" cy="0"/>
        </a:xfrm>
      </p:grpSpPr>
      <p:pic>
        <p:nvPicPr>
          <p:cNvPr id="2" name="Picture 2">
            <a:extLst>
              <a:ext uri="{C183D7F6-B498-43B3-948B-1728B52AA6E4}">
                <adec:decorative xmlns:adec="http://schemas.microsoft.com/office/drawing/2017/decorative" val="1"/>
              </a:ext>
            </a:extLst>
          </p:cNvPr>
          <p:cNvPicPr>
            <a:picLocks noChangeAspect="1"/>
          </p:cNvPicPr>
          <p:nvPr/>
        </p:nvPicPr>
        <p:blipFill>
          <a:blip r:embed="rId3"/>
          <a:srcRect l="27814" t="32426" r="50567"/>
          <a:stretch>
            <a:fillRect/>
          </a:stretch>
        </p:blipFill>
        <p:spPr>
          <a:xfrm>
            <a:off x="11475791" y="-254504"/>
            <a:ext cx="2458198" cy="10938119"/>
          </a:xfrm>
          <a:prstGeom prst="rect">
            <a:avLst/>
          </a:prstGeom>
        </p:spPr>
      </p:pic>
      <p:pic>
        <p:nvPicPr>
          <p:cNvPr id="3" name="Picture 3" descr="This is a picture of viruses under an electron microscope. "/>
          <p:cNvPicPr>
            <a:picLocks noChangeAspect="1"/>
          </p:cNvPicPr>
          <p:nvPr/>
        </p:nvPicPr>
        <p:blipFill>
          <a:blip r:embed="rId4"/>
          <a:srcRect l="31050" r="31050"/>
          <a:stretch>
            <a:fillRect/>
          </a:stretch>
        </p:blipFill>
        <p:spPr>
          <a:xfrm>
            <a:off x="12576094" y="-520556"/>
            <a:ext cx="6133069" cy="11328112"/>
          </a:xfrm>
          <a:prstGeom prst="rect">
            <a:avLst/>
          </a:prstGeom>
        </p:spPr>
      </p:pic>
      <p:sp>
        <p:nvSpPr>
          <p:cNvPr id="4" name="AutoShape 4">
            <a:extLst>
              <a:ext uri="{C183D7F6-B498-43B3-948B-1728B52AA6E4}">
                <adec:decorative xmlns:adec="http://schemas.microsoft.com/office/drawing/2017/decorative" val="1"/>
              </a:ext>
            </a:extLst>
          </p:cNvPr>
          <p:cNvSpPr/>
          <p:nvPr/>
        </p:nvSpPr>
        <p:spPr>
          <a:xfrm>
            <a:off x="12207075" y="-396616"/>
            <a:ext cx="738039" cy="11080231"/>
          </a:xfrm>
          <a:prstGeom prst="rect">
            <a:avLst/>
          </a:prstGeom>
          <a:solidFill>
            <a:srgbClr val="FFDA02"/>
          </a:solidFill>
        </p:spPr>
      </p:sp>
      <p:grpSp>
        <p:nvGrpSpPr>
          <p:cNvPr id="5" name="Group 5" descr="This is a text box describing what hepatitis B is. Hepatitis B is a chronic (long lasting) virus that infects the liver. If hepatitis B is not taken care of it can lead to liver cancer. Most people do not know they are infected with hepatitis B and are at risk for liver cancer. There is also a safe and effective vaccine that can prevent hepatitis B. "/>
          <p:cNvGrpSpPr/>
          <p:nvPr/>
        </p:nvGrpSpPr>
        <p:grpSpPr>
          <a:xfrm>
            <a:off x="-1016823" y="-1563655"/>
            <a:ext cx="12240172" cy="7805340"/>
            <a:chOff x="0" y="0"/>
            <a:chExt cx="16320230" cy="10407122"/>
          </a:xfrm>
        </p:grpSpPr>
        <p:sp>
          <p:nvSpPr>
            <p:cNvPr id="6" name="TextBox 6"/>
            <p:cNvSpPr txBox="1"/>
            <p:nvPr/>
          </p:nvSpPr>
          <p:spPr>
            <a:xfrm>
              <a:off x="2696664" y="3330463"/>
              <a:ext cx="13623566" cy="1423211"/>
            </a:xfrm>
            <a:prstGeom prst="rect">
              <a:avLst/>
            </a:prstGeom>
          </p:spPr>
          <p:txBody>
            <a:bodyPr lIns="0" tIns="0" rIns="0" bIns="0" rtlCol="0" anchor="t">
              <a:spAutoFit/>
            </a:bodyPr>
            <a:lstStyle/>
            <a:p>
              <a:pPr algn="l">
                <a:lnSpc>
                  <a:spcPts val="9246"/>
                </a:lnSpc>
              </a:pPr>
              <a:endParaRPr lang="en-US" sz="7338" spc="66">
                <a:solidFill>
                  <a:srgbClr val="E8EEF1"/>
                </a:solidFill>
                <a:latin typeface="Montserrat Classic"/>
              </a:endParaRPr>
            </a:p>
          </p:txBody>
        </p:sp>
        <p:sp>
          <p:nvSpPr>
            <p:cNvPr id="7" name="TextBox 7"/>
            <p:cNvSpPr txBox="1"/>
            <p:nvPr/>
          </p:nvSpPr>
          <p:spPr>
            <a:xfrm>
              <a:off x="2696664" y="5384037"/>
              <a:ext cx="12842645" cy="5023085"/>
            </a:xfrm>
            <a:prstGeom prst="rect">
              <a:avLst/>
            </a:prstGeom>
          </p:spPr>
          <p:txBody>
            <a:bodyPr lIns="0" tIns="0" rIns="0" bIns="0" rtlCol="0" anchor="t">
              <a:spAutoFit/>
            </a:bodyPr>
            <a:lstStyle/>
            <a:p>
              <a:pPr marL="550545" lvl="1" indent="-274955" algn="l">
                <a:lnSpc>
                  <a:spcPts val="5003"/>
                </a:lnSpc>
                <a:buFont typeface="Arial"/>
                <a:buChar char="•"/>
              </a:pPr>
              <a:r>
                <a:rPr lang="en-US" sz="3335" spc="33" dirty="0" err="1">
                  <a:solidFill>
                    <a:srgbClr val="FFFFFF"/>
                  </a:solidFill>
                  <a:latin typeface="Montserrat Light"/>
                </a:rPr>
                <a:t>感染肝脏的一种慢性</a:t>
              </a:r>
              <a:r>
                <a:rPr lang="zh-CN" altLang="en-US" sz="3335" spc="33" dirty="0">
                  <a:solidFill>
                    <a:srgbClr val="FFFFFF"/>
                  </a:solidFill>
                  <a:latin typeface="Montserrat Light"/>
                </a:rPr>
                <a:t>（持久）病毒</a:t>
              </a:r>
              <a:endParaRPr lang="en-US" altLang="zh-CN" sz="3335" spc="33" dirty="0">
                <a:solidFill>
                  <a:srgbClr val="FFFFFF"/>
                </a:solidFill>
                <a:latin typeface="Montserrat Light"/>
              </a:endParaRPr>
            </a:p>
            <a:p>
              <a:pPr marL="550545" lvl="1" indent="-274955" algn="l">
                <a:lnSpc>
                  <a:spcPts val="5003"/>
                </a:lnSpc>
                <a:buFont typeface="Arial"/>
                <a:buChar char="•"/>
              </a:pPr>
              <a:r>
                <a:rPr lang="zh-CN" altLang="en-US" sz="3335" spc="33" dirty="0">
                  <a:solidFill>
                    <a:srgbClr val="FFFFFF"/>
                  </a:solidFill>
                  <a:latin typeface="Montserrat Light"/>
                </a:rPr>
                <a:t>如果不对乙肝进行治疗，会导致肝癌</a:t>
              </a:r>
              <a:endParaRPr lang="en-US" altLang="zh-CN" sz="3335" spc="33" dirty="0">
                <a:solidFill>
                  <a:srgbClr val="FFFFFF"/>
                </a:solidFill>
                <a:latin typeface="Montserrat Light"/>
              </a:endParaRPr>
            </a:p>
            <a:p>
              <a:pPr marL="550545" lvl="1" indent="-274955" algn="l">
                <a:lnSpc>
                  <a:spcPts val="5003"/>
                </a:lnSpc>
                <a:buFont typeface="Arial"/>
                <a:buChar char="•"/>
              </a:pPr>
              <a:r>
                <a:rPr lang="zh-CN" altLang="en-US" sz="3335" spc="33" dirty="0">
                  <a:solidFill>
                    <a:srgbClr val="FFFFFF"/>
                  </a:solidFill>
                  <a:latin typeface="Montserrat Light"/>
                </a:rPr>
                <a:t>美国有大约</a:t>
              </a:r>
              <a:r>
                <a:rPr lang="en-US" altLang="zh-CN" sz="3335" spc="33" dirty="0">
                  <a:solidFill>
                    <a:srgbClr val="FFFFFF"/>
                  </a:solidFill>
                  <a:latin typeface="Montserrat Light"/>
                </a:rPr>
                <a:t>220</a:t>
              </a:r>
              <a:r>
                <a:rPr lang="zh-CN" altLang="en-US" sz="3335" spc="33" dirty="0">
                  <a:solidFill>
                    <a:srgbClr val="FFFFFF"/>
                  </a:solidFill>
                  <a:latin typeface="Montserrat Light"/>
                </a:rPr>
                <a:t>万人有乙肝</a:t>
              </a:r>
              <a:r>
                <a:rPr lang="en-US" sz="3335" spc="33" dirty="0">
                  <a:solidFill>
                    <a:srgbClr val="FFFFFF"/>
                  </a:solidFill>
                  <a:latin typeface="Montserrat Light"/>
                </a:rPr>
                <a:t> </a:t>
              </a:r>
            </a:p>
            <a:p>
              <a:pPr marL="1101090" lvl="2" indent="-367030" algn="l">
                <a:lnSpc>
                  <a:spcPts val="5003"/>
                </a:lnSpc>
                <a:buFont typeface="Arial"/>
                <a:buChar char="⚬"/>
              </a:pPr>
              <a:r>
                <a:rPr lang="en-US" sz="3335" spc="33" dirty="0" err="1">
                  <a:solidFill>
                    <a:srgbClr val="FFFFFF"/>
                  </a:solidFill>
                  <a:latin typeface="Montserrat Light"/>
                </a:rPr>
                <a:t>大多数人不知道他们有乙肝</a:t>
              </a:r>
              <a:r>
                <a:rPr lang="en-US" sz="3335" spc="33" dirty="0">
                  <a:solidFill>
                    <a:srgbClr val="FFFFFF"/>
                  </a:solidFill>
                  <a:latin typeface="Montserrat Light"/>
                </a:rPr>
                <a:t> </a:t>
              </a:r>
            </a:p>
            <a:p>
              <a:pPr marL="550545" lvl="1" indent="-274955">
                <a:lnSpc>
                  <a:spcPts val="5003"/>
                </a:lnSpc>
                <a:buFont typeface="Arial"/>
                <a:buChar char="•"/>
              </a:pPr>
              <a:r>
                <a:rPr lang="en-US" sz="3300" spc="33" dirty="0" err="1">
                  <a:solidFill>
                    <a:srgbClr val="FFFFFF"/>
                  </a:solidFill>
                  <a:latin typeface="Montserrat Light"/>
                </a:rPr>
                <a:t>有预防乙肝的安全疫苗</a:t>
              </a:r>
              <a:r>
                <a:rPr lang="zh-CN" altLang="en-US" sz="3300" spc="33" dirty="0">
                  <a:solidFill>
                    <a:srgbClr val="FFFFFF"/>
                  </a:solidFill>
                  <a:latin typeface="Montserrat Light"/>
                </a:rPr>
                <a:t>，治疗可以为乙肝患者帮助管理乙肝。</a:t>
              </a:r>
              <a:endParaRPr lang="en-US" sz="3300" spc="33" dirty="0">
                <a:solidFill>
                  <a:srgbClr val="FFFFFF"/>
                </a:solidFill>
                <a:latin typeface="Montserrat Light"/>
              </a:endParaRPr>
            </a:p>
          </p:txBody>
        </p:sp>
        <p:grpSp>
          <p:nvGrpSpPr>
            <p:cNvPr id="8" name="Group 8"/>
            <p:cNvGrpSpPr/>
            <p:nvPr/>
          </p:nvGrpSpPr>
          <p:grpSpPr>
            <a:xfrm>
              <a:off x="0" y="0"/>
              <a:ext cx="4279960" cy="1262228"/>
              <a:chOff x="0" y="0"/>
              <a:chExt cx="1722525" cy="508000"/>
            </a:xfrm>
          </p:grpSpPr>
          <p:sp>
            <p:nvSpPr>
              <p:cNvPr id="9" name="Freeform 9"/>
              <p:cNvSpPr/>
              <p:nvPr/>
            </p:nvSpPr>
            <p:spPr>
              <a:xfrm>
                <a:off x="0" y="49530"/>
                <a:ext cx="1722525" cy="408940"/>
              </a:xfrm>
              <a:custGeom>
                <a:avLst/>
                <a:gdLst/>
                <a:ahLst/>
                <a:cxnLst/>
                <a:rect l="l" t="t" r="r" b="b"/>
                <a:pathLst>
                  <a:path w="1722525" h="408940">
                    <a:moveTo>
                      <a:pt x="1516785" y="0"/>
                    </a:moveTo>
                    <a:cubicBezTo>
                      <a:pt x="1416455" y="0"/>
                      <a:pt x="1333905" y="72390"/>
                      <a:pt x="1314855" y="166370"/>
                    </a:cubicBezTo>
                    <a:lnTo>
                      <a:pt x="0" y="166370"/>
                    </a:lnTo>
                    <a:lnTo>
                      <a:pt x="0" y="242570"/>
                    </a:lnTo>
                    <a:lnTo>
                      <a:pt x="1316125" y="242570"/>
                    </a:lnTo>
                    <a:cubicBezTo>
                      <a:pt x="1333905" y="337820"/>
                      <a:pt x="1417725" y="408940"/>
                      <a:pt x="1518055" y="408940"/>
                    </a:cubicBezTo>
                    <a:cubicBezTo>
                      <a:pt x="1631085" y="408940"/>
                      <a:pt x="1722525" y="317500"/>
                      <a:pt x="1722525" y="204470"/>
                    </a:cubicBezTo>
                    <a:cubicBezTo>
                      <a:pt x="1722525" y="91440"/>
                      <a:pt x="1631085" y="0"/>
                      <a:pt x="1516785" y="0"/>
                    </a:cubicBezTo>
                    <a:close/>
                  </a:path>
                </a:pathLst>
              </a:custGeom>
              <a:solidFill>
                <a:srgbClr val="FFDA02"/>
              </a:solidFill>
            </p:spPr>
          </p:sp>
        </p:grpSp>
      </p:grpSp>
      <p:sp>
        <p:nvSpPr>
          <p:cNvPr id="10" name="Title 9">
            <a:extLst>
              <a:ext uri="{FF2B5EF4-FFF2-40B4-BE49-F238E27FC236}">
                <a16:creationId xmlns:a16="http://schemas.microsoft.com/office/drawing/2014/main" id="{E350E7EB-CF4B-FE48-A959-9D1162778729}"/>
              </a:ext>
            </a:extLst>
          </p:cNvPr>
          <p:cNvSpPr>
            <a:spLocks noGrp="1"/>
          </p:cNvSpPr>
          <p:nvPr>
            <p:ph type="title" idx="4294967295"/>
          </p:nvPr>
        </p:nvSpPr>
        <p:spPr>
          <a:xfrm>
            <a:off x="500628" y="1094986"/>
            <a:ext cx="10217674" cy="1143000"/>
          </a:xfrm>
        </p:spPr>
        <p:txBody>
          <a:bodyPr>
            <a:normAutofit fontScale="90000"/>
          </a:bodyPr>
          <a:lstStyle/>
          <a:p>
            <a:pPr rtl="0" eaLnBrk="1" latinLnBrk="0" hangingPunct="1"/>
            <a:r>
              <a:rPr lang="en-US" sz="7340" kern="1200" spc="66" dirty="0" err="1">
                <a:solidFill>
                  <a:srgbClr val="E8EEF1"/>
                </a:solidFill>
                <a:effectLst/>
                <a:latin typeface="Montserrat Classic" pitchFamily="2" charset="77"/>
                <a:ea typeface="+mn-ea"/>
                <a:cs typeface="+mn-cs"/>
              </a:rPr>
              <a:t>乙肝是什么</a:t>
            </a:r>
            <a:r>
              <a:rPr lang="zh-CN" altLang="en-US" sz="7340" kern="1200" spc="66" dirty="0">
                <a:solidFill>
                  <a:srgbClr val="E8EEF1"/>
                </a:solidFill>
                <a:effectLst/>
                <a:latin typeface="Montserrat Classic" pitchFamily="2" charset="77"/>
                <a:ea typeface="+mn-ea"/>
                <a:cs typeface="+mn-cs"/>
              </a:rPr>
              <a:t>？</a:t>
            </a:r>
            <a:endParaRPr lang="en-US"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092E6E"/>
        </a:solidFill>
        <a:effectLst/>
      </p:bgPr>
    </p:bg>
    <p:spTree>
      <p:nvGrpSpPr>
        <p:cNvPr id="1" name=""/>
        <p:cNvGrpSpPr/>
        <p:nvPr/>
      </p:nvGrpSpPr>
      <p:grpSpPr>
        <a:xfrm>
          <a:off x="0" y="0"/>
          <a:ext cx="0" cy="0"/>
          <a:chOff x="0" y="0"/>
          <a:chExt cx="0" cy="0"/>
        </a:xfrm>
      </p:grpSpPr>
      <p:pic>
        <p:nvPicPr>
          <p:cNvPr id="2" name="Picture 2" descr="A close up of a person that shows where the liver is located (on the right lower side of your body just under your ribs&#10;&#10;"/>
          <p:cNvPicPr>
            <a:picLocks noChangeAspect="1"/>
          </p:cNvPicPr>
          <p:nvPr/>
        </p:nvPicPr>
        <p:blipFill>
          <a:blip r:embed="rId3"/>
          <a:srcRect l="7221" r="7354"/>
          <a:stretch>
            <a:fillRect/>
          </a:stretch>
        </p:blipFill>
        <p:spPr>
          <a:xfrm>
            <a:off x="10439400" y="1311433"/>
            <a:ext cx="8337174" cy="10287000"/>
          </a:xfrm>
          <a:prstGeom prst="rect">
            <a:avLst/>
          </a:prstGeom>
        </p:spPr>
      </p:pic>
      <p:sp>
        <p:nvSpPr>
          <p:cNvPr id="3" name="AutoShape 3">
            <a:extLst>
              <a:ext uri="{C183D7F6-B498-43B3-948B-1728B52AA6E4}">
                <adec:decorative xmlns:adec="http://schemas.microsoft.com/office/drawing/2017/decorative" val="1"/>
              </a:ext>
            </a:extLst>
          </p:cNvPr>
          <p:cNvSpPr/>
          <p:nvPr/>
        </p:nvSpPr>
        <p:spPr>
          <a:xfrm>
            <a:off x="1028700" y="9715500"/>
            <a:ext cx="16230600" cy="800100"/>
          </a:xfrm>
          <a:prstGeom prst="rect">
            <a:avLst/>
          </a:prstGeom>
          <a:solidFill>
            <a:srgbClr val="FFDA02"/>
          </a:solidFill>
        </p:spPr>
      </p:sp>
      <p:sp>
        <p:nvSpPr>
          <p:cNvPr id="4" name="TextBox 4"/>
          <p:cNvSpPr txBox="1"/>
          <p:nvPr/>
        </p:nvSpPr>
        <p:spPr>
          <a:xfrm>
            <a:off x="457200" y="2491912"/>
            <a:ext cx="10217674" cy="1063625"/>
          </a:xfrm>
          <a:prstGeom prst="rect">
            <a:avLst/>
          </a:prstGeom>
        </p:spPr>
        <p:txBody>
          <a:bodyPr lIns="0" tIns="0" rIns="0" bIns="0" rtlCol="0" anchor="t">
            <a:spAutoFit/>
          </a:bodyPr>
          <a:lstStyle/>
          <a:p>
            <a:pPr algn="ctr">
              <a:lnSpc>
                <a:spcPts val="9246"/>
              </a:lnSpc>
            </a:pPr>
            <a:r>
              <a:rPr lang="en-US" sz="7338" spc="66" dirty="0" err="1">
                <a:solidFill>
                  <a:srgbClr val="E8EEF1"/>
                </a:solidFill>
                <a:latin typeface="Montserrat Classic"/>
              </a:rPr>
              <a:t>它做什么</a:t>
            </a:r>
            <a:r>
              <a:rPr lang="zh-CN" altLang="en-US" sz="7338" spc="66" dirty="0">
                <a:solidFill>
                  <a:srgbClr val="E8EEF1"/>
                </a:solidFill>
                <a:latin typeface="Montserrat Classic"/>
              </a:rPr>
              <a:t>？</a:t>
            </a:r>
            <a:r>
              <a:rPr lang="en-US" sz="7338" spc="66" dirty="0">
                <a:solidFill>
                  <a:srgbClr val="E8EEF1"/>
                </a:solidFill>
                <a:latin typeface="Montserrat Classic"/>
              </a:rPr>
              <a:t>  </a:t>
            </a:r>
          </a:p>
        </p:txBody>
      </p:sp>
      <p:sp>
        <p:nvSpPr>
          <p:cNvPr id="5" name="TextBox 5"/>
          <p:cNvSpPr txBox="1"/>
          <p:nvPr/>
        </p:nvSpPr>
        <p:spPr>
          <a:xfrm>
            <a:off x="1702855" y="3924273"/>
            <a:ext cx="8283673" cy="5050550"/>
          </a:xfrm>
          <a:prstGeom prst="rect">
            <a:avLst/>
          </a:prstGeom>
        </p:spPr>
        <p:txBody>
          <a:bodyPr lIns="0" tIns="0" rIns="0" bIns="0" rtlCol="0" anchor="t">
            <a:spAutoFit/>
          </a:bodyPr>
          <a:lstStyle/>
          <a:p>
            <a:pPr marL="550727" lvl="1" indent="-275364" algn="l">
              <a:lnSpc>
                <a:spcPts val="5003"/>
              </a:lnSpc>
              <a:buFont typeface="Arial"/>
              <a:buChar char="•"/>
            </a:pPr>
            <a:r>
              <a:rPr lang="en-US" sz="3335" spc="33" dirty="0" err="1">
                <a:solidFill>
                  <a:srgbClr val="FFFFFF"/>
                </a:solidFill>
                <a:latin typeface="Montserrat Light"/>
              </a:rPr>
              <a:t>消化食物</a:t>
            </a:r>
            <a:r>
              <a:rPr lang="en-US" sz="3335" spc="33" dirty="0">
                <a:solidFill>
                  <a:srgbClr val="FFFFFF"/>
                </a:solidFill>
                <a:latin typeface="Montserrat Light"/>
              </a:rPr>
              <a:t> </a:t>
            </a:r>
          </a:p>
          <a:p>
            <a:pPr marL="550727" lvl="1" indent="-275364" algn="l">
              <a:lnSpc>
                <a:spcPts val="5003"/>
              </a:lnSpc>
              <a:buFont typeface="Arial"/>
              <a:buChar char="•"/>
            </a:pPr>
            <a:r>
              <a:rPr lang="en-US" sz="3335" spc="33" dirty="0" err="1">
                <a:solidFill>
                  <a:srgbClr val="FFFFFF"/>
                </a:solidFill>
                <a:latin typeface="Montserrat Light"/>
              </a:rPr>
              <a:t>调节能量</a:t>
            </a:r>
            <a:endParaRPr lang="en-US" sz="3335" spc="33" dirty="0">
              <a:solidFill>
                <a:srgbClr val="FFFFFF"/>
              </a:solidFill>
              <a:latin typeface="Montserrat Light"/>
            </a:endParaRPr>
          </a:p>
          <a:p>
            <a:pPr marL="550727" lvl="1" indent="-275364" algn="l">
              <a:lnSpc>
                <a:spcPts val="5003"/>
              </a:lnSpc>
              <a:buFont typeface="Arial"/>
              <a:buChar char="•"/>
            </a:pPr>
            <a:r>
              <a:rPr lang="en-US" sz="3335" spc="33" dirty="0" err="1">
                <a:solidFill>
                  <a:srgbClr val="FFFFFF"/>
                </a:solidFill>
                <a:latin typeface="Montserrat Light"/>
              </a:rPr>
              <a:t>增肌</a:t>
            </a:r>
            <a:r>
              <a:rPr lang="en-US" sz="3335" spc="33" dirty="0">
                <a:solidFill>
                  <a:srgbClr val="FFFFFF"/>
                </a:solidFill>
                <a:latin typeface="Montserrat Light"/>
              </a:rPr>
              <a:t> </a:t>
            </a:r>
          </a:p>
          <a:p>
            <a:pPr marL="550727" lvl="1" indent="-275364" algn="l">
              <a:lnSpc>
                <a:spcPts val="5003"/>
              </a:lnSpc>
              <a:buFont typeface="Arial"/>
              <a:buChar char="•"/>
            </a:pPr>
            <a:r>
              <a:rPr lang="en-US" sz="3335" spc="33" dirty="0" err="1">
                <a:solidFill>
                  <a:srgbClr val="FFFFFF"/>
                </a:solidFill>
                <a:latin typeface="Montserrat Light"/>
              </a:rPr>
              <a:t>分解毒素</a:t>
            </a:r>
            <a:r>
              <a:rPr lang="en-US" sz="3335" spc="33" dirty="0">
                <a:solidFill>
                  <a:srgbClr val="FFFFFF"/>
                </a:solidFill>
                <a:latin typeface="Montserrat Light"/>
              </a:rPr>
              <a:t> </a:t>
            </a:r>
          </a:p>
          <a:p>
            <a:pPr marL="550727" lvl="1" indent="-275364" algn="l">
              <a:lnSpc>
                <a:spcPts val="5003"/>
              </a:lnSpc>
              <a:buFont typeface="Arial"/>
              <a:buChar char="•"/>
            </a:pPr>
            <a:r>
              <a:rPr lang="en-US" sz="3335" spc="33" dirty="0" err="1">
                <a:solidFill>
                  <a:srgbClr val="FFFFFF"/>
                </a:solidFill>
                <a:latin typeface="Montserrat Light"/>
              </a:rPr>
              <a:t>抵抗感染</a:t>
            </a:r>
            <a:r>
              <a:rPr lang="en-US" sz="3335" spc="33" dirty="0">
                <a:solidFill>
                  <a:srgbClr val="FFFFFF"/>
                </a:solidFill>
                <a:latin typeface="Montserrat Light"/>
              </a:rPr>
              <a:t> </a:t>
            </a:r>
          </a:p>
          <a:p>
            <a:pPr marL="550727" lvl="1" indent="-275364" algn="l">
              <a:lnSpc>
                <a:spcPts val="5003"/>
              </a:lnSpc>
              <a:buFont typeface="Arial"/>
              <a:buChar char="•"/>
            </a:pPr>
            <a:r>
              <a:rPr lang="en-US" sz="3335" spc="33" dirty="0" err="1">
                <a:solidFill>
                  <a:srgbClr val="FFFFFF"/>
                </a:solidFill>
                <a:latin typeface="Montserrat Light"/>
              </a:rPr>
              <a:t>处理药物</a:t>
            </a:r>
            <a:r>
              <a:rPr lang="en-US" sz="3335" spc="33" dirty="0">
                <a:solidFill>
                  <a:srgbClr val="FFFFFF"/>
                </a:solidFill>
                <a:latin typeface="Montserrat Light"/>
              </a:rPr>
              <a:t> </a:t>
            </a:r>
          </a:p>
          <a:p>
            <a:pPr marL="550727" lvl="1" indent="-275364" algn="l">
              <a:lnSpc>
                <a:spcPts val="5003"/>
              </a:lnSpc>
              <a:buFont typeface="Arial"/>
              <a:buChar char="•"/>
            </a:pPr>
            <a:r>
              <a:rPr lang="en-US" sz="3335" spc="33" dirty="0" err="1">
                <a:solidFill>
                  <a:srgbClr val="FFFFFF"/>
                </a:solidFill>
                <a:latin typeface="Montserrat Light"/>
              </a:rPr>
              <a:t>存储维生素</a:t>
            </a:r>
            <a:r>
              <a:rPr lang="en-US" sz="3335" spc="33" dirty="0">
                <a:solidFill>
                  <a:srgbClr val="FFFFFF"/>
                </a:solidFill>
                <a:latin typeface="Montserrat Light"/>
              </a:rPr>
              <a:t> </a:t>
            </a:r>
          </a:p>
          <a:p>
            <a:pPr marL="550727" lvl="1" indent="-275364" algn="l">
              <a:lnSpc>
                <a:spcPts val="5003"/>
              </a:lnSpc>
              <a:buFont typeface="Arial"/>
              <a:buChar char="•"/>
            </a:pPr>
            <a:r>
              <a:rPr lang="en-US" sz="3335" spc="33" dirty="0" err="1">
                <a:solidFill>
                  <a:srgbClr val="FFFFFF"/>
                </a:solidFill>
                <a:latin typeface="Montserrat Light"/>
              </a:rPr>
              <a:t>帮助血液凝块</a:t>
            </a:r>
            <a:endParaRPr lang="en-US" sz="3335" spc="33" dirty="0">
              <a:solidFill>
                <a:srgbClr val="FFFFFF"/>
              </a:solidFill>
              <a:latin typeface="Montserrat Light"/>
            </a:endParaRPr>
          </a:p>
        </p:txBody>
      </p:sp>
      <p:grpSp>
        <p:nvGrpSpPr>
          <p:cNvPr id="6" name="Group 6">
            <a:extLst>
              <a:ext uri="{C183D7F6-B498-43B3-948B-1728B52AA6E4}">
                <adec:decorative xmlns:adec="http://schemas.microsoft.com/office/drawing/2017/decorative" val="1"/>
              </a:ext>
            </a:extLst>
          </p:cNvPr>
          <p:cNvGrpSpPr/>
          <p:nvPr/>
        </p:nvGrpSpPr>
        <p:grpSpPr>
          <a:xfrm>
            <a:off x="-576285" y="0"/>
            <a:ext cx="3209970" cy="946671"/>
            <a:chOff x="0" y="0"/>
            <a:chExt cx="1722525" cy="508000"/>
          </a:xfrm>
        </p:grpSpPr>
        <p:sp>
          <p:nvSpPr>
            <p:cNvPr id="7" name="Freeform 7"/>
            <p:cNvSpPr/>
            <p:nvPr/>
          </p:nvSpPr>
          <p:spPr>
            <a:xfrm>
              <a:off x="0" y="49530"/>
              <a:ext cx="1722525" cy="408940"/>
            </a:xfrm>
            <a:custGeom>
              <a:avLst/>
              <a:gdLst/>
              <a:ahLst/>
              <a:cxnLst/>
              <a:rect l="l" t="t" r="r" b="b"/>
              <a:pathLst>
                <a:path w="1722525" h="408940">
                  <a:moveTo>
                    <a:pt x="1516785" y="0"/>
                  </a:moveTo>
                  <a:cubicBezTo>
                    <a:pt x="1416455" y="0"/>
                    <a:pt x="1333905" y="72390"/>
                    <a:pt x="1314855" y="166370"/>
                  </a:cubicBezTo>
                  <a:lnTo>
                    <a:pt x="0" y="166370"/>
                  </a:lnTo>
                  <a:lnTo>
                    <a:pt x="0" y="242570"/>
                  </a:lnTo>
                  <a:lnTo>
                    <a:pt x="1316125" y="242570"/>
                  </a:lnTo>
                  <a:cubicBezTo>
                    <a:pt x="1333905" y="337820"/>
                    <a:pt x="1417725" y="408940"/>
                    <a:pt x="1518055" y="408940"/>
                  </a:cubicBezTo>
                  <a:cubicBezTo>
                    <a:pt x="1631085" y="408940"/>
                    <a:pt x="1722525" y="317500"/>
                    <a:pt x="1722525" y="204470"/>
                  </a:cubicBezTo>
                  <a:cubicBezTo>
                    <a:pt x="1722525" y="91440"/>
                    <a:pt x="1631085" y="0"/>
                    <a:pt x="1516785" y="0"/>
                  </a:cubicBezTo>
                  <a:close/>
                </a:path>
              </a:pathLst>
            </a:custGeom>
            <a:solidFill>
              <a:srgbClr val="FFDA02"/>
            </a:solidFill>
          </p:spPr>
        </p:sp>
      </p:grpSp>
      <p:sp>
        <p:nvSpPr>
          <p:cNvPr id="8" name="Title 7">
            <a:extLst>
              <a:ext uri="{FF2B5EF4-FFF2-40B4-BE49-F238E27FC236}">
                <a16:creationId xmlns:a16="http://schemas.microsoft.com/office/drawing/2014/main" id="{0423E645-AB41-1E4E-8533-1A6D8C128F22}"/>
              </a:ext>
            </a:extLst>
          </p:cNvPr>
          <p:cNvSpPr>
            <a:spLocks noGrp="1"/>
          </p:cNvSpPr>
          <p:nvPr>
            <p:ph type="title" idx="4294967295"/>
          </p:nvPr>
        </p:nvSpPr>
        <p:spPr>
          <a:xfrm>
            <a:off x="1352550" y="1348291"/>
            <a:ext cx="8229600" cy="1143000"/>
          </a:xfrm>
        </p:spPr>
        <p:txBody>
          <a:bodyPr>
            <a:normAutofit fontScale="90000"/>
          </a:bodyPr>
          <a:lstStyle/>
          <a:p>
            <a:r>
              <a:rPr lang="en-US" sz="7340" kern="1200" spc="66" dirty="0" err="1">
                <a:solidFill>
                  <a:srgbClr val="E8EEF1"/>
                </a:solidFill>
                <a:effectLst/>
                <a:latin typeface="Montserrat Classic" pitchFamily="2" charset="77"/>
                <a:ea typeface="+mn-ea"/>
                <a:cs typeface="+mn-cs"/>
              </a:rPr>
              <a:t>肝脏是什么</a:t>
            </a:r>
            <a:r>
              <a:rPr lang="zh-CN" altLang="en-US" sz="7340" kern="1200" spc="66" dirty="0">
                <a:solidFill>
                  <a:srgbClr val="E8EEF1"/>
                </a:solidFill>
                <a:effectLst/>
                <a:latin typeface="Montserrat Classic" pitchFamily="2" charset="77"/>
                <a:ea typeface="+mn-ea"/>
                <a:cs typeface="+mn-cs"/>
              </a:rPr>
              <a:t>？</a:t>
            </a:r>
            <a:r>
              <a:rPr lang="en-US" sz="7340" kern="1200" spc="66" dirty="0">
                <a:solidFill>
                  <a:srgbClr val="E8EEF1"/>
                </a:solidFill>
                <a:effectLst/>
                <a:latin typeface="Montserrat Classic" pitchFamily="2" charset="77"/>
                <a:ea typeface="+mn-ea"/>
                <a:cs typeface="+mn-cs"/>
              </a:rPr>
              <a:t> </a:t>
            </a:r>
            <a:endParaRPr lang="en-US"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092E6E"/>
        </a:solidFill>
        <a:effectLst/>
      </p:bgPr>
    </p:bg>
    <p:spTree>
      <p:nvGrpSpPr>
        <p:cNvPr id="1" name=""/>
        <p:cNvGrpSpPr/>
        <p:nvPr/>
      </p:nvGrpSpPr>
      <p:grpSpPr>
        <a:xfrm>
          <a:off x="0" y="0"/>
          <a:ext cx="0" cy="0"/>
          <a:chOff x="0" y="0"/>
          <a:chExt cx="0" cy="0"/>
        </a:xfrm>
      </p:grpSpPr>
      <p:sp>
        <p:nvSpPr>
          <p:cNvPr id="2" name="AutoShape 2">
            <a:extLst>
              <a:ext uri="{C183D7F6-B498-43B3-948B-1728B52AA6E4}">
                <adec:decorative xmlns:adec="http://schemas.microsoft.com/office/drawing/2017/decorative" val="1"/>
              </a:ext>
            </a:extLst>
          </p:cNvPr>
          <p:cNvSpPr/>
          <p:nvPr/>
        </p:nvSpPr>
        <p:spPr>
          <a:xfrm>
            <a:off x="1028700" y="9715500"/>
            <a:ext cx="16230600" cy="800100"/>
          </a:xfrm>
          <a:prstGeom prst="rect">
            <a:avLst/>
          </a:prstGeom>
          <a:solidFill>
            <a:srgbClr val="FFDA02"/>
          </a:solidFill>
        </p:spPr>
      </p:sp>
      <p:sp>
        <p:nvSpPr>
          <p:cNvPr id="3" name="TextBox 3"/>
          <p:cNvSpPr txBox="1"/>
          <p:nvPr/>
        </p:nvSpPr>
        <p:spPr>
          <a:xfrm>
            <a:off x="650723" y="7081926"/>
            <a:ext cx="16986554" cy="1530804"/>
          </a:xfrm>
          <a:prstGeom prst="rect">
            <a:avLst/>
          </a:prstGeom>
        </p:spPr>
        <p:txBody>
          <a:bodyPr lIns="0" tIns="0" rIns="0" bIns="0" rtlCol="0" anchor="t">
            <a:spAutoFit/>
          </a:bodyPr>
          <a:lstStyle/>
          <a:p>
            <a:pPr algn="ctr">
              <a:lnSpc>
                <a:spcPts val="6288"/>
              </a:lnSpc>
            </a:pPr>
            <a:r>
              <a:rPr lang="en-US" sz="4800" spc="96" dirty="0" err="1">
                <a:solidFill>
                  <a:srgbClr val="F8FBFD"/>
                </a:solidFill>
                <a:latin typeface="Montserrat Classic"/>
              </a:rPr>
              <a:t>如果没有意识到或对感染进行管理</a:t>
            </a:r>
            <a:r>
              <a:rPr lang="zh-CN" altLang="en-US" sz="4800" spc="96" dirty="0">
                <a:solidFill>
                  <a:srgbClr val="F8FBFD"/>
                </a:solidFill>
                <a:latin typeface="Montserrat Classic"/>
              </a:rPr>
              <a:t>，随着时间乙肝会导致肝损害甚至肝癌。</a:t>
            </a:r>
            <a:endParaRPr lang="en-US" sz="4800" spc="96" dirty="0">
              <a:solidFill>
                <a:srgbClr val="F8FBFD"/>
              </a:solidFill>
              <a:latin typeface="Montserrat Classic"/>
            </a:endParaRPr>
          </a:p>
        </p:txBody>
      </p:sp>
      <p:pic>
        <p:nvPicPr>
          <p:cNvPr id="4" name="Picture 4" descr="This image shows a liver with mild inflamation that can lead to fibrosis. This series of images shows the progression to liver cancer with hepatitis B if it is not managed. "/>
          <p:cNvPicPr>
            <a:picLocks noChangeAspect="1"/>
          </p:cNvPicPr>
          <p:nvPr/>
        </p:nvPicPr>
        <p:blipFill>
          <a:blip r:embed="rId3"/>
          <a:srcRect/>
          <a:stretch>
            <a:fillRect/>
          </a:stretch>
        </p:blipFill>
        <p:spPr>
          <a:xfrm>
            <a:off x="4790002" y="2952599"/>
            <a:ext cx="3856033" cy="2472681"/>
          </a:xfrm>
          <a:prstGeom prst="rect">
            <a:avLst/>
          </a:prstGeom>
        </p:spPr>
      </p:pic>
      <p:pic>
        <p:nvPicPr>
          <p:cNvPr id="5" name="Picture 5" descr="This image shows the impact of long term hepatitis B infection if it is not managed. Hepatitis B if not managed can lead to liver cancer. This image shows a depiction of a liver with liver cancer. "/>
          <p:cNvPicPr>
            <a:picLocks noChangeAspect="1"/>
          </p:cNvPicPr>
          <p:nvPr/>
        </p:nvPicPr>
        <p:blipFill>
          <a:blip r:embed="rId4"/>
          <a:srcRect/>
          <a:stretch>
            <a:fillRect/>
          </a:stretch>
        </p:blipFill>
        <p:spPr>
          <a:xfrm>
            <a:off x="14100505" y="2805817"/>
            <a:ext cx="3899103" cy="2472681"/>
          </a:xfrm>
          <a:prstGeom prst="rect">
            <a:avLst/>
          </a:prstGeom>
        </p:spPr>
      </p:pic>
      <p:pic>
        <p:nvPicPr>
          <p:cNvPr id="6" name="Picture 6" descr="This image shows the progression to cirrhosis or scaring of the liver which is a stange of hepatitis B if it is not managed by a doctor"/>
          <p:cNvPicPr>
            <a:picLocks noChangeAspect="1"/>
          </p:cNvPicPr>
          <p:nvPr/>
        </p:nvPicPr>
        <p:blipFill>
          <a:blip r:embed="rId5"/>
          <a:srcRect/>
          <a:stretch>
            <a:fillRect/>
          </a:stretch>
        </p:blipFill>
        <p:spPr>
          <a:xfrm>
            <a:off x="9794723" y="2952599"/>
            <a:ext cx="3670058" cy="2325899"/>
          </a:xfrm>
          <a:prstGeom prst="rect">
            <a:avLst/>
          </a:prstGeom>
        </p:spPr>
      </p:pic>
      <p:pic>
        <p:nvPicPr>
          <p:cNvPr id="7" name="Picture 7" descr="This image shows a happy and healthy liver with hepatitis B that is managed and aware of the infection. "/>
          <p:cNvPicPr>
            <a:picLocks noChangeAspect="1"/>
          </p:cNvPicPr>
          <p:nvPr/>
        </p:nvPicPr>
        <p:blipFill>
          <a:blip r:embed="rId6"/>
          <a:srcRect/>
          <a:stretch>
            <a:fillRect/>
          </a:stretch>
        </p:blipFill>
        <p:spPr>
          <a:xfrm>
            <a:off x="323394" y="2940814"/>
            <a:ext cx="3824431" cy="2337683"/>
          </a:xfrm>
          <a:prstGeom prst="rect">
            <a:avLst/>
          </a:prstGeom>
        </p:spPr>
      </p:pic>
      <p:sp>
        <p:nvSpPr>
          <p:cNvPr id="8" name="TextBox 8"/>
          <p:cNvSpPr txBox="1"/>
          <p:nvPr/>
        </p:nvSpPr>
        <p:spPr>
          <a:xfrm>
            <a:off x="0" y="5666878"/>
            <a:ext cx="3824431" cy="405765"/>
          </a:xfrm>
          <a:prstGeom prst="rect">
            <a:avLst/>
          </a:prstGeom>
        </p:spPr>
        <p:txBody>
          <a:bodyPr lIns="0" tIns="0" rIns="0" bIns="0" rtlCol="0" anchor="t">
            <a:spAutoFit/>
          </a:bodyPr>
          <a:lstStyle/>
          <a:p>
            <a:pPr algn="ctr">
              <a:lnSpc>
                <a:spcPts val="3359"/>
              </a:lnSpc>
            </a:pPr>
            <a:r>
              <a:rPr lang="en-US" sz="2400" dirty="0" err="1">
                <a:solidFill>
                  <a:srgbClr val="FFFFFF"/>
                </a:solidFill>
                <a:latin typeface="Lato"/>
              </a:rPr>
              <a:t>健康的肝脏</a:t>
            </a:r>
            <a:endParaRPr lang="en-US" sz="2400" dirty="0">
              <a:solidFill>
                <a:srgbClr val="FFFFFF"/>
              </a:solidFill>
              <a:latin typeface="Lato"/>
            </a:endParaRPr>
          </a:p>
        </p:txBody>
      </p:sp>
      <p:sp>
        <p:nvSpPr>
          <p:cNvPr id="9" name="TextBox 9"/>
          <p:cNvSpPr txBox="1"/>
          <p:nvPr/>
        </p:nvSpPr>
        <p:spPr>
          <a:xfrm>
            <a:off x="4805804" y="5666878"/>
            <a:ext cx="3824431" cy="396262"/>
          </a:xfrm>
          <a:prstGeom prst="rect">
            <a:avLst/>
          </a:prstGeom>
        </p:spPr>
        <p:txBody>
          <a:bodyPr lIns="0" tIns="0" rIns="0" bIns="0" rtlCol="0" anchor="t">
            <a:spAutoFit/>
          </a:bodyPr>
          <a:lstStyle/>
          <a:p>
            <a:pPr algn="ctr">
              <a:lnSpc>
                <a:spcPts val="3359"/>
              </a:lnSpc>
            </a:pPr>
            <a:r>
              <a:rPr lang="en-US" sz="2400" dirty="0" err="1">
                <a:solidFill>
                  <a:srgbClr val="FFFFFF"/>
                </a:solidFill>
                <a:latin typeface="Lato"/>
              </a:rPr>
              <a:t>轻微炎症会导致</a:t>
            </a:r>
            <a:r>
              <a:rPr lang="zh-CN" altLang="en-US" sz="2400" dirty="0">
                <a:solidFill>
                  <a:srgbClr val="FFFFFF"/>
                </a:solidFill>
                <a:latin typeface="Lato"/>
              </a:rPr>
              <a:t>“纤维化”</a:t>
            </a:r>
            <a:endParaRPr lang="en-US" sz="2400" dirty="0">
              <a:solidFill>
                <a:srgbClr val="FFFFFF"/>
              </a:solidFill>
              <a:latin typeface="Lato"/>
            </a:endParaRPr>
          </a:p>
        </p:txBody>
      </p:sp>
      <p:sp>
        <p:nvSpPr>
          <p:cNvPr id="10" name="TextBox 10"/>
          <p:cNvSpPr txBox="1"/>
          <p:nvPr/>
        </p:nvSpPr>
        <p:spPr>
          <a:xfrm>
            <a:off x="9794723" y="5697358"/>
            <a:ext cx="3824431" cy="828560"/>
          </a:xfrm>
          <a:prstGeom prst="rect">
            <a:avLst/>
          </a:prstGeom>
        </p:spPr>
        <p:txBody>
          <a:bodyPr lIns="0" tIns="0" rIns="0" bIns="0" rtlCol="0" anchor="t">
            <a:spAutoFit/>
          </a:bodyPr>
          <a:lstStyle/>
          <a:p>
            <a:pPr algn="ctr">
              <a:lnSpc>
                <a:spcPts val="3359"/>
              </a:lnSpc>
            </a:pPr>
            <a:r>
              <a:rPr lang="en-US" sz="2400" dirty="0" err="1">
                <a:solidFill>
                  <a:srgbClr val="FFFFFF"/>
                </a:solidFill>
                <a:latin typeface="Lato"/>
              </a:rPr>
              <a:t>很多炎症会导致疤痕肝或肝硬化</a:t>
            </a:r>
            <a:endParaRPr lang="en-US" sz="2400" dirty="0">
              <a:solidFill>
                <a:srgbClr val="FFFFFF"/>
              </a:solidFill>
              <a:latin typeface="Lato"/>
            </a:endParaRPr>
          </a:p>
        </p:txBody>
      </p:sp>
      <p:sp>
        <p:nvSpPr>
          <p:cNvPr id="11" name="TextBox 11"/>
          <p:cNvSpPr txBox="1"/>
          <p:nvPr/>
        </p:nvSpPr>
        <p:spPr>
          <a:xfrm>
            <a:off x="14137841" y="5666878"/>
            <a:ext cx="3824431" cy="398764"/>
          </a:xfrm>
          <a:prstGeom prst="rect">
            <a:avLst/>
          </a:prstGeom>
        </p:spPr>
        <p:txBody>
          <a:bodyPr lIns="0" tIns="0" rIns="0" bIns="0" rtlCol="0" anchor="t">
            <a:spAutoFit/>
          </a:bodyPr>
          <a:lstStyle/>
          <a:p>
            <a:pPr algn="ctr">
              <a:lnSpc>
                <a:spcPts val="3359"/>
              </a:lnSpc>
            </a:pPr>
            <a:r>
              <a:rPr lang="en-US" sz="2400" dirty="0" err="1">
                <a:solidFill>
                  <a:srgbClr val="FFFFFF"/>
                </a:solidFill>
                <a:latin typeface="Lato"/>
              </a:rPr>
              <a:t>长期感染乙肝会导致肝癌</a:t>
            </a:r>
            <a:endParaRPr lang="en-US" sz="2400" dirty="0">
              <a:solidFill>
                <a:srgbClr val="FFFFFF"/>
              </a:solidFill>
              <a:latin typeface="Lato"/>
            </a:endParaRPr>
          </a:p>
        </p:txBody>
      </p:sp>
      <p:sp>
        <p:nvSpPr>
          <p:cNvPr id="12" name="Title 11">
            <a:extLst>
              <a:ext uri="{FF2B5EF4-FFF2-40B4-BE49-F238E27FC236}">
                <a16:creationId xmlns:a16="http://schemas.microsoft.com/office/drawing/2014/main" id="{23D88D00-D1A5-874F-86CF-C496925F6D63}"/>
              </a:ext>
            </a:extLst>
          </p:cNvPr>
          <p:cNvSpPr>
            <a:spLocks noGrp="1"/>
          </p:cNvSpPr>
          <p:nvPr>
            <p:ph type="title" idx="4294967295"/>
          </p:nvPr>
        </p:nvSpPr>
        <p:spPr/>
        <p:txBody>
          <a:bodyPr/>
          <a:lstStyle/>
          <a:p>
            <a:r>
              <a:rPr lang="en-US" dirty="0" err="1">
                <a:solidFill>
                  <a:schemeClr val="bg1"/>
                </a:solidFill>
              </a:rPr>
              <a:t>乙肝疾病进展</a:t>
            </a:r>
            <a:endParaRPr lang="en-US" dirty="0">
              <a:solidFill>
                <a:schemeClr val="bg1"/>
              </a:solidFill>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092E6E"/>
        </a:solidFill>
        <a:effectLst/>
      </p:bgPr>
    </p:bg>
    <p:spTree>
      <p:nvGrpSpPr>
        <p:cNvPr id="1" name=""/>
        <p:cNvGrpSpPr/>
        <p:nvPr/>
      </p:nvGrpSpPr>
      <p:grpSpPr>
        <a:xfrm>
          <a:off x="0" y="0"/>
          <a:ext cx="0" cy="0"/>
          <a:chOff x="0" y="0"/>
          <a:chExt cx="0" cy="0"/>
        </a:xfrm>
      </p:grpSpPr>
      <p:sp>
        <p:nvSpPr>
          <p:cNvPr id="2" name="AutoShape 2">
            <a:extLst>
              <a:ext uri="{C183D7F6-B498-43B3-948B-1728B52AA6E4}">
                <adec:decorative xmlns:adec="http://schemas.microsoft.com/office/drawing/2017/decorative" val="1"/>
              </a:ext>
            </a:extLst>
          </p:cNvPr>
          <p:cNvSpPr/>
          <p:nvPr/>
        </p:nvSpPr>
        <p:spPr>
          <a:xfrm>
            <a:off x="1028700" y="9776874"/>
            <a:ext cx="16230600" cy="800100"/>
          </a:xfrm>
          <a:prstGeom prst="rect">
            <a:avLst/>
          </a:prstGeom>
          <a:solidFill>
            <a:srgbClr val="FFDA02"/>
          </a:solidFill>
        </p:spPr>
      </p:sp>
      <p:grpSp>
        <p:nvGrpSpPr>
          <p:cNvPr id="4" name="Group 4">
            <a:extLst>
              <a:ext uri="{C183D7F6-B498-43B3-948B-1728B52AA6E4}">
                <adec:decorative xmlns:adec="http://schemas.microsoft.com/office/drawing/2017/decorative" val="1"/>
              </a:ext>
            </a:extLst>
          </p:cNvPr>
          <p:cNvGrpSpPr/>
          <p:nvPr/>
        </p:nvGrpSpPr>
        <p:grpSpPr>
          <a:xfrm>
            <a:off x="-576285" y="0"/>
            <a:ext cx="3209970" cy="946671"/>
            <a:chOff x="0" y="0"/>
            <a:chExt cx="1722525" cy="508000"/>
          </a:xfrm>
        </p:grpSpPr>
        <p:sp>
          <p:nvSpPr>
            <p:cNvPr id="5" name="Freeform 5"/>
            <p:cNvSpPr/>
            <p:nvPr/>
          </p:nvSpPr>
          <p:spPr>
            <a:xfrm>
              <a:off x="0" y="49530"/>
              <a:ext cx="1722525" cy="408940"/>
            </a:xfrm>
            <a:custGeom>
              <a:avLst/>
              <a:gdLst/>
              <a:ahLst/>
              <a:cxnLst/>
              <a:rect l="l" t="t" r="r" b="b"/>
              <a:pathLst>
                <a:path w="1722525" h="408940">
                  <a:moveTo>
                    <a:pt x="1516785" y="0"/>
                  </a:moveTo>
                  <a:cubicBezTo>
                    <a:pt x="1416455" y="0"/>
                    <a:pt x="1333905" y="72390"/>
                    <a:pt x="1314855" y="166370"/>
                  </a:cubicBezTo>
                  <a:lnTo>
                    <a:pt x="0" y="166370"/>
                  </a:lnTo>
                  <a:lnTo>
                    <a:pt x="0" y="242570"/>
                  </a:lnTo>
                  <a:lnTo>
                    <a:pt x="1316125" y="242570"/>
                  </a:lnTo>
                  <a:cubicBezTo>
                    <a:pt x="1333905" y="337820"/>
                    <a:pt x="1417725" y="408940"/>
                    <a:pt x="1518055" y="408940"/>
                  </a:cubicBezTo>
                  <a:cubicBezTo>
                    <a:pt x="1631085" y="408940"/>
                    <a:pt x="1722525" y="317500"/>
                    <a:pt x="1722525" y="204470"/>
                  </a:cubicBezTo>
                  <a:cubicBezTo>
                    <a:pt x="1722525" y="91440"/>
                    <a:pt x="1631085" y="0"/>
                    <a:pt x="1516785" y="0"/>
                  </a:cubicBezTo>
                  <a:close/>
                </a:path>
              </a:pathLst>
            </a:custGeom>
            <a:solidFill>
              <a:srgbClr val="FFDA02"/>
            </a:solidFill>
          </p:spPr>
        </p:sp>
      </p:grpSp>
      <p:sp>
        <p:nvSpPr>
          <p:cNvPr id="6" name="TextBox 6"/>
          <p:cNvSpPr txBox="1"/>
          <p:nvPr/>
        </p:nvSpPr>
        <p:spPr>
          <a:xfrm>
            <a:off x="1028700" y="4671695"/>
            <a:ext cx="5348152" cy="1087798"/>
          </a:xfrm>
          <a:prstGeom prst="rect">
            <a:avLst/>
          </a:prstGeom>
        </p:spPr>
        <p:txBody>
          <a:bodyPr lIns="0" tIns="0" rIns="0" bIns="0" rtlCol="0" anchor="t">
            <a:spAutoFit/>
          </a:bodyPr>
          <a:lstStyle/>
          <a:p>
            <a:pPr marL="528320" lvl="1" indent="-264160">
              <a:lnSpc>
                <a:spcPts val="4479"/>
              </a:lnSpc>
              <a:buFont typeface="Arial"/>
              <a:buChar char="•"/>
            </a:pPr>
            <a:r>
              <a:rPr lang="en-US" sz="3199" dirty="0" err="1">
                <a:solidFill>
                  <a:srgbClr val="FFFFFF"/>
                </a:solidFill>
                <a:latin typeface="Montserrat Light"/>
              </a:rPr>
              <a:t>随着时间乙肝会损害你的肝脏</a:t>
            </a:r>
            <a:endParaRPr lang="en-US" sz="3199" dirty="0">
              <a:solidFill>
                <a:srgbClr val="FFFFFF"/>
              </a:solidFill>
              <a:latin typeface="Montserrat Light"/>
            </a:endParaRPr>
          </a:p>
        </p:txBody>
      </p:sp>
      <p:sp>
        <p:nvSpPr>
          <p:cNvPr id="7" name="TextBox 7"/>
          <p:cNvSpPr txBox="1"/>
          <p:nvPr/>
        </p:nvSpPr>
        <p:spPr>
          <a:xfrm>
            <a:off x="1028700" y="6497766"/>
            <a:ext cx="5348152" cy="1087862"/>
          </a:xfrm>
          <a:prstGeom prst="rect">
            <a:avLst/>
          </a:prstGeom>
        </p:spPr>
        <p:txBody>
          <a:bodyPr lIns="0" tIns="0" rIns="0" bIns="0" rtlCol="0" anchor="t">
            <a:spAutoFit/>
          </a:bodyPr>
          <a:lstStyle/>
          <a:p>
            <a:pPr marL="528320" lvl="1" indent="-264160">
              <a:lnSpc>
                <a:spcPts val="4480"/>
              </a:lnSpc>
              <a:buFont typeface="Arial"/>
              <a:buChar char="•"/>
            </a:pPr>
            <a:r>
              <a:rPr lang="en-US" sz="3200" dirty="0" err="1">
                <a:solidFill>
                  <a:srgbClr val="FFFFFF"/>
                </a:solidFill>
                <a:latin typeface="Montserrat Light"/>
              </a:rPr>
              <a:t>如果不进行治疗</a:t>
            </a:r>
            <a:r>
              <a:rPr lang="zh-CN" altLang="en-US" sz="3200" dirty="0">
                <a:solidFill>
                  <a:srgbClr val="FFFFFF"/>
                </a:solidFill>
                <a:latin typeface="Montserrat Light"/>
              </a:rPr>
              <a:t>，乙肝会导致肝损害甚至肝癌</a:t>
            </a:r>
            <a:endParaRPr lang="en-US" sz="3200" dirty="0">
              <a:solidFill>
                <a:srgbClr val="FFFFFF"/>
              </a:solidFill>
              <a:latin typeface="Montserrat Light"/>
            </a:endParaRPr>
          </a:p>
        </p:txBody>
      </p:sp>
      <p:sp>
        <p:nvSpPr>
          <p:cNvPr id="8" name="TextBox 8"/>
          <p:cNvSpPr txBox="1"/>
          <p:nvPr/>
        </p:nvSpPr>
        <p:spPr>
          <a:xfrm>
            <a:off x="1028700" y="3409233"/>
            <a:ext cx="5886679" cy="512448"/>
          </a:xfrm>
          <a:prstGeom prst="rect">
            <a:avLst/>
          </a:prstGeom>
        </p:spPr>
        <p:txBody>
          <a:bodyPr lIns="0" tIns="0" rIns="0" bIns="0" rtlCol="0" anchor="t">
            <a:spAutoFit/>
          </a:bodyPr>
          <a:lstStyle/>
          <a:p>
            <a:pPr marL="528320" lvl="1" indent="-264160">
              <a:lnSpc>
                <a:spcPts val="4480"/>
              </a:lnSpc>
              <a:buFont typeface="Arial"/>
              <a:buChar char="•"/>
            </a:pPr>
            <a:r>
              <a:rPr lang="en-US" sz="3200" dirty="0" err="1">
                <a:solidFill>
                  <a:srgbClr val="FFFFFF"/>
                </a:solidFill>
                <a:latin typeface="Montserrat Light"/>
              </a:rPr>
              <a:t>有疤痕</a:t>
            </a:r>
            <a:r>
              <a:rPr lang="zh-CN" altLang="en-US" sz="3200" dirty="0">
                <a:solidFill>
                  <a:srgbClr val="FFFFFF"/>
                </a:solidFill>
                <a:latin typeface="Montserrat Light"/>
              </a:rPr>
              <a:t>！</a:t>
            </a:r>
            <a:r>
              <a:rPr lang="en-US" sz="3200" dirty="0">
                <a:solidFill>
                  <a:srgbClr val="FFFFFF"/>
                </a:solidFill>
                <a:latin typeface="Montserrat Light"/>
              </a:rPr>
              <a:t> </a:t>
            </a:r>
          </a:p>
        </p:txBody>
      </p:sp>
      <p:pic>
        <p:nvPicPr>
          <p:cNvPr id="9" name="Picture 9" descr="This image shows the progression to liver cancer from a healthy liver to liver cancer going through the stages of fibrosis and cirrhosis if hepatitis B is not mangaed by a doctor. "/>
          <p:cNvPicPr>
            <a:picLocks noChangeAspect="1"/>
          </p:cNvPicPr>
          <p:nvPr/>
        </p:nvPicPr>
        <p:blipFill>
          <a:blip r:embed="rId3"/>
          <a:srcRect/>
          <a:stretch>
            <a:fillRect/>
          </a:stretch>
        </p:blipFill>
        <p:spPr>
          <a:xfrm>
            <a:off x="7304554" y="2621559"/>
            <a:ext cx="10354796" cy="6898883"/>
          </a:xfrm>
          <a:prstGeom prst="rect">
            <a:avLst/>
          </a:prstGeom>
        </p:spPr>
      </p:pic>
      <p:sp>
        <p:nvSpPr>
          <p:cNvPr id="10" name="Title 9">
            <a:extLst>
              <a:ext uri="{FF2B5EF4-FFF2-40B4-BE49-F238E27FC236}">
                <a16:creationId xmlns:a16="http://schemas.microsoft.com/office/drawing/2014/main" id="{590FBADB-339F-374E-AD53-AE71EC4A479A}"/>
              </a:ext>
            </a:extLst>
          </p:cNvPr>
          <p:cNvSpPr>
            <a:spLocks noGrp="1"/>
          </p:cNvSpPr>
          <p:nvPr>
            <p:ph type="title" idx="4294967295"/>
          </p:nvPr>
        </p:nvSpPr>
        <p:spPr>
          <a:xfrm>
            <a:off x="628650" y="1222128"/>
            <a:ext cx="16611600" cy="1143000"/>
          </a:xfrm>
        </p:spPr>
        <p:txBody>
          <a:bodyPr>
            <a:normAutofit/>
          </a:bodyPr>
          <a:lstStyle/>
          <a:p>
            <a:pPr rtl="0" eaLnBrk="1" latinLnBrk="0" hangingPunct="1"/>
            <a:r>
              <a:rPr lang="en-US" sz="5600" kern="1200" dirty="0" err="1">
                <a:solidFill>
                  <a:srgbClr val="FFFFFF"/>
                </a:solidFill>
                <a:effectLst/>
                <a:latin typeface="Montserrat Classic" pitchFamily="2" charset="77"/>
                <a:ea typeface="+mn-ea"/>
                <a:cs typeface="+mn-cs"/>
              </a:rPr>
              <a:t>乙肝对肝脏做什么</a:t>
            </a:r>
            <a:r>
              <a:rPr lang="zh-CN" altLang="en-US" sz="5600" kern="1200" dirty="0">
                <a:solidFill>
                  <a:srgbClr val="FFFFFF"/>
                </a:solidFill>
                <a:effectLst/>
                <a:latin typeface="Montserrat Classic" pitchFamily="2" charset="77"/>
                <a:ea typeface="+mn-ea"/>
                <a:cs typeface="+mn-cs"/>
              </a:rPr>
              <a:t>？</a:t>
            </a:r>
            <a:endParaRPr lang="en-US" dirty="0">
              <a:effectLst/>
            </a:endParaRPr>
          </a:p>
          <a:p>
            <a:endParaRPr lang="en-US"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092E6E"/>
        </a:solidFill>
        <a:effectLst/>
      </p:bgPr>
    </p:bg>
    <p:spTree>
      <p:nvGrpSpPr>
        <p:cNvPr id="1" name=""/>
        <p:cNvGrpSpPr/>
        <p:nvPr/>
      </p:nvGrpSpPr>
      <p:grpSpPr>
        <a:xfrm>
          <a:off x="0" y="0"/>
          <a:ext cx="0" cy="0"/>
          <a:chOff x="0" y="0"/>
          <a:chExt cx="0" cy="0"/>
        </a:xfrm>
      </p:grpSpPr>
      <p:sp>
        <p:nvSpPr>
          <p:cNvPr id="2" name="AutoShape 2">
            <a:extLst>
              <a:ext uri="{C183D7F6-B498-43B3-948B-1728B52AA6E4}">
                <adec:decorative xmlns:adec="http://schemas.microsoft.com/office/drawing/2017/decorative" val="1"/>
              </a:ext>
            </a:extLst>
          </p:cNvPr>
          <p:cNvSpPr/>
          <p:nvPr/>
        </p:nvSpPr>
        <p:spPr>
          <a:xfrm>
            <a:off x="1028700" y="9776874"/>
            <a:ext cx="16230600" cy="800100"/>
          </a:xfrm>
          <a:prstGeom prst="rect">
            <a:avLst/>
          </a:prstGeom>
          <a:solidFill>
            <a:srgbClr val="FFDA02"/>
          </a:solidFill>
        </p:spPr>
      </p:sp>
      <p:sp>
        <p:nvSpPr>
          <p:cNvPr id="4" name="TextBox 4"/>
          <p:cNvSpPr txBox="1"/>
          <p:nvPr/>
        </p:nvSpPr>
        <p:spPr>
          <a:xfrm>
            <a:off x="0" y="1523739"/>
            <a:ext cx="18058643" cy="1236172"/>
          </a:xfrm>
          <a:prstGeom prst="rect">
            <a:avLst/>
          </a:prstGeom>
        </p:spPr>
        <p:txBody>
          <a:bodyPr lIns="0" tIns="0" rIns="0" bIns="0" rtlCol="0" anchor="t">
            <a:spAutoFit/>
          </a:bodyPr>
          <a:lstStyle/>
          <a:p>
            <a:pPr algn="ctr">
              <a:lnSpc>
                <a:spcPts val="5040"/>
              </a:lnSpc>
              <a:spcBef>
                <a:spcPct val="0"/>
              </a:spcBef>
            </a:pPr>
            <a:r>
              <a:rPr lang="en-US" sz="3600" dirty="0" err="1">
                <a:solidFill>
                  <a:srgbClr val="FFFFFF"/>
                </a:solidFill>
                <a:latin typeface="Montserrat Light Bold"/>
              </a:rPr>
              <a:t>通常没有乙肝的迹象或症状</a:t>
            </a:r>
            <a:r>
              <a:rPr lang="zh-CN" altLang="en-US" sz="3600" dirty="0">
                <a:solidFill>
                  <a:srgbClr val="FFFFFF"/>
                </a:solidFill>
                <a:latin typeface="Montserrat Light Bold"/>
              </a:rPr>
              <a:t>，如果一个人确实有症状，它们可以是肝病的迹象</a:t>
            </a:r>
            <a:endParaRPr lang="en-US" sz="3600" dirty="0">
              <a:solidFill>
                <a:srgbClr val="FFFFFF"/>
              </a:solidFill>
              <a:latin typeface="Montserrat Light Bold"/>
            </a:endParaRPr>
          </a:p>
          <a:p>
            <a:pPr algn="ctr">
              <a:lnSpc>
                <a:spcPts val="5040"/>
              </a:lnSpc>
              <a:spcBef>
                <a:spcPct val="0"/>
              </a:spcBef>
            </a:pPr>
            <a:r>
              <a:rPr lang="en-US" sz="3600" dirty="0">
                <a:solidFill>
                  <a:srgbClr val="FFFFFF"/>
                </a:solidFill>
                <a:latin typeface="Montserrat Light Bold"/>
              </a:rPr>
              <a:t> </a:t>
            </a:r>
          </a:p>
        </p:txBody>
      </p:sp>
      <p:sp>
        <p:nvSpPr>
          <p:cNvPr id="5" name="TextBox 5"/>
          <p:cNvSpPr txBox="1"/>
          <p:nvPr/>
        </p:nvSpPr>
        <p:spPr>
          <a:xfrm>
            <a:off x="1798131" y="4092257"/>
            <a:ext cx="10258390" cy="4239687"/>
          </a:xfrm>
          <a:prstGeom prst="rect">
            <a:avLst/>
          </a:prstGeom>
        </p:spPr>
        <p:txBody>
          <a:bodyPr lIns="0" tIns="0" rIns="0" bIns="0" rtlCol="0" anchor="t">
            <a:spAutoFit/>
          </a:bodyPr>
          <a:lstStyle/>
          <a:p>
            <a:pPr algn="ctr">
              <a:lnSpc>
                <a:spcPts val="4768"/>
              </a:lnSpc>
              <a:spcBef>
                <a:spcPct val="0"/>
              </a:spcBef>
            </a:pPr>
            <a:r>
              <a:rPr lang="en-US" sz="3405" dirty="0" err="1">
                <a:solidFill>
                  <a:srgbClr val="FFFFFF"/>
                </a:solidFill>
                <a:latin typeface="Montserrat Light"/>
              </a:rPr>
              <a:t>一些人会出现类似流感的症状</a:t>
            </a:r>
            <a:r>
              <a:rPr lang="en-US" sz="3405" dirty="0">
                <a:solidFill>
                  <a:srgbClr val="FFFFFF"/>
                </a:solidFill>
                <a:latin typeface="Montserrat Light"/>
              </a:rPr>
              <a:t> </a:t>
            </a:r>
          </a:p>
          <a:p>
            <a:pPr marL="562330" lvl="1" indent="-281165">
              <a:lnSpc>
                <a:spcPts val="4768"/>
              </a:lnSpc>
              <a:buFont typeface="Arial"/>
              <a:buChar char="•"/>
            </a:pPr>
            <a:r>
              <a:rPr lang="en-US" sz="3405" dirty="0" err="1">
                <a:solidFill>
                  <a:srgbClr val="FFFFFF"/>
                </a:solidFill>
                <a:latin typeface="Montserrat Light"/>
              </a:rPr>
              <a:t>发烧</a:t>
            </a:r>
            <a:endParaRPr lang="en-US" sz="3405" dirty="0">
              <a:solidFill>
                <a:srgbClr val="FFFFFF"/>
              </a:solidFill>
              <a:latin typeface="Montserrat Light"/>
            </a:endParaRPr>
          </a:p>
          <a:p>
            <a:pPr marL="562330" lvl="1" indent="-281165">
              <a:lnSpc>
                <a:spcPts val="4768"/>
              </a:lnSpc>
              <a:buFont typeface="Arial"/>
              <a:buChar char="•"/>
            </a:pPr>
            <a:r>
              <a:rPr lang="en-US" sz="3405" dirty="0" err="1">
                <a:solidFill>
                  <a:srgbClr val="FFFFFF"/>
                </a:solidFill>
                <a:latin typeface="Montserrat Light"/>
              </a:rPr>
              <a:t>黄疸</a:t>
            </a:r>
            <a:r>
              <a:rPr lang="zh-CN" altLang="en-US" sz="3405" dirty="0">
                <a:solidFill>
                  <a:srgbClr val="FFFFFF"/>
                </a:solidFill>
                <a:latin typeface="Montserrat Light"/>
              </a:rPr>
              <a:t>（皮肤和眼睛发黄）</a:t>
            </a:r>
            <a:endParaRPr lang="en-US" sz="3405" dirty="0">
              <a:solidFill>
                <a:srgbClr val="FFFFFF"/>
              </a:solidFill>
              <a:latin typeface="Montserrat Light"/>
            </a:endParaRPr>
          </a:p>
          <a:p>
            <a:pPr marL="562330" lvl="1" indent="-281165">
              <a:lnSpc>
                <a:spcPts val="4768"/>
              </a:lnSpc>
              <a:buFont typeface="Arial"/>
              <a:buChar char="•"/>
            </a:pPr>
            <a:r>
              <a:rPr lang="en-US" sz="3405" dirty="0" err="1">
                <a:solidFill>
                  <a:srgbClr val="FFFFFF"/>
                </a:solidFill>
                <a:latin typeface="Montserrat Light"/>
              </a:rPr>
              <a:t>尿色深</a:t>
            </a:r>
            <a:r>
              <a:rPr lang="en-US" sz="3405" dirty="0">
                <a:solidFill>
                  <a:srgbClr val="FFFFFF"/>
                </a:solidFill>
                <a:latin typeface="Montserrat Light"/>
              </a:rPr>
              <a:t> </a:t>
            </a:r>
          </a:p>
          <a:p>
            <a:pPr marL="562330" lvl="1" indent="-281165">
              <a:lnSpc>
                <a:spcPts val="4768"/>
              </a:lnSpc>
              <a:buFont typeface="Arial"/>
              <a:buChar char="•"/>
            </a:pPr>
            <a:r>
              <a:rPr lang="en-US" sz="3405" dirty="0" err="1">
                <a:solidFill>
                  <a:srgbClr val="FFFFFF"/>
                </a:solidFill>
                <a:latin typeface="Montserrat Light"/>
              </a:rPr>
              <a:t>恶心</a:t>
            </a:r>
            <a:r>
              <a:rPr lang="en-US" sz="3405" dirty="0">
                <a:solidFill>
                  <a:srgbClr val="FFFFFF"/>
                </a:solidFill>
                <a:latin typeface="Montserrat Light"/>
              </a:rPr>
              <a:t> </a:t>
            </a:r>
          </a:p>
          <a:p>
            <a:pPr marL="562330" lvl="1" indent="-281165">
              <a:lnSpc>
                <a:spcPts val="4768"/>
              </a:lnSpc>
              <a:buFont typeface="Arial"/>
              <a:buChar char="•"/>
            </a:pPr>
            <a:r>
              <a:rPr lang="en-US" sz="3405" dirty="0" err="1">
                <a:solidFill>
                  <a:srgbClr val="FFFFFF"/>
                </a:solidFill>
                <a:latin typeface="Montserrat Light"/>
              </a:rPr>
              <a:t>疲劳</a:t>
            </a:r>
            <a:r>
              <a:rPr lang="en-US" sz="3405" dirty="0">
                <a:solidFill>
                  <a:srgbClr val="FFFFFF"/>
                </a:solidFill>
                <a:latin typeface="Montserrat Light"/>
              </a:rPr>
              <a:t> </a:t>
            </a:r>
          </a:p>
          <a:p>
            <a:pPr>
              <a:lnSpc>
                <a:spcPts val="4768"/>
              </a:lnSpc>
            </a:pPr>
            <a:endParaRPr lang="en-US" sz="3405" dirty="0">
              <a:solidFill>
                <a:srgbClr val="FFFFFF"/>
              </a:solidFill>
              <a:latin typeface="Montserrat Light"/>
            </a:endParaRPr>
          </a:p>
        </p:txBody>
      </p:sp>
      <p:pic>
        <p:nvPicPr>
          <p:cNvPr id="6" name="Picture 6" descr="This image shows a sick liver with scarring and a sad face because it is not being taken care of. "/>
          <p:cNvPicPr>
            <a:picLocks noChangeAspect="1"/>
          </p:cNvPicPr>
          <p:nvPr/>
        </p:nvPicPr>
        <p:blipFill>
          <a:blip r:embed="rId3"/>
          <a:srcRect/>
          <a:stretch>
            <a:fillRect/>
          </a:stretch>
        </p:blipFill>
        <p:spPr>
          <a:xfrm>
            <a:off x="12538046" y="4158932"/>
            <a:ext cx="4721254" cy="3505531"/>
          </a:xfrm>
          <a:prstGeom prst="rect">
            <a:avLst/>
          </a:prstGeom>
        </p:spPr>
      </p:pic>
      <p:sp>
        <p:nvSpPr>
          <p:cNvPr id="7" name="Title 6">
            <a:extLst>
              <a:ext uri="{FF2B5EF4-FFF2-40B4-BE49-F238E27FC236}">
                <a16:creationId xmlns:a16="http://schemas.microsoft.com/office/drawing/2014/main" id="{5131D9DE-C290-BF4B-8B90-57187278965B}"/>
              </a:ext>
            </a:extLst>
          </p:cNvPr>
          <p:cNvSpPr>
            <a:spLocks noGrp="1"/>
          </p:cNvSpPr>
          <p:nvPr>
            <p:ph type="title" idx="4294967295"/>
          </p:nvPr>
        </p:nvSpPr>
        <p:spPr>
          <a:xfrm>
            <a:off x="248407" y="641435"/>
            <a:ext cx="17830800" cy="1143000"/>
          </a:xfrm>
        </p:spPr>
        <p:txBody>
          <a:bodyPr>
            <a:normAutofit/>
          </a:bodyPr>
          <a:lstStyle/>
          <a:p>
            <a:pPr rtl="0" eaLnBrk="1" latinLnBrk="0" hangingPunct="1"/>
            <a:r>
              <a:rPr lang="en-US" sz="6400" kern="1200" dirty="0" err="1">
                <a:solidFill>
                  <a:srgbClr val="FFFFFF"/>
                </a:solidFill>
                <a:effectLst/>
                <a:latin typeface="Montserrat Classic" pitchFamily="2" charset="77"/>
                <a:ea typeface="+mn-ea"/>
                <a:cs typeface="+mn-cs"/>
              </a:rPr>
              <a:t>有乙肝症状吗</a:t>
            </a:r>
            <a:r>
              <a:rPr lang="zh-CN" altLang="en-US" sz="6400" kern="1200" dirty="0">
                <a:solidFill>
                  <a:srgbClr val="FFFFFF"/>
                </a:solidFill>
                <a:effectLst/>
                <a:latin typeface="Montserrat Classic" pitchFamily="2" charset="77"/>
                <a:ea typeface="+mn-ea"/>
                <a:cs typeface="+mn-cs"/>
              </a:rPr>
              <a:t>？</a:t>
            </a:r>
            <a:r>
              <a:rPr lang="en-US" sz="6400" kern="1200" dirty="0">
                <a:solidFill>
                  <a:srgbClr val="FFFFFF"/>
                </a:solidFill>
                <a:effectLst/>
                <a:latin typeface="Montserrat Classic" pitchFamily="2" charset="77"/>
                <a:ea typeface="+mn-ea"/>
                <a:cs typeface="+mn-cs"/>
              </a:rPr>
              <a:t> </a:t>
            </a:r>
            <a:endParaRPr lang="en-US" dirty="0">
              <a:effectLst/>
            </a:endParaRPr>
          </a:p>
          <a:p>
            <a:endParaRPr lang="en-US"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092E6E"/>
        </a:solidFill>
        <a:effectLst/>
      </p:bgPr>
    </p:bg>
    <p:spTree>
      <p:nvGrpSpPr>
        <p:cNvPr id="1" name=""/>
        <p:cNvGrpSpPr/>
        <p:nvPr/>
      </p:nvGrpSpPr>
      <p:grpSpPr>
        <a:xfrm>
          <a:off x="0" y="0"/>
          <a:ext cx="0" cy="0"/>
          <a:chOff x="0" y="0"/>
          <a:chExt cx="0" cy="0"/>
        </a:xfrm>
      </p:grpSpPr>
      <p:sp>
        <p:nvSpPr>
          <p:cNvPr id="2" name="AutoShape 2">
            <a:extLst>
              <a:ext uri="{C183D7F6-B498-43B3-948B-1728B52AA6E4}">
                <adec:decorative xmlns:adec="http://schemas.microsoft.com/office/drawing/2017/decorative" val="1"/>
              </a:ext>
            </a:extLst>
          </p:cNvPr>
          <p:cNvSpPr/>
          <p:nvPr/>
        </p:nvSpPr>
        <p:spPr>
          <a:xfrm>
            <a:off x="1028700" y="9715500"/>
            <a:ext cx="16230600" cy="800100"/>
          </a:xfrm>
          <a:prstGeom prst="rect">
            <a:avLst/>
          </a:prstGeom>
          <a:solidFill>
            <a:srgbClr val="FFDA02"/>
          </a:solidFill>
        </p:spPr>
      </p:sp>
      <p:grpSp>
        <p:nvGrpSpPr>
          <p:cNvPr id="4" name="Group 4" descr="This is a text box that says: you can get hepatitis B from infected blood. Hepatitis B is spread through blood to blood contact or sexual contact and hepatitis B can live outside the body for up to 7 days. "/>
          <p:cNvGrpSpPr/>
          <p:nvPr/>
        </p:nvGrpSpPr>
        <p:grpSpPr>
          <a:xfrm>
            <a:off x="8429664" y="2437875"/>
            <a:ext cx="7794290" cy="4318192"/>
            <a:chOff x="0" y="-161925"/>
            <a:chExt cx="10392387" cy="5757589"/>
          </a:xfrm>
        </p:grpSpPr>
        <p:sp>
          <p:nvSpPr>
            <p:cNvPr id="5" name="TextBox 5"/>
            <p:cNvSpPr txBox="1"/>
            <p:nvPr/>
          </p:nvSpPr>
          <p:spPr>
            <a:xfrm>
              <a:off x="640255" y="-161925"/>
              <a:ext cx="9111877" cy="869673"/>
            </a:xfrm>
            <a:prstGeom prst="rect">
              <a:avLst/>
            </a:prstGeom>
          </p:spPr>
          <p:txBody>
            <a:bodyPr lIns="0" tIns="0" rIns="0" bIns="0" rtlCol="0" anchor="t">
              <a:spAutoFit/>
            </a:bodyPr>
            <a:lstStyle/>
            <a:p>
              <a:pPr algn="ctr">
                <a:lnSpc>
                  <a:spcPts val="5690"/>
                </a:lnSpc>
              </a:pPr>
              <a:endParaRPr/>
            </a:p>
          </p:txBody>
        </p:sp>
        <p:sp>
          <p:nvSpPr>
            <p:cNvPr id="6" name="TextBox 6"/>
            <p:cNvSpPr txBox="1"/>
            <p:nvPr/>
          </p:nvSpPr>
          <p:spPr>
            <a:xfrm>
              <a:off x="0" y="931908"/>
              <a:ext cx="10392387" cy="4663756"/>
            </a:xfrm>
            <a:prstGeom prst="rect">
              <a:avLst/>
            </a:prstGeom>
          </p:spPr>
          <p:txBody>
            <a:bodyPr lIns="0" tIns="0" rIns="0" bIns="0" rtlCol="0" anchor="t">
              <a:spAutoFit/>
            </a:bodyPr>
            <a:lstStyle/>
            <a:p>
              <a:pPr algn="ctr">
                <a:lnSpc>
                  <a:spcPts val="5584"/>
                </a:lnSpc>
              </a:pPr>
              <a:r>
                <a:rPr lang="en-US" sz="3556" spc="238" dirty="0" err="1">
                  <a:solidFill>
                    <a:srgbClr val="F8FBFD"/>
                  </a:solidFill>
                  <a:latin typeface="Montserrat Light"/>
                </a:rPr>
                <a:t>你可以从感染的血液得乙肝</a:t>
              </a:r>
              <a:r>
                <a:rPr lang="zh-CN" altLang="en-US" sz="3556" spc="238" dirty="0">
                  <a:solidFill>
                    <a:srgbClr val="F8FBFD"/>
                  </a:solidFill>
                  <a:latin typeface="Montserrat Light"/>
                </a:rPr>
                <a:t>。</a:t>
              </a:r>
              <a:endParaRPr lang="en-US" sz="3556" spc="238" dirty="0">
                <a:solidFill>
                  <a:srgbClr val="F8FBFD"/>
                </a:solidFill>
                <a:latin typeface="Montserrat Light"/>
              </a:endParaRPr>
            </a:p>
            <a:p>
              <a:pPr algn="ctr">
                <a:lnSpc>
                  <a:spcPts val="5584"/>
                </a:lnSpc>
              </a:pPr>
              <a:endParaRPr lang="en-US" sz="3556" spc="238" dirty="0">
                <a:solidFill>
                  <a:srgbClr val="F8FBFD"/>
                </a:solidFill>
                <a:latin typeface="Montserrat Light"/>
              </a:endParaRPr>
            </a:p>
            <a:p>
              <a:pPr algn="ctr">
                <a:lnSpc>
                  <a:spcPts val="5584"/>
                </a:lnSpc>
              </a:pPr>
              <a:r>
                <a:rPr lang="en-US" sz="3556" spc="238" dirty="0" err="1">
                  <a:solidFill>
                    <a:srgbClr val="F8FBFD"/>
                  </a:solidFill>
                  <a:latin typeface="Montserrat Light"/>
                </a:rPr>
                <a:t>乙肝通过血液接触或性接触传播</a:t>
              </a:r>
              <a:r>
                <a:rPr lang="zh-CN" altLang="en-US" sz="3556" spc="238" dirty="0">
                  <a:solidFill>
                    <a:srgbClr val="F8FBFD"/>
                  </a:solidFill>
                  <a:latin typeface="Montserrat Light"/>
                </a:rPr>
                <a:t>。</a:t>
              </a:r>
              <a:endParaRPr lang="en-US" sz="3556" spc="238" dirty="0">
                <a:solidFill>
                  <a:srgbClr val="F8FBFD"/>
                </a:solidFill>
                <a:latin typeface="Montserrat Light"/>
              </a:endParaRPr>
            </a:p>
            <a:p>
              <a:pPr algn="ctr">
                <a:lnSpc>
                  <a:spcPts val="5584"/>
                </a:lnSpc>
              </a:pPr>
              <a:endParaRPr lang="en-US" sz="3556" spc="238" dirty="0">
                <a:solidFill>
                  <a:srgbClr val="F8FBFD"/>
                </a:solidFill>
                <a:latin typeface="Montserrat Light"/>
              </a:endParaRPr>
            </a:p>
            <a:p>
              <a:pPr algn="ctr">
                <a:lnSpc>
                  <a:spcPts val="5584"/>
                </a:lnSpc>
              </a:pPr>
              <a:r>
                <a:rPr lang="en-US" sz="3556" spc="238" dirty="0">
                  <a:solidFill>
                    <a:srgbClr val="F8FBFD"/>
                  </a:solidFill>
                  <a:latin typeface="Montserrat Light"/>
                </a:rPr>
                <a:t>乙肝可以在体外生存长达</a:t>
              </a:r>
              <a:r>
                <a:rPr lang="en-US" altLang="zh-CN" sz="3556" spc="238" dirty="0">
                  <a:solidFill>
                    <a:srgbClr val="F8FBFD"/>
                  </a:solidFill>
                  <a:latin typeface="Montserrat Light"/>
                </a:rPr>
                <a:t>7</a:t>
              </a:r>
              <a:r>
                <a:rPr lang="zh-CN" altLang="en-US" sz="3556" spc="238" dirty="0">
                  <a:solidFill>
                    <a:srgbClr val="F8FBFD"/>
                  </a:solidFill>
                  <a:latin typeface="Montserrat Light"/>
                </a:rPr>
                <a:t>天。</a:t>
              </a:r>
              <a:endParaRPr lang="en-US" sz="3556" spc="238" dirty="0">
                <a:solidFill>
                  <a:srgbClr val="F8FBFD"/>
                </a:solidFill>
                <a:latin typeface="Montserrat Light"/>
              </a:endParaRPr>
            </a:p>
          </p:txBody>
        </p:sp>
      </p:grpSp>
      <p:pic>
        <p:nvPicPr>
          <p:cNvPr id="7" name="Picture 7" descr="This image shows a drop of red blood highlighting that you can get tested for hepatitis B by a simple blood test"/>
          <p:cNvPicPr>
            <a:picLocks noChangeAspect="1"/>
          </p:cNvPicPr>
          <p:nvPr/>
        </p:nvPicPr>
        <p:blipFill>
          <a:blip r:embed="rId3"/>
          <a:srcRect/>
          <a:stretch>
            <a:fillRect/>
          </a:stretch>
        </p:blipFill>
        <p:spPr>
          <a:xfrm>
            <a:off x="3264401" y="3945509"/>
            <a:ext cx="3398518" cy="3398518"/>
          </a:xfrm>
          <a:prstGeom prst="rect">
            <a:avLst/>
          </a:prstGeom>
        </p:spPr>
      </p:pic>
      <p:grpSp>
        <p:nvGrpSpPr>
          <p:cNvPr id="8" name="Group 8">
            <a:extLst>
              <a:ext uri="{C183D7F6-B498-43B3-948B-1728B52AA6E4}">
                <adec:decorative xmlns:adec="http://schemas.microsoft.com/office/drawing/2017/decorative" val="1"/>
              </a:ext>
            </a:extLst>
          </p:cNvPr>
          <p:cNvGrpSpPr/>
          <p:nvPr/>
        </p:nvGrpSpPr>
        <p:grpSpPr>
          <a:xfrm>
            <a:off x="-576285" y="0"/>
            <a:ext cx="3209970" cy="946671"/>
            <a:chOff x="0" y="0"/>
            <a:chExt cx="1722525" cy="508000"/>
          </a:xfrm>
        </p:grpSpPr>
        <p:sp>
          <p:nvSpPr>
            <p:cNvPr id="9" name="Freeform 9"/>
            <p:cNvSpPr/>
            <p:nvPr/>
          </p:nvSpPr>
          <p:spPr>
            <a:xfrm>
              <a:off x="0" y="49530"/>
              <a:ext cx="1722525" cy="408940"/>
            </a:xfrm>
            <a:custGeom>
              <a:avLst/>
              <a:gdLst/>
              <a:ahLst/>
              <a:cxnLst/>
              <a:rect l="l" t="t" r="r" b="b"/>
              <a:pathLst>
                <a:path w="1722525" h="408940">
                  <a:moveTo>
                    <a:pt x="1516785" y="0"/>
                  </a:moveTo>
                  <a:cubicBezTo>
                    <a:pt x="1416455" y="0"/>
                    <a:pt x="1333905" y="72390"/>
                    <a:pt x="1314855" y="166370"/>
                  </a:cubicBezTo>
                  <a:lnTo>
                    <a:pt x="0" y="166370"/>
                  </a:lnTo>
                  <a:lnTo>
                    <a:pt x="0" y="242570"/>
                  </a:lnTo>
                  <a:lnTo>
                    <a:pt x="1316125" y="242570"/>
                  </a:lnTo>
                  <a:cubicBezTo>
                    <a:pt x="1333905" y="337820"/>
                    <a:pt x="1417725" y="408940"/>
                    <a:pt x="1518055" y="408940"/>
                  </a:cubicBezTo>
                  <a:cubicBezTo>
                    <a:pt x="1631085" y="408940"/>
                    <a:pt x="1722525" y="317500"/>
                    <a:pt x="1722525" y="204470"/>
                  </a:cubicBezTo>
                  <a:cubicBezTo>
                    <a:pt x="1722525" y="91440"/>
                    <a:pt x="1631085" y="0"/>
                    <a:pt x="1516785" y="0"/>
                  </a:cubicBezTo>
                  <a:close/>
                </a:path>
              </a:pathLst>
            </a:custGeom>
            <a:solidFill>
              <a:srgbClr val="FFDA02"/>
            </a:solidFill>
          </p:spPr>
        </p:sp>
      </p:grpSp>
      <p:sp>
        <p:nvSpPr>
          <p:cNvPr id="10" name="Title 9">
            <a:extLst>
              <a:ext uri="{FF2B5EF4-FFF2-40B4-BE49-F238E27FC236}">
                <a16:creationId xmlns:a16="http://schemas.microsoft.com/office/drawing/2014/main" id="{BAF2620D-4591-9E4F-8001-AC390F5D3F2E}"/>
              </a:ext>
            </a:extLst>
          </p:cNvPr>
          <p:cNvSpPr>
            <a:spLocks noGrp="1"/>
          </p:cNvSpPr>
          <p:nvPr>
            <p:ph type="title" idx="4294967295"/>
          </p:nvPr>
        </p:nvSpPr>
        <p:spPr>
          <a:xfrm>
            <a:off x="723900" y="1148427"/>
            <a:ext cx="16535400" cy="1143000"/>
          </a:xfrm>
        </p:spPr>
        <p:txBody>
          <a:bodyPr>
            <a:normAutofit fontScale="90000"/>
          </a:bodyPr>
          <a:lstStyle/>
          <a:p>
            <a:pPr rtl="0" eaLnBrk="1" latinLnBrk="0" hangingPunct="1"/>
            <a:r>
              <a:rPr lang="en-US" sz="7200" kern="1200" spc="144" dirty="0" err="1">
                <a:solidFill>
                  <a:srgbClr val="F8FBFD"/>
                </a:solidFill>
                <a:effectLst/>
                <a:latin typeface="Montserrat Classic" pitchFamily="2" charset="77"/>
                <a:ea typeface="+mn-ea"/>
                <a:cs typeface="+mn-cs"/>
              </a:rPr>
              <a:t>一个人如何会得乙肝</a:t>
            </a:r>
            <a:r>
              <a:rPr lang="zh-CN" altLang="en-US" sz="7200" kern="1200" spc="144" dirty="0">
                <a:solidFill>
                  <a:srgbClr val="F8FBFD"/>
                </a:solidFill>
                <a:effectLst/>
                <a:latin typeface="Montserrat Classic" pitchFamily="2" charset="77"/>
                <a:ea typeface="+mn-ea"/>
                <a:cs typeface="+mn-cs"/>
              </a:rPr>
              <a:t>？</a:t>
            </a:r>
            <a:endParaRPr lang="en-US"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092E6E"/>
        </a:solidFill>
        <a:effectLst/>
      </p:bgPr>
    </p:bg>
    <p:spTree>
      <p:nvGrpSpPr>
        <p:cNvPr id="1" name=""/>
        <p:cNvGrpSpPr/>
        <p:nvPr/>
      </p:nvGrpSpPr>
      <p:grpSpPr>
        <a:xfrm>
          <a:off x="0" y="0"/>
          <a:ext cx="0" cy="0"/>
          <a:chOff x="0" y="0"/>
          <a:chExt cx="0" cy="0"/>
        </a:xfrm>
      </p:grpSpPr>
      <p:pic>
        <p:nvPicPr>
          <p:cNvPr id="2" name="Picture 2" descr="A mother standing in front of a curtain holding up her newborn baby&#10;&#10;"/>
          <p:cNvPicPr>
            <a:picLocks noChangeAspect="1"/>
          </p:cNvPicPr>
          <p:nvPr/>
        </p:nvPicPr>
        <p:blipFill>
          <a:blip r:embed="rId3"/>
          <a:srcRect/>
          <a:stretch>
            <a:fillRect/>
          </a:stretch>
        </p:blipFill>
        <p:spPr>
          <a:xfrm>
            <a:off x="4920918" y="3620485"/>
            <a:ext cx="8446164" cy="5637815"/>
          </a:xfrm>
          <a:prstGeom prst="rect">
            <a:avLst/>
          </a:prstGeom>
        </p:spPr>
      </p:pic>
      <p:sp>
        <p:nvSpPr>
          <p:cNvPr id="4" name="TextBox 4"/>
          <p:cNvSpPr txBox="1"/>
          <p:nvPr/>
        </p:nvSpPr>
        <p:spPr>
          <a:xfrm>
            <a:off x="1028700" y="1740123"/>
            <a:ext cx="16230600" cy="1064202"/>
          </a:xfrm>
          <a:prstGeom prst="rect">
            <a:avLst/>
          </a:prstGeom>
        </p:spPr>
        <p:txBody>
          <a:bodyPr lIns="0" tIns="0" rIns="0" bIns="0" rtlCol="0" anchor="t">
            <a:spAutoFit/>
          </a:bodyPr>
          <a:lstStyle/>
          <a:p>
            <a:pPr algn="ctr">
              <a:lnSpc>
                <a:spcPts val="4409"/>
              </a:lnSpc>
            </a:pPr>
            <a:r>
              <a:rPr lang="en-US" sz="3150" dirty="0" err="1">
                <a:solidFill>
                  <a:srgbClr val="FFFFFF"/>
                </a:solidFill>
                <a:latin typeface="Montserrat Classic"/>
              </a:rPr>
              <a:t>大多数人在很小的时候被感染</a:t>
            </a:r>
            <a:r>
              <a:rPr lang="zh-CN" altLang="en-US" sz="3150" dirty="0">
                <a:solidFill>
                  <a:srgbClr val="FFFFFF"/>
                </a:solidFill>
                <a:latin typeface="Montserrat Classic"/>
              </a:rPr>
              <a:t>。</a:t>
            </a:r>
            <a:endParaRPr lang="en-US" sz="3150" dirty="0">
              <a:solidFill>
                <a:srgbClr val="FFFFFF"/>
              </a:solidFill>
              <a:latin typeface="Montserrat Classic"/>
            </a:endParaRPr>
          </a:p>
          <a:p>
            <a:pPr algn="ctr">
              <a:lnSpc>
                <a:spcPts val="4409"/>
              </a:lnSpc>
            </a:pPr>
            <a:r>
              <a:rPr lang="en-US" sz="3150" dirty="0" err="1">
                <a:solidFill>
                  <a:srgbClr val="FFFFFF"/>
                </a:solidFill>
                <a:latin typeface="Montserrat Classic"/>
              </a:rPr>
              <a:t>很多孕妇不知道她们被感染</a:t>
            </a:r>
            <a:r>
              <a:rPr lang="zh-CN" altLang="en-US" sz="3150" dirty="0">
                <a:solidFill>
                  <a:srgbClr val="FFFFFF"/>
                </a:solidFill>
                <a:latin typeface="Montserrat Classic"/>
              </a:rPr>
              <a:t>，由于分娩期间的血液交换无意中将病毒传播给其婴儿。</a:t>
            </a:r>
            <a:endParaRPr lang="en-US" sz="3150" dirty="0">
              <a:solidFill>
                <a:srgbClr val="FFFFFF"/>
              </a:solidFill>
              <a:latin typeface="Montserrat Classic"/>
            </a:endParaRPr>
          </a:p>
        </p:txBody>
      </p:sp>
      <p:sp>
        <p:nvSpPr>
          <p:cNvPr id="5" name="Title 4">
            <a:extLst>
              <a:ext uri="{FF2B5EF4-FFF2-40B4-BE49-F238E27FC236}">
                <a16:creationId xmlns:a16="http://schemas.microsoft.com/office/drawing/2014/main" id="{ED0ACB93-0608-7549-9228-77ED46A5F6F5}"/>
              </a:ext>
            </a:extLst>
          </p:cNvPr>
          <p:cNvSpPr>
            <a:spLocks noGrp="1"/>
          </p:cNvSpPr>
          <p:nvPr>
            <p:ph type="title" idx="4294967295"/>
          </p:nvPr>
        </p:nvSpPr>
        <p:spPr>
          <a:xfrm>
            <a:off x="533400" y="597123"/>
            <a:ext cx="17221200" cy="1143000"/>
          </a:xfrm>
        </p:spPr>
        <p:txBody>
          <a:bodyPr>
            <a:normAutofit fontScale="90000"/>
          </a:bodyPr>
          <a:lstStyle/>
          <a:p>
            <a:pPr rtl="0" eaLnBrk="1" latinLnBrk="0" hangingPunct="1"/>
            <a:r>
              <a:rPr lang="en-US" sz="7200" kern="1200" spc="144" dirty="0" err="1">
                <a:solidFill>
                  <a:srgbClr val="F8FBFD"/>
                </a:solidFill>
                <a:effectLst/>
                <a:latin typeface="Montserrat Classic" pitchFamily="2" charset="77"/>
                <a:ea typeface="+mn-ea"/>
                <a:cs typeface="+mn-cs"/>
              </a:rPr>
              <a:t>你如何会得乙肝</a:t>
            </a:r>
            <a:r>
              <a:rPr lang="zh-CN" altLang="en-US" sz="7200" kern="1200" spc="144" dirty="0">
                <a:solidFill>
                  <a:srgbClr val="F8FBFD"/>
                </a:solidFill>
                <a:effectLst/>
                <a:latin typeface="Montserrat Classic" pitchFamily="2" charset="77"/>
                <a:ea typeface="+mn-ea"/>
                <a:cs typeface="+mn-cs"/>
              </a:rPr>
              <a:t>？</a:t>
            </a:r>
            <a:endParaRPr lang="en-US" dirty="0">
              <a:effectLst/>
            </a:endParaRPr>
          </a:p>
          <a:p>
            <a:endParaRPr lang="en-US"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092E6E"/>
        </a:solidFill>
        <a:effectLst/>
      </p:bgPr>
    </p:bg>
    <p:spTree>
      <p:nvGrpSpPr>
        <p:cNvPr id="1" name=""/>
        <p:cNvGrpSpPr/>
        <p:nvPr/>
      </p:nvGrpSpPr>
      <p:grpSpPr>
        <a:xfrm>
          <a:off x="0" y="0"/>
          <a:ext cx="0" cy="0"/>
          <a:chOff x="0" y="0"/>
          <a:chExt cx="0" cy="0"/>
        </a:xfrm>
      </p:grpSpPr>
      <p:sp>
        <p:nvSpPr>
          <p:cNvPr id="2" name="AutoShape 2">
            <a:extLst>
              <a:ext uri="{C183D7F6-B498-43B3-948B-1728B52AA6E4}">
                <adec:decorative xmlns:adec="http://schemas.microsoft.com/office/drawing/2017/decorative" val="1"/>
              </a:ext>
            </a:extLst>
          </p:cNvPr>
          <p:cNvSpPr/>
          <p:nvPr/>
        </p:nvSpPr>
        <p:spPr>
          <a:xfrm>
            <a:off x="1028700" y="9776874"/>
            <a:ext cx="16230600" cy="800100"/>
          </a:xfrm>
          <a:prstGeom prst="rect">
            <a:avLst/>
          </a:prstGeom>
          <a:solidFill>
            <a:srgbClr val="FFDA02"/>
          </a:solidFill>
        </p:spPr>
      </p:sp>
      <p:sp>
        <p:nvSpPr>
          <p:cNvPr id="4" name="TextBox 4"/>
          <p:cNvSpPr txBox="1"/>
          <p:nvPr/>
        </p:nvSpPr>
        <p:spPr>
          <a:xfrm>
            <a:off x="5905437" y="1479213"/>
            <a:ext cx="11353863" cy="6052041"/>
          </a:xfrm>
          <a:prstGeom prst="rect">
            <a:avLst/>
          </a:prstGeom>
        </p:spPr>
        <p:txBody>
          <a:bodyPr lIns="0" tIns="0" rIns="0" bIns="0" rtlCol="0" anchor="t">
            <a:spAutoFit/>
          </a:bodyPr>
          <a:lstStyle/>
          <a:p>
            <a:pPr>
              <a:lnSpc>
                <a:spcPts val="5376"/>
              </a:lnSpc>
            </a:pPr>
            <a:endParaRPr dirty="0"/>
          </a:p>
          <a:p>
            <a:pPr marL="462280" lvl="1" indent="-231140">
              <a:lnSpc>
                <a:spcPts val="5376"/>
              </a:lnSpc>
              <a:buFont typeface="Arial"/>
              <a:buChar char="•"/>
            </a:pPr>
            <a:r>
              <a:rPr lang="en-US" sz="2800" spc="224" dirty="0" err="1">
                <a:solidFill>
                  <a:srgbClr val="FFFFFF"/>
                </a:solidFill>
                <a:latin typeface="Montserrat Light"/>
              </a:rPr>
              <a:t>以未消毒的设备得到纹身</a:t>
            </a:r>
            <a:r>
              <a:rPr lang="zh-CN" altLang="en-US" sz="2800" spc="224" dirty="0">
                <a:solidFill>
                  <a:srgbClr val="FFFFFF"/>
                </a:solidFill>
                <a:latin typeface="Montserrat Light"/>
              </a:rPr>
              <a:t>、身体艺术或身体穿刺</a:t>
            </a:r>
            <a:r>
              <a:rPr lang="en-US" sz="2800" spc="224" dirty="0">
                <a:solidFill>
                  <a:srgbClr val="FFFFFF"/>
                </a:solidFill>
                <a:latin typeface="Montserrat Light"/>
              </a:rPr>
              <a:t> </a:t>
            </a:r>
          </a:p>
          <a:p>
            <a:pPr marL="462280" lvl="1" indent="-231140">
              <a:lnSpc>
                <a:spcPts val="5376"/>
              </a:lnSpc>
              <a:buFont typeface="Arial"/>
              <a:buChar char="•"/>
            </a:pPr>
            <a:r>
              <a:rPr lang="en-US" sz="2800" spc="224" dirty="0">
                <a:solidFill>
                  <a:srgbClr val="FFFFFF"/>
                </a:solidFill>
                <a:latin typeface="Montserrat Light"/>
              </a:rPr>
              <a:t>在</a:t>
            </a:r>
            <a:r>
              <a:rPr lang="en-US" altLang="zh-CN" sz="2800" spc="224" dirty="0">
                <a:solidFill>
                  <a:srgbClr val="FFFFFF"/>
                </a:solidFill>
                <a:latin typeface="Montserrat Light"/>
              </a:rPr>
              <a:t>1992</a:t>
            </a:r>
            <a:r>
              <a:rPr lang="zh-CN" altLang="en-US" sz="2800" spc="224" dirty="0">
                <a:solidFill>
                  <a:srgbClr val="FFFFFF"/>
                </a:solidFill>
                <a:latin typeface="Montserrat Light"/>
              </a:rPr>
              <a:t>年前得到输血或接受血液产品</a:t>
            </a:r>
            <a:endParaRPr lang="en-US" sz="2800" spc="224" dirty="0">
              <a:solidFill>
                <a:srgbClr val="FFFFFF"/>
              </a:solidFill>
              <a:latin typeface="Montserrat Light"/>
            </a:endParaRPr>
          </a:p>
          <a:p>
            <a:pPr marL="462280" lvl="1" indent="-231140">
              <a:lnSpc>
                <a:spcPts val="5376"/>
              </a:lnSpc>
              <a:buFont typeface="Arial"/>
              <a:buChar char="•"/>
            </a:pPr>
            <a:r>
              <a:rPr lang="en-US" sz="2800" spc="224" dirty="0" err="1">
                <a:solidFill>
                  <a:srgbClr val="FFFFFF"/>
                </a:solidFill>
                <a:latin typeface="Montserrat Light"/>
              </a:rPr>
              <a:t>是健康护理提供者</a:t>
            </a:r>
            <a:endParaRPr lang="en-US" sz="2800" spc="224" dirty="0">
              <a:solidFill>
                <a:srgbClr val="FFFFFF"/>
              </a:solidFill>
              <a:latin typeface="Montserrat Light"/>
            </a:endParaRPr>
          </a:p>
          <a:p>
            <a:pPr marL="462280" lvl="1" indent="-231140">
              <a:lnSpc>
                <a:spcPts val="5376"/>
              </a:lnSpc>
              <a:buFont typeface="Arial"/>
              <a:buChar char="•"/>
            </a:pPr>
            <a:r>
              <a:rPr lang="en-US" sz="2800" spc="224" dirty="0" err="1">
                <a:solidFill>
                  <a:srgbClr val="FFFFFF"/>
                </a:solidFill>
                <a:latin typeface="Montserrat Light"/>
              </a:rPr>
              <a:t>使用未消毒的针注射毒品</a:t>
            </a:r>
            <a:r>
              <a:rPr lang="en-US" sz="2800" spc="224" dirty="0">
                <a:solidFill>
                  <a:srgbClr val="FFFFFF"/>
                </a:solidFill>
                <a:latin typeface="Montserrat Light"/>
              </a:rPr>
              <a:t> </a:t>
            </a:r>
          </a:p>
          <a:p>
            <a:pPr marL="462280" lvl="1" indent="-231140">
              <a:lnSpc>
                <a:spcPts val="5376"/>
              </a:lnSpc>
              <a:buFont typeface="Arial"/>
              <a:buChar char="•"/>
            </a:pPr>
            <a:r>
              <a:rPr lang="en-US" sz="2800" spc="224" dirty="0" err="1">
                <a:solidFill>
                  <a:srgbClr val="FFFFFF"/>
                </a:solidFill>
                <a:latin typeface="Montserrat Light"/>
              </a:rPr>
              <a:t>有乙肝的母亲分娩的</a:t>
            </a:r>
            <a:endParaRPr lang="en-US" sz="2800" spc="224" dirty="0">
              <a:solidFill>
                <a:srgbClr val="FFFFFF"/>
              </a:solidFill>
              <a:latin typeface="Montserrat Light"/>
            </a:endParaRPr>
          </a:p>
          <a:p>
            <a:pPr marL="462280" lvl="1" indent="-231140">
              <a:lnSpc>
                <a:spcPts val="5376"/>
              </a:lnSpc>
              <a:buFont typeface="Arial"/>
              <a:buChar char="•"/>
            </a:pPr>
            <a:r>
              <a:rPr lang="en-US" sz="2800" spc="224" dirty="0" err="1">
                <a:solidFill>
                  <a:srgbClr val="FFFFFF"/>
                </a:solidFill>
                <a:latin typeface="Montserrat Light"/>
              </a:rPr>
              <a:t>与有乙肝的人住在一起</a:t>
            </a:r>
            <a:endParaRPr lang="en-US" sz="2800" spc="224" dirty="0">
              <a:solidFill>
                <a:srgbClr val="FFFFFF"/>
              </a:solidFill>
              <a:latin typeface="Montserrat Light"/>
            </a:endParaRPr>
          </a:p>
          <a:p>
            <a:pPr marL="462280" lvl="1" indent="-231140">
              <a:lnSpc>
                <a:spcPts val="5376"/>
              </a:lnSpc>
              <a:buFont typeface="Arial"/>
              <a:buChar char="•"/>
            </a:pPr>
            <a:r>
              <a:rPr lang="en-US" sz="2800" spc="224" dirty="0" err="1">
                <a:solidFill>
                  <a:srgbClr val="FFFFFF"/>
                </a:solidFill>
                <a:latin typeface="Montserrat Light"/>
              </a:rPr>
              <a:t>是来自乙肝常见地区的第一或第二代</a:t>
            </a:r>
            <a:endParaRPr lang="en-US" sz="2800" spc="224" dirty="0">
              <a:solidFill>
                <a:srgbClr val="FFFFFF"/>
              </a:solidFill>
              <a:latin typeface="Montserrat Light"/>
            </a:endParaRPr>
          </a:p>
          <a:p>
            <a:pPr>
              <a:lnSpc>
                <a:spcPts val="4620"/>
              </a:lnSpc>
            </a:pPr>
            <a:endParaRPr lang="en-US" sz="2800" spc="224" dirty="0">
              <a:solidFill>
                <a:srgbClr val="FFFFFF"/>
              </a:solidFill>
              <a:latin typeface="Montserrat Light"/>
            </a:endParaRPr>
          </a:p>
        </p:txBody>
      </p:sp>
      <p:pic>
        <p:nvPicPr>
          <p:cNvPr id="5" name="Picture 5" descr="A close up of a syringe&#10;"/>
          <p:cNvPicPr>
            <a:picLocks noChangeAspect="1"/>
          </p:cNvPicPr>
          <p:nvPr/>
        </p:nvPicPr>
        <p:blipFill>
          <a:blip r:embed="rId3"/>
          <a:srcRect/>
          <a:stretch>
            <a:fillRect/>
          </a:stretch>
        </p:blipFill>
        <p:spPr>
          <a:xfrm>
            <a:off x="2907478" y="2229498"/>
            <a:ext cx="2196980" cy="2196980"/>
          </a:xfrm>
          <a:prstGeom prst="rect">
            <a:avLst/>
          </a:prstGeom>
        </p:spPr>
      </p:pic>
      <p:pic>
        <p:nvPicPr>
          <p:cNvPr id="6" name="Picture 6" descr="A close up of a doctor"/>
          <p:cNvPicPr>
            <a:picLocks noChangeAspect="1"/>
          </p:cNvPicPr>
          <p:nvPr/>
        </p:nvPicPr>
        <p:blipFill>
          <a:blip r:embed="rId4"/>
          <a:srcRect/>
          <a:stretch>
            <a:fillRect/>
          </a:stretch>
        </p:blipFill>
        <p:spPr>
          <a:xfrm>
            <a:off x="378551" y="2990922"/>
            <a:ext cx="2871112" cy="2871112"/>
          </a:xfrm>
          <a:prstGeom prst="rect">
            <a:avLst/>
          </a:prstGeom>
        </p:spPr>
      </p:pic>
      <p:pic>
        <p:nvPicPr>
          <p:cNvPr id="7" name="Picture 7" descr="A close up of a baby "/>
          <p:cNvPicPr>
            <a:picLocks noChangeAspect="1"/>
          </p:cNvPicPr>
          <p:nvPr/>
        </p:nvPicPr>
        <p:blipFill>
          <a:blip r:embed="rId5"/>
          <a:srcRect/>
          <a:stretch>
            <a:fillRect/>
          </a:stretch>
        </p:blipFill>
        <p:spPr>
          <a:xfrm>
            <a:off x="694867" y="6604843"/>
            <a:ext cx="2238480" cy="2653457"/>
          </a:xfrm>
          <a:prstGeom prst="rect">
            <a:avLst/>
          </a:prstGeom>
        </p:spPr>
      </p:pic>
      <p:pic>
        <p:nvPicPr>
          <p:cNvPr id="8" name="Picture 8" descr="A close up of a droplet of blood"/>
          <p:cNvPicPr>
            <a:picLocks noChangeAspect="1"/>
          </p:cNvPicPr>
          <p:nvPr/>
        </p:nvPicPr>
        <p:blipFill>
          <a:blip r:embed="rId6"/>
          <a:srcRect/>
          <a:stretch>
            <a:fillRect/>
          </a:stretch>
        </p:blipFill>
        <p:spPr>
          <a:xfrm>
            <a:off x="3249664" y="3597321"/>
            <a:ext cx="3007522" cy="3007522"/>
          </a:xfrm>
          <a:prstGeom prst="rect">
            <a:avLst/>
          </a:prstGeom>
        </p:spPr>
      </p:pic>
      <p:pic>
        <p:nvPicPr>
          <p:cNvPr id="9" name="Picture 9" descr="A close up of a blood donation bag"/>
          <p:cNvPicPr>
            <a:picLocks noChangeAspect="1"/>
          </p:cNvPicPr>
          <p:nvPr/>
        </p:nvPicPr>
        <p:blipFill>
          <a:blip r:embed="rId7"/>
          <a:srcRect/>
          <a:stretch>
            <a:fillRect/>
          </a:stretch>
        </p:blipFill>
        <p:spPr>
          <a:xfrm>
            <a:off x="2654045" y="6185723"/>
            <a:ext cx="3251392" cy="3251392"/>
          </a:xfrm>
          <a:prstGeom prst="rect">
            <a:avLst/>
          </a:prstGeom>
        </p:spPr>
      </p:pic>
      <p:sp>
        <p:nvSpPr>
          <p:cNvPr id="10" name="Title 9">
            <a:extLst>
              <a:ext uri="{FF2B5EF4-FFF2-40B4-BE49-F238E27FC236}">
                <a16:creationId xmlns:a16="http://schemas.microsoft.com/office/drawing/2014/main" id="{0F85B9D9-BBD4-0444-B903-63DE2116014E}"/>
              </a:ext>
            </a:extLst>
          </p:cNvPr>
          <p:cNvSpPr>
            <a:spLocks noGrp="1"/>
          </p:cNvSpPr>
          <p:nvPr>
            <p:ph type="title" idx="4294967295"/>
          </p:nvPr>
        </p:nvSpPr>
        <p:spPr>
          <a:xfrm>
            <a:off x="378551" y="796991"/>
            <a:ext cx="17678400" cy="1143000"/>
          </a:xfrm>
        </p:spPr>
        <p:txBody>
          <a:bodyPr>
            <a:normAutofit/>
          </a:bodyPr>
          <a:lstStyle/>
          <a:p>
            <a:pPr rtl="0" eaLnBrk="1" latinLnBrk="0" hangingPunct="1"/>
            <a:r>
              <a:rPr lang="en-US" sz="5600" kern="1200" spc="112" dirty="0" err="1">
                <a:solidFill>
                  <a:srgbClr val="FFFFFF"/>
                </a:solidFill>
                <a:effectLst/>
                <a:latin typeface="Montserrat Classic" pitchFamily="2" charset="77"/>
                <a:ea typeface="+mn-ea"/>
                <a:cs typeface="+mn-cs"/>
              </a:rPr>
              <a:t>什么使人有乙肝风险</a:t>
            </a:r>
            <a:r>
              <a:rPr lang="zh-CN" altLang="en-US" sz="5600" kern="1200" spc="112" dirty="0">
                <a:solidFill>
                  <a:srgbClr val="FFFFFF"/>
                </a:solidFill>
                <a:effectLst/>
                <a:latin typeface="Montserrat Classic" pitchFamily="2" charset="77"/>
                <a:ea typeface="+mn-ea"/>
                <a:cs typeface="+mn-cs"/>
              </a:rPr>
              <a:t>？</a:t>
            </a:r>
            <a:endParaRPr lang="en-US"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092E6E"/>
        </a:solidFill>
        <a:effectLst/>
      </p:bgPr>
    </p:bg>
    <p:spTree>
      <p:nvGrpSpPr>
        <p:cNvPr id="1" name=""/>
        <p:cNvGrpSpPr/>
        <p:nvPr/>
      </p:nvGrpSpPr>
      <p:grpSpPr>
        <a:xfrm>
          <a:off x="0" y="0"/>
          <a:ext cx="0" cy="0"/>
          <a:chOff x="0" y="0"/>
          <a:chExt cx="0" cy="0"/>
        </a:xfrm>
      </p:grpSpPr>
      <p:sp>
        <p:nvSpPr>
          <p:cNvPr id="2" name="TextBox 2"/>
          <p:cNvSpPr txBox="1"/>
          <p:nvPr/>
        </p:nvSpPr>
        <p:spPr>
          <a:xfrm>
            <a:off x="1512692" y="3600132"/>
            <a:ext cx="16230600" cy="1886927"/>
          </a:xfrm>
          <a:prstGeom prst="rect">
            <a:avLst/>
          </a:prstGeom>
        </p:spPr>
        <p:txBody>
          <a:bodyPr lIns="0" tIns="0" rIns="0" bIns="0" rtlCol="0" anchor="t">
            <a:spAutoFit/>
          </a:bodyPr>
          <a:lstStyle/>
          <a:p>
            <a:pPr algn="ctr">
              <a:lnSpc>
                <a:spcPts val="7839"/>
              </a:lnSpc>
              <a:spcBef>
                <a:spcPct val="0"/>
              </a:spcBef>
            </a:pPr>
            <a:r>
              <a:rPr lang="en-US" sz="5600" dirty="0" err="1">
                <a:solidFill>
                  <a:srgbClr val="FFFFFF"/>
                </a:solidFill>
                <a:latin typeface="Montserrat Classic"/>
              </a:rPr>
              <a:t>乙肝不通过一般接触如拥抱</a:t>
            </a:r>
            <a:r>
              <a:rPr lang="zh-CN" altLang="en-US" sz="5600" dirty="0">
                <a:solidFill>
                  <a:srgbClr val="FFFFFF"/>
                </a:solidFill>
                <a:latin typeface="Montserrat Classic"/>
              </a:rPr>
              <a:t>、接吻、握手、</a:t>
            </a:r>
            <a:r>
              <a:rPr lang="en-US" sz="5600" dirty="0">
                <a:solidFill>
                  <a:srgbClr val="FFFFFF"/>
                </a:solidFill>
                <a:latin typeface="Montserrat Classic"/>
              </a:rPr>
              <a:t> </a:t>
            </a:r>
            <a:r>
              <a:rPr lang="en-US" sz="5600" dirty="0" err="1">
                <a:solidFill>
                  <a:srgbClr val="FFFFFF"/>
                </a:solidFill>
                <a:latin typeface="Montserrat Classic"/>
              </a:rPr>
              <a:t>打喷嚏或共享餐具传播</a:t>
            </a:r>
            <a:r>
              <a:rPr lang="zh-CN" altLang="en-US" sz="5600" dirty="0">
                <a:solidFill>
                  <a:srgbClr val="FFFFFF"/>
                </a:solidFill>
                <a:latin typeface="Montserrat Classic"/>
              </a:rPr>
              <a:t>。</a:t>
            </a:r>
            <a:endParaRPr lang="en-US" sz="5600" dirty="0">
              <a:solidFill>
                <a:srgbClr val="FFFFFF"/>
              </a:solidFill>
              <a:latin typeface="Montserrat Classic"/>
            </a:endParaRPr>
          </a:p>
        </p:txBody>
      </p:sp>
      <p:sp>
        <p:nvSpPr>
          <p:cNvPr id="3" name="AutoShape 3">
            <a:extLst>
              <a:ext uri="{C183D7F6-B498-43B3-948B-1728B52AA6E4}">
                <adec:decorative xmlns:adec="http://schemas.microsoft.com/office/drawing/2017/decorative" val="1"/>
              </a:ext>
            </a:extLst>
          </p:cNvPr>
          <p:cNvSpPr/>
          <p:nvPr/>
        </p:nvSpPr>
        <p:spPr>
          <a:xfrm>
            <a:off x="1028700" y="9776874"/>
            <a:ext cx="16230600" cy="800100"/>
          </a:xfrm>
          <a:prstGeom prst="rect">
            <a:avLst/>
          </a:prstGeom>
          <a:solidFill>
            <a:srgbClr val="FFDA02"/>
          </a:solidFill>
        </p:spPr>
      </p:sp>
      <p:grpSp>
        <p:nvGrpSpPr>
          <p:cNvPr id="4" name="Group 4">
            <a:extLst>
              <a:ext uri="{C183D7F6-B498-43B3-948B-1728B52AA6E4}">
                <adec:decorative xmlns:adec="http://schemas.microsoft.com/office/drawing/2017/decorative" val="1"/>
              </a:ext>
            </a:extLst>
          </p:cNvPr>
          <p:cNvGrpSpPr/>
          <p:nvPr/>
        </p:nvGrpSpPr>
        <p:grpSpPr>
          <a:xfrm>
            <a:off x="-576285" y="0"/>
            <a:ext cx="3209970" cy="946671"/>
            <a:chOff x="0" y="0"/>
            <a:chExt cx="1722525" cy="508000"/>
          </a:xfrm>
        </p:grpSpPr>
        <p:sp>
          <p:nvSpPr>
            <p:cNvPr id="5" name="Freeform 5"/>
            <p:cNvSpPr/>
            <p:nvPr/>
          </p:nvSpPr>
          <p:spPr>
            <a:xfrm>
              <a:off x="0" y="49530"/>
              <a:ext cx="1722525" cy="408940"/>
            </a:xfrm>
            <a:custGeom>
              <a:avLst/>
              <a:gdLst/>
              <a:ahLst/>
              <a:cxnLst/>
              <a:rect l="l" t="t" r="r" b="b"/>
              <a:pathLst>
                <a:path w="1722525" h="408940">
                  <a:moveTo>
                    <a:pt x="1516785" y="0"/>
                  </a:moveTo>
                  <a:cubicBezTo>
                    <a:pt x="1416455" y="0"/>
                    <a:pt x="1333905" y="72390"/>
                    <a:pt x="1314855" y="166370"/>
                  </a:cubicBezTo>
                  <a:lnTo>
                    <a:pt x="0" y="166370"/>
                  </a:lnTo>
                  <a:lnTo>
                    <a:pt x="0" y="242570"/>
                  </a:lnTo>
                  <a:lnTo>
                    <a:pt x="1316125" y="242570"/>
                  </a:lnTo>
                  <a:cubicBezTo>
                    <a:pt x="1333905" y="337820"/>
                    <a:pt x="1417725" y="408940"/>
                    <a:pt x="1518055" y="408940"/>
                  </a:cubicBezTo>
                  <a:cubicBezTo>
                    <a:pt x="1631085" y="408940"/>
                    <a:pt x="1722525" y="317500"/>
                    <a:pt x="1722525" y="204470"/>
                  </a:cubicBezTo>
                  <a:cubicBezTo>
                    <a:pt x="1722525" y="91440"/>
                    <a:pt x="1631085" y="0"/>
                    <a:pt x="1516785" y="0"/>
                  </a:cubicBezTo>
                  <a:close/>
                </a:path>
              </a:pathLst>
            </a:custGeom>
            <a:solidFill>
              <a:srgbClr val="FFDA02"/>
            </a:solidFill>
          </p:spPr>
        </p:sp>
      </p:grpSp>
      <p:sp>
        <p:nvSpPr>
          <p:cNvPr id="6" name="Title 5">
            <a:extLst>
              <a:ext uri="{FF2B5EF4-FFF2-40B4-BE49-F238E27FC236}">
                <a16:creationId xmlns:a16="http://schemas.microsoft.com/office/drawing/2014/main" id="{6E76115A-1F57-494A-B5A8-E8C9B2FC9944}"/>
              </a:ext>
            </a:extLst>
          </p:cNvPr>
          <p:cNvSpPr>
            <a:spLocks noGrp="1"/>
          </p:cNvSpPr>
          <p:nvPr>
            <p:ph type="title" idx="4294967295"/>
          </p:nvPr>
        </p:nvSpPr>
        <p:spPr>
          <a:xfrm>
            <a:off x="2878942" y="185279"/>
            <a:ext cx="12530115" cy="1143000"/>
          </a:xfrm>
        </p:spPr>
        <p:txBody>
          <a:bodyPr>
            <a:normAutofit/>
          </a:bodyPr>
          <a:lstStyle/>
          <a:p>
            <a:pPr algn="l"/>
            <a:r>
              <a:rPr lang="en-US" dirty="0" err="1">
                <a:solidFill>
                  <a:schemeClr val="bg1"/>
                </a:solidFill>
              </a:rPr>
              <a:t>乙肝不通过一般接触传播</a:t>
            </a:r>
            <a:endParaRPr lang="en-US" dirty="0">
              <a:solidFill>
                <a:schemeClr val="bg1"/>
              </a:solidFill>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092E6E"/>
        </a:solidFill>
        <a:effectLst/>
      </p:bgPr>
    </p:bg>
    <p:spTree>
      <p:nvGrpSpPr>
        <p:cNvPr id="1" name=""/>
        <p:cNvGrpSpPr/>
        <p:nvPr/>
      </p:nvGrpSpPr>
      <p:grpSpPr>
        <a:xfrm>
          <a:off x="0" y="0"/>
          <a:ext cx="0" cy="0"/>
          <a:chOff x="0" y="0"/>
          <a:chExt cx="0" cy="0"/>
        </a:xfrm>
      </p:grpSpPr>
      <p:sp>
        <p:nvSpPr>
          <p:cNvPr id="2" name="AutoShape 2">
            <a:extLst>
              <a:ext uri="{C183D7F6-B498-43B3-948B-1728B52AA6E4}">
                <adec:decorative xmlns:adec="http://schemas.microsoft.com/office/drawing/2017/decorative" val="1"/>
              </a:ext>
            </a:extLst>
          </p:cNvPr>
          <p:cNvSpPr/>
          <p:nvPr/>
        </p:nvSpPr>
        <p:spPr>
          <a:xfrm>
            <a:off x="1028700" y="9776874"/>
            <a:ext cx="16230600" cy="800100"/>
          </a:xfrm>
          <a:prstGeom prst="rect">
            <a:avLst/>
          </a:prstGeom>
          <a:solidFill>
            <a:srgbClr val="FFDA02"/>
          </a:solidFill>
        </p:spPr>
      </p:sp>
      <p:pic>
        <p:nvPicPr>
          <p:cNvPr id="3" name="Picture 3" descr="A close up of a happy family sitting together. "/>
          <p:cNvPicPr>
            <a:picLocks noChangeAspect="1"/>
          </p:cNvPicPr>
          <p:nvPr/>
        </p:nvPicPr>
        <p:blipFill>
          <a:blip r:embed="rId3"/>
          <a:srcRect l="16996" t="22573"/>
          <a:stretch>
            <a:fillRect/>
          </a:stretch>
        </p:blipFill>
        <p:spPr>
          <a:xfrm>
            <a:off x="4578056" y="2319306"/>
            <a:ext cx="8376449" cy="5209105"/>
          </a:xfrm>
          <a:prstGeom prst="rect">
            <a:avLst/>
          </a:prstGeom>
        </p:spPr>
      </p:pic>
      <p:sp>
        <p:nvSpPr>
          <p:cNvPr id="4" name="TextBox 4"/>
          <p:cNvSpPr txBox="1"/>
          <p:nvPr/>
        </p:nvSpPr>
        <p:spPr>
          <a:xfrm>
            <a:off x="5181600" y="141694"/>
            <a:ext cx="13645856" cy="886653"/>
          </a:xfrm>
          <a:prstGeom prst="rect">
            <a:avLst/>
          </a:prstGeom>
        </p:spPr>
        <p:txBody>
          <a:bodyPr wrap="square" lIns="0" tIns="0" rIns="0" bIns="0" rtlCol="0" anchor="t">
            <a:spAutoFit/>
          </a:bodyPr>
          <a:lstStyle/>
          <a:p>
            <a:pPr algn="ctr">
              <a:lnSpc>
                <a:spcPts val="7839"/>
              </a:lnSpc>
              <a:spcBef>
                <a:spcPct val="0"/>
              </a:spcBef>
            </a:pPr>
            <a:r>
              <a:rPr lang="en-US" sz="5600" dirty="0" err="1">
                <a:solidFill>
                  <a:srgbClr val="FFFFFF"/>
                </a:solidFill>
                <a:latin typeface="Montserrat Classic"/>
              </a:rPr>
              <a:t>可以通过进行检测和看医生预防肝问题</a:t>
            </a:r>
            <a:r>
              <a:rPr lang="zh-CN" altLang="en-US" sz="5600" dirty="0">
                <a:solidFill>
                  <a:srgbClr val="FFFFFF"/>
                </a:solidFill>
                <a:latin typeface="Montserrat Classic"/>
              </a:rPr>
              <a:t>！</a:t>
            </a:r>
            <a:endParaRPr lang="en-US" sz="5600" dirty="0">
              <a:solidFill>
                <a:srgbClr val="FFFFFF"/>
              </a:solidFill>
              <a:latin typeface="Montserrat Classic"/>
            </a:endParaRPr>
          </a:p>
        </p:txBody>
      </p:sp>
      <p:sp>
        <p:nvSpPr>
          <p:cNvPr id="5" name="TextBox 5"/>
          <p:cNvSpPr txBox="1"/>
          <p:nvPr/>
        </p:nvSpPr>
        <p:spPr>
          <a:xfrm>
            <a:off x="0" y="7875222"/>
            <a:ext cx="18234415" cy="761362"/>
          </a:xfrm>
          <a:prstGeom prst="rect">
            <a:avLst/>
          </a:prstGeom>
        </p:spPr>
        <p:txBody>
          <a:bodyPr lIns="0" tIns="0" rIns="0" bIns="0" rtlCol="0" anchor="t">
            <a:spAutoFit/>
          </a:bodyPr>
          <a:lstStyle/>
          <a:p>
            <a:pPr algn="ctr">
              <a:lnSpc>
                <a:spcPts val="6719"/>
              </a:lnSpc>
            </a:pPr>
            <a:r>
              <a:rPr lang="en-US" sz="4800">
                <a:solidFill>
                  <a:srgbClr val="FFFFFF"/>
                </a:solidFill>
                <a:latin typeface="Montserrat Classic"/>
              </a:rPr>
              <a:t>乙肝检测简单容易</a:t>
            </a:r>
            <a:r>
              <a:rPr lang="zh-CN" altLang="en-US" sz="4800" dirty="0">
                <a:solidFill>
                  <a:srgbClr val="FFFFFF"/>
                </a:solidFill>
                <a:latin typeface="Montserrat Classic"/>
              </a:rPr>
              <a:t>，可以帮助你和你的家庭保持健康！</a:t>
            </a:r>
            <a:endParaRPr lang="en-US" sz="4800" dirty="0">
              <a:solidFill>
                <a:srgbClr val="FFFFFF"/>
              </a:solidFill>
              <a:latin typeface="Montserrat Classic"/>
            </a:endParaRPr>
          </a:p>
        </p:txBody>
      </p:sp>
      <p:sp>
        <p:nvSpPr>
          <p:cNvPr id="6" name="Title 5">
            <a:extLst>
              <a:ext uri="{FF2B5EF4-FFF2-40B4-BE49-F238E27FC236}">
                <a16:creationId xmlns:a16="http://schemas.microsoft.com/office/drawing/2014/main" id="{6822D2AC-DE5D-204F-987B-E4450E57FAE6}"/>
              </a:ext>
            </a:extLst>
          </p:cNvPr>
          <p:cNvSpPr>
            <a:spLocks noGrp="1"/>
          </p:cNvSpPr>
          <p:nvPr>
            <p:ph type="title" idx="4294967295"/>
          </p:nvPr>
        </p:nvSpPr>
        <p:spPr>
          <a:xfrm>
            <a:off x="-152400" y="0"/>
            <a:ext cx="6172200" cy="1277449"/>
          </a:xfrm>
        </p:spPr>
        <p:txBody>
          <a:bodyPr>
            <a:normAutofit/>
          </a:bodyPr>
          <a:lstStyle/>
          <a:p>
            <a:r>
              <a:rPr lang="en-US" sz="5600" kern="1200" dirty="0" err="1">
                <a:solidFill>
                  <a:srgbClr val="FFFFFF"/>
                </a:solidFill>
                <a:effectLst/>
                <a:latin typeface="Montserrat Classic" pitchFamily="2" charset="77"/>
                <a:ea typeface="+mn-ea"/>
                <a:cs typeface="+mn-cs"/>
              </a:rPr>
              <a:t>好消息</a:t>
            </a:r>
            <a:r>
              <a:rPr lang="zh-CN" altLang="en-US" sz="5600" kern="1200" dirty="0">
                <a:solidFill>
                  <a:srgbClr val="FFFFFF"/>
                </a:solidFill>
                <a:effectLst/>
                <a:latin typeface="Montserrat Classic" pitchFamily="2" charset="77"/>
                <a:ea typeface="+mn-ea"/>
                <a:cs typeface="+mn-cs"/>
              </a:rPr>
              <a:t>：</a:t>
            </a:r>
            <a:r>
              <a:rPr lang="en-US" sz="5600" kern="1200" dirty="0">
                <a:solidFill>
                  <a:srgbClr val="FFFFFF"/>
                </a:solidFill>
                <a:effectLst/>
                <a:latin typeface="Montserrat Classic" pitchFamily="2" charset="77"/>
                <a:ea typeface="+mn-ea"/>
                <a:cs typeface="+mn-cs"/>
              </a:rPr>
              <a:t> </a:t>
            </a:r>
            <a:endParaRPr lang="en-US"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092E6E"/>
        </a:solidFill>
        <a:effectLst/>
      </p:bgPr>
    </p:bg>
    <p:spTree>
      <p:nvGrpSpPr>
        <p:cNvPr id="1" name=""/>
        <p:cNvGrpSpPr/>
        <p:nvPr/>
      </p:nvGrpSpPr>
      <p:grpSpPr>
        <a:xfrm>
          <a:off x="0" y="0"/>
          <a:ext cx="0" cy="0"/>
          <a:chOff x="0" y="0"/>
          <a:chExt cx="0" cy="0"/>
        </a:xfrm>
      </p:grpSpPr>
      <p:sp>
        <p:nvSpPr>
          <p:cNvPr id="2" name="AutoShape 2">
            <a:extLst>
              <a:ext uri="{C183D7F6-B498-43B3-948B-1728B52AA6E4}">
                <adec:decorative xmlns:adec="http://schemas.microsoft.com/office/drawing/2017/decorative" val="1"/>
              </a:ext>
            </a:extLst>
          </p:cNvPr>
          <p:cNvSpPr/>
          <p:nvPr/>
        </p:nvSpPr>
        <p:spPr>
          <a:xfrm>
            <a:off x="1028700" y="9776874"/>
            <a:ext cx="16230600" cy="800100"/>
          </a:xfrm>
          <a:prstGeom prst="rect">
            <a:avLst/>
          </a:prstGeom>
          <a:solidFill>
            <a:srgbClr val="FFDA02"/>
          </a:solidFill>
        </p:spPr>
      </p:sp>
      <p:grpSp>
        <p:nvGrpSpPr>
          <p:cNvPr id="4" name="Group 4">
            <a:extLst>
              <a:ext uri="{C183D7F6-B498-43B3-948B-1728B52AA6E4}">
                <adec:decorative xmlns:adec="http://schemas.microsoft.com/office/drawing/2017/decorative" val="1"/>
              </a:ext>
            </a:extLst>
          </p:cNvPr>
          <p:cNvGrpSpPr/>
          <p:nvPr/>
        </p:nvGrpSpPr>
        <p:grpSpPr>
          <a:xfrm>
            <a:off x="-576285" y="0"/>
            <a:ext cx="3209970" cy="946671"/>
            <a:chOff x="0" y="0"/>
            <a:chExt cx="1722525" cy="508000"/>
          </a:xfrm>
        </p:grpSpPr>
        <p:sp>
          <p:nvSpPr>
            <p:cNvPr id="5" name="Freeform 5"/>
            <p:cNvSpPr/>
            <p:nvPr/>
          </p:nvSpPr>
          <p:spPr>
            <a:xfrm>
              <a:off x="0" y="49530"/>
              <a:ext cx="1722525" cy="408940"/>
            </a:xfrm>
            <a:custGeom>
              <a:avLst/>
              <a:gdLst/>
              <a:ahLst/>
              <a:cxnLst/>
              <a:rect l="l" t="t" r="r" b="b"/>
              <a:pathLst>
                <a:path w="1722525" h="408940">
                  <a:moveTo>
                    <a:pt x="1516785" y="0"/>
                  </a:moveTo>
                  <a:cubicBezTo>
                    <a:pt x="1416455" y="0"/>
                    <a:pt x="1333905" y="72390"/>
                    <a:pt x="1314855" y="166370"/>
                  </a:cubicBezTo>
                  <a:lnTo>
                    <a:pt x="0" y="166370"/>
                  </a:lnTo>
                  <a:lnTo>
                    <a:pt x="0" y="242570"/>
                  </a:lnTo>
                  <a:lnTo>
                    <a:pt x="1316125" y="242570"/>
                  </a:lnTo>
                  <a:cubicBezTo>
                    <a:pt x="1333905" y="337820"/>
                    <a:pt x="1417725" y="408940"/>
                    <a:pt x="1518055" y="408940"/>
                  </a:cubicBezTo>
                  <a:cubicBezTo>
                    <a:pt x="1631085" y="408940"/>
                    <a:pt x="1722525" y="317500"/>
                    <a:pt x="1722525" y="204470"/>
                  </a:cubicBezTo>
                  <a:cubicBezTo>
                    <a:pt x="1722525" y="91440"/>
                    <a:pt x="1631085" y="0"/>
                    <a:pt x="1516785" y="0"/>
                  </a:cubicBezTo>
                  <a:close/>
                </a:path>
              </a:pathLst>
            </a:custGeom>
            <a:solidFill>
              <a:srgbClr val="FFDA02"/>
            </a:solidFill>
          </p:spPr>
        </p:sp>
      </p:grpSp>
      <p:sp>
        <p:nvSpPr>
          <p:cNvPr id="6" name="TextBox 6"/>
          <p:cNvSpPr txBox="1"/>
          <p:nvPr/>
        </p:nvSpPr>
        <p:spPr>
          <a:xfrm>
            <a:off x="764501" y="4063986"/>
            <a:ext cx="6825870" cy="1620572"/>
          </a:xfrm>
          <a:prstGeom prst="rect">
            <a:avLst/>
          </a:prstGeom>
        </p:spPr>
        <p:txBody>
          <a:bodyPr lIns="0" tIns="0" rIns="0" bIns="0" rtlCol="0" anchor="t">
            <a:spAutoFit/>
          </a:bodyPr>
          <a:lstStyle/>
          <a:p>
            <a:pPr algn="ctr">
              <a:lnSpc>
                <a:spcPts val="6719"/>
              </a:lnSpc>
              <a:spcBef>
                <a:spcPct val="0"/>
              </a:spcBef>
            </a:pPr>
            <a:r>
              <a:rPr lang="en-US" sz="4800" dirty="0" err="1">
                <a:solidFill>
                  <a:srgbClr val="FFFFFF"/>
                </a:solidFill>
                <a:latin typeface="Montserrat Light"/>
              </a:rPr>
              <a:t>一个简单的血液检测可以检查你是否有乙肝</a:t>
            </a:r>
            <a:r>
              <a:rPr lang="zh-CN" altLang="en-US" sz="4800" dirty="0">
                <a:solidFill>
                  <a:srgbClr val="FFFFFF"/>
                </a:solidFill>
                <a:latin typeface="Montserrat Light"/>
              </a:rPr>
              <a:t>。</a:t>
            </a:r>
            <a:endParaRPr lang="en-US" sz="4800" dirty="0">
              <a:solidFill>
                <a:srgbClr val="FFFFFF"/>
              </a:solidFill>
              <a:latin typeface="Montserrat Light"/>
            </a:endParaRPr>
          </a:p>
        </p:txBody>
      </p:sp>
      <p:pic>
        <p:nvPicPr>
          <p:cNvPr id="7" name="Picture 7" descr="A close up of a doctor drawing a persons blood for a hepatitis B test. "/>
          <p:cNvPicPr>
            <a:picLocks noChangeAspect="1"/>
          </p:cNvPicPr>
          <p:nvPr/>
        </p:nvPicPr>
        <p:blipFill>
          <a:blip r:embed="rId3"/>
          <a:srcRect/>
          <a:stretch>
            <a:fillRect/>
          </a:stretch>
        </p:blipFill>
        <p:spPr>
          <a:xfrm>
            <a:off x="8679706" y="2704693"/>
            <a:ext cx="7816789" cy="5217707"/>
          </a:xfrm>
          <a:prstGeom prst="rect">
            <a:avLst/>
          </a:prstGeom>
        </p:spPr>
      </p:pic>
      <p:sp>
        <p:nvSpPr>
          <p:cNvPr id="8" name="TextBox 8"/>
          <p:cNvSpPr txBox="1"/>
          <p:nvPr/>
        </p:nvSpPr>
        <p:spPr>
          <a:xfrm>
            <a:off x="1122293" y="8378081"/>
            <a:ext cx="16043414" cy="568617"/>
          </a:xfrm>
          <a:prstGeom prst="rect">
            <a:avLst/>
          </a:prstGeom>
        </p:spPr>
        <p:txBody>
          <a:bodyPr lIns="0" tIns="0" rIns="0" bIns="0" rtlCol="0" anchor="t">
            <a:spAutoFit/>
          </a:bodyPr>
          <a:lstStyle/>
          <a:p>
            <a:pPr algn="ctr">
              <a:lnSpc>
                <a:spcPts val="5040"/>
              </a:lnSpc>
              <a:spcBef>
                <a:spcPct val="0"/>
              </a:spcBef>
            </a:pPr>
            <a:r>
              <a:rPr lang="en-US" sz="3600" dirty="0" err="1">
                <a:solidFill>
                  <a:srgbClr val="FFFFFF"/>
                </a:solidFill>
                <a:latin typeface="Montserrat Light"/>
              </a:rPr>
              <a:t>检测快速容易</a:t>
            </a:r>
            <a:r>
              <a:rPr lang="zh-CN" altLang="en-US" sz="3600" dirty="0">
                <a:solidFill>
                  <a:srgbClr val="FFFFFF"/>
                </a:solidFill>
                <a:latin typeface="Montserrat Light"/>
              </a:rPr>
              <a:t>，结果应当在几天后出来！</a:t>
            </a:r>
            <a:endParaRPr lang="en-US" sz="3600" dirty="0">
              <a:solidFill>
                <a:srgbClr val="FFFFFF"/>
              </a:solidFill>
              <a:latin typeface="Montserrat Light"/>
            </a:endParaRPr>
          </a:p>
        </p:txBody>
      </p:sp>
      <p:sp>
        <p:nvSpPr>
          <p:cNvPr id="9" name="Title 8">
            <a:extLst>
              <a:ext uri="{FF2B5EF4-FFF2-40B4-BE49-F238E27FC236}">
                <a16:creationId xmlns:a16="http://schemas.microsoft.com/office/drawing/2014/main" id="{72697535-3E42-A44B-8C02-F03E4503C8FB}"/>
              </a:ext>
            </a:extLst>
          </p:cNvPr>
          <p:cNvSpPr>
            <a:spLocks noGrp="1"/>
          </p:cNvSpPr>
          <p:nvPr>
            <p:ph type="title" idx="4294967295"/>
          </p:nvPr>
        </p:nvSpPr>
        <p:spPr>
          <a:xfrm>
            <a:off x="647700" y="1058728"/>
            <a:ext cx="16992600" cy="1143000"/>
          </a:xfrm>
        </p:spPr>
        <p:txBody>
          <a:bodyPr>
            <a:normAutofit/>
          </a:bodyPr>
          <a:lstStyle/>
          <a:p>
            <a:pPr rtl="0" eaLnBrk="1" latinLnBrk="0" hangingPunct="1"/>
            <a:r>
              <a:rPr lang="en-US" sz="4800" kern="1200" dirty="0" err="1">
                <a:solidFill>
                  <a:srgbClr val="FFFFFF"/>
                </a:solidFill>
                <a:effectLst/>
                <a:latin typeface="Montserrat Classic" pitchFamily="2" charset="77"/>
                <a:ea typeface="+mn-ea"/>
                <a:cs typeface="+mn-cs"/>
              </a:rPr>
              <a:t>我如何找出我是否有乙肝</a:t>
            </a:r>
            <a:r>
              <a:rPr lang="zh-CN" altLang="en-US" sz="4800" kern="1200" dirty="0">
                <a:solidFill>
                  <a:srgbClr val="FFFFFF"/>
                </a:solidFill>
                <a:effectLst/>
                <a:latin typeface="Montserrat Classic" pitchFamily="2" charset="77"/>
                <a:ea typeface="+mn-ea"/>
                <a:cs typeface="+mn-cs"/>
              </a:rPr>
              <a:t>？</a:t>
            </a:r>
            <a:endParaRPr lang="en-US" dirty="0">
              <a:effectLst/>
            </a:endParaRPr>
          </a:p>
          <a:p>
            <a:endParaRPr lang="en-US"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092E6E"/>
        </a:solidFill>
        <a:effectLst/>
      </p:bgPr>
    </p:bg>
    <p:spTree>
      <p:nvGrpSpPr>
        <p:cNvPr id="1" name=""/>
        <p:cNvGrpSpPr/>
        <p:nvPr/>
      </p:nvGrpSpPr>
      <p:grpSpPr>
        <a:xfrm>
          <a:off x="0" y="0"/>
          <a:ext cx="0" cy="0"/>
          <a:chOff x="0" y="0"/>
          <a:chExt cx="0" cy="0"/>
        </a:xfrm>
      </p:grpSpPr>
      <p:sp>
        <p:nvSpPr>
          <p:cNvPr id="2" name="AutoShape 2">
            <a:extLst>
              <a:ext uri="{C183D7F6-B498-43B3-948B-1728B52AA6E4}">
                <adec:decorative xmlns:adec="http://schemas.microsoft.com/office/drawing/2017/decorative" val="1"/>
              </a:ext>
            </a:extLst>
          </p:cNvPr>
          <p:cNvSpPr/>
          <p:nvPr/>
        </p:nvSpPr>
        <p:spPr>
          <a:xfrm>
            <a:off x="1028700" y="9776874"/>
            <a:ext cx="16230600" cy="800100"/>
          </a:xfrm>
          <a:prstGeom prst="rect">
            <a:avLst/>
          </a:prstGeom>
          <a:solidFill>
            <a:srgbClr val="FFDA02"/>
          </a:solidFill>
        </p:spPr>
      </p:sp>
      <p:grpSp>
        <p:nvGrpSpPr>
          <p:cNvPr id="4" name="Group 4">
            <a:extLst>
              <a:ext uri="{C183D7F6-B498-43B3-948B-1728B52AA6E4}">
                <adec:decorative xmlns:adec="http://schemas.microsoft.com/office/drawing/2017/decorative" val="1"/>
              </a:ext>
            </a:extLst>
          </p:cNvPr>
          <p:cNvGrpSpPr/>
          <p:nvPr/>
        </p:nvGrpSpPr>
        <p:grpSpPr>
          <a:xfrm>
            <a:off x="-576285" y="0"/>
            <a:ext cx="3209970" cy="946671"/>
            <a:chOff x="0" y="0"/>
            <a:chExt cx="1722525" cy="508000"/>
          </a:xfrm>
        </p:grpSpPr>
        <p:sp>
          <p:nvSpPr>
            <p:cNvPr id="5" name="Freeform 5"/>
            <p:cNvSpPr/>
            <p:nvPr/>
          </p:nvSpPr>
          <p:spPr>
            <a:xfrm>
              <a:off x="0" y="49530"/>
              <a:ext cx="1722525" cy="408940"/>
            </a:xfrm>
            <a:custGeom>
              <a:avLst/>
              <a:gdLst/>
              <a:ahLst/>
              <a:cxnLst/>
              <a:rect l="l" t="t" r="r" b="b"/>
              <a:pathLst>
                <a:path w="1722525" h="408940">
                  <a:moveTo>
                    <a:pt x="1516785" y="0"/>
                  </a:moveTo>
                  <a:cubicBezTo>
                    <a:pt x="1416455" y="0"/>
                    <a:pt x="1333905" y="72390"/>
                    <a:pt x="1314855" y="166370"/>
                  </a:cubicBezTo>
                  <a:lnTo>
                    <a:pt x="0" y="166370"/>
                  </a:lnTo>
                  <a:lnTo>
                    <a:pt x="0" y="242570"/>
                  </a:lnTo>
                  <a:lnTo>
                    <a:pt x="1316125" y="242570"/>
                  </a:lnTo>
                  <a:cubicBezTo>
                    <a:pt x="1333905" y="337820"/>
                    <a:pt x="1417725" y="408940"/>
                    <a:pt x="1518055" y="408940"/>
                  </a:cubicBezTo>
                  <a:cubicBezTo>
                    <a:pt x="1631085" y="408940"/>
                    <a:pt x="1722525" y="317500"/>
                    <a:pt x="1722525" y="204470"/>
                  </a:cubicBezTo>
                  <a:cubicBezTo>
                    <a:pt x="1722525" y="91440"/>
                    <a:pt x="1631085" y="0"/>
                    <a:pt x="1516785" y="0"/>
                  </a:cubicBezTo>
                  <a:close/>
                </a:path>
              </a:pathLst>
            </a:custGeom>
            <a:solidFill>
              <a:srgbClr val="FFDA02"/>
            </a:solidFill>
          </p:spPr>
        </p:sp>
      </p:grpSp>
      <p:sp>
        <p:nvSpPr>
          <p:cNvPr id="9" name="Title 8">
            <a:extLst>
              <a:ext uri="{FF2B5EF4-FFF2-40B4-BE49-F238E27FC236}">
                <a16:creationId xmlns:a16="http://schemas.microsoft.com/office/drawing/2014/main" id="{72697535-3E42-A44B-8C02-F03E4503C8FB}"/>
              </a:ext>
            </a:extLst>
          </p:cNvPr>
          <p:cNvSpPr>
            <a:spLocks noGrp="1"/>
          </p:cNvSpPr>
          <p:nvPr>
            <p:ph type="title" idx="4294967295"/>
          </p:nvPr>
        </p:nvSpPr>
        <p:spPr>
          <a:xfrm>
            <a:off x="647700" y="1058728"/>
            <a:ext cx="16992600" cy="1143000"/>
          </a:xfrm>
        </p:spPr>
        <p:txBody>
          <a:bodyPr>
            <a:normAutofit/>
          </a:bodyPr>
          <a:lstStyle/>
          <a:p>
            <a:r>
              <a:rPr lang="en-US" sz="5400" b="1" dirty="0" err="1">
                <a:solidFill>
                  <a:srgbClr val="FFFFFF"/>
                </a:solidFill>
                <a:latin typeface="Montserrat Classic"/>
                <a:ea typeface="+mn-ea"/>
                <a:cs typeface="+mn-cs"/>
              </a:rPr>
              <a:t>我应当检测什么</a:t>
            </a:r>
            <a:r>
              <a:rPr lang="zh-CN" altLang="en-US" sz="5400" b="1" dirty="0">
                <a:solidFill>
                  <a:srgbClr val="FFFFFF"/>
                </a:solidFill>
                <a:latin typeface="Montserrat Classic"/>
                <a:ea typeface="+mn-ea"/>
                <a:cs typeface="+mn-cs"/>
              </a:rPr>
              <a:t>？</a:t>
            </a:r>
            <a:endParaRPr lang="en-US" sz="5400" dirty="0">
              <a:effectLst/>
              <a:cs typeface="Calibri"/>
            </a:endParaRPr>
          </a:p>
          <a:p>
            <a:endParaRPr lang="en-US" dirty="0"/>
          </a:p>
        </p:txBody>
      </p:sp>
      <p:sp>
        <p:nvSpPr>
          <p:cNvPr id="3" name="TextBox 2">
            <a:extLst>
              <a:ext uri="{FF2B5EF4-FFF2-40B4-BE49-F238E27FC236}">
                <a16:creationId xmlns:a16="http://schemas.microsoft.com/office/drawing/2014/main" id="{54F964BD-E858-439D-A77B-9E5E2C26B729}"/>
              </a:ext>
            </a:extLst>
          </p:cNvPr>
          <p:cNvSpPr txBox="1"/>
          <p:nvPr/>
        </p:nvSpPr>
        <p:spPr>
          <a:xfrm>
            <a:off x="1368239" y="2124635"/>
            <a:ext cx="15887697" cy="6778266"/>
          </a:xfrm>
          <a:prstGeom prst="rect">
            <a:avLst/>
          </a:prstGeom>
          <a:noFill/>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a:lnSpc>
                <a:spcPts val="6719"/>
              </a:lnSpc>
            </a:pPr>
            <a:r>
              <a:rPr lang="en-US" altLang="zh-CN" sz="4800" dirty="0">
                <a:solidFill>
                  <a:srgbClr val="FFFFFF"/>
                </a:solidFill>
                <a:latin typeface="Montserrat Classic"/>
              </a:rPr>
              <a:t>1) </a:t>
            </a:r>
            <a:r>
              <a:rPr lang="en-US" altLang="zh-CN" sz="4800" dirty="0" err="1">
                <a:solidFill>
                  <a:srgbClr val="FFFFFF"/>
                </a:solidFill>
                <a:latin typeface="Montserrat Classic"/>
              </a:rPr>
              <a:t>乙肝表面抗原</a:t>
            </a:r>
            <a:r>
              <a:rPr lang="zh-CN" altLang="en-US" sz="4800" dirty="0">
                <a:solidFill>
                  <a:srgbClr val="FFFFFF"/>
                </a:solidFill>
                <a:latin typeface="Montserrat Classic"/>
              </a:rPr>
              <a:t>（</a:t>
            </a:r>
            <a:r>
              <a:rPr lang="en-US" altLang="zh-CN" sz="4800" dirty="0">
                <a:solidFill>
                  <a:srgbClr val="FFFFFF"/>
                </a:solidFill>
                <a:latin typeface="Montserrat Classic"/>
              </a:rPr>
              <a:t>HBsAg</a:t>
            </a:r>
            <a:r>
              <a:rPr lang="zh-CN" altLang="en-US" sz="4800" dirty="0">
                <a:solidFill>
                  <a:srgbClr val="FFFFFF"/>
                </a:solidFill>
                <a:latin typeface="Montserrat Classic"/>
              </a:rPr>
              <a:t>）</a:t>
            </a:r>
            <a:endParaRPr lang="en-US" altLang="zh-CN" sz="4800" dirty="0">
              <a:solidFill>
                <a:srgbClr val="FFFFFF"/>
              </a:solidFill>
              <a:latin typeface="Montserrat Classic"/>
            </a:endParaRPr>
          </a:p>
          <a:p>
            <a:pPr marL="1143000" lvl="1" indent="-685800">
              <a:lnSpc>
                <a:spcPts val="6719"/>
              </a:lnSpc>
              <a:buFont typeface="Arial"/>
              <a:buChar char="•"/>
            </a:pPr>
            <a:r>
              <a:rPr lang="en-US" altLang="zh-CN" sz="3200" dirty="0" err="1">
                <a:solidFill>
                  <a:srgbClr val="FFFFFF"/>
                </a:solidFill>
                <a:latin typeface="Montserrat Classic"/>
              </a:rPr>
              <a:t>阳性或反应检测表示被检测者感染了乙肝</a:t>
            </a:r>
            <a:endParaRPr lang="en-US" altLang="zh-CN" sz="3200" dirty="0">
              <a:solidFill>
                <a:srgbClr val="FFFFFF"/>
              </a:solidFill>
              <a:latin typeface="Montserrat Classic"/>
            </a:endParaRPr>
          </a:p>
          <a:p>
            <a:pPr>
              <a:lnSpc>
                <a:spcPts val="6719"/>
              </a:lnSpc>
            </a:pPr>
            <a:r>
              <a:rPr lang="en-US" altLang="zh-CN" sz="4800" dirty="0">
                <a:solidFill>
                  <a:srgbClr val="FFFFFF"/>
                </a:solidFill>
                <a:latin typeface="Montserrat Classic"/>
              </a:rPr>
              <a:t>2) </a:t>
            </a:r>
            <a:r>
              <a:rPr lang="en-US" altLang="zh-CN" sz="4800" dirty="0" err="1">
                <a:solidFill>
                  <a:srgbClr val="FFFFFF"/>
                </a:solidFill>
                <a:latin typeface="Montserrat Classic"/>
              </a:rPr>
              <a:t>乙肝表面抗体</a:t>
            </a:r>
            <a:r>
              <a:rPr lang="zh-CN" altLang="en-US" sz="4800" dirty="0">
                <a:solidFill>
                  <a:srgbClr val="FFFFFF"/>
                </a:solidFill>
                <a:latin typeface="Montserrat Classic"/>
              </a:rPr>
              <a:t>（</a:t>
            </a:r>
            <a:r>
              <a:rPr lang="en-US" altLang="zh-CN" sz="4800" dirty="0" err="1">
                <a:solidFill>
                  <a:srgbClr val="FFFFFF"/>
                </a:solidFill>
                <a:latin typeface="Montserrat Classic"/>
              </a:rPr>
              <a:t>HBsAb</a:t>
            </a:r>
            <a:r>
              <a:rPr lang="zh-CN" altLang="en-US" sz="4800" dirty="0">
                <a:solidFill>
                  <a:srgbClr val="FFFFFF"/>
                </a:solidFill>
                <a:latin typeface="Montserrat Classic"/>
              </a:rPr>
              <a:t>）</a:t>
            </a:r>
            <a:endParaRPr lang="en-US" altLang="zh-CN" sz="4800" dirty="0">
              <a:solidFill>
                <a:srgbClr val="FFFFFF"/>
              </a:solidFill>
              <a:latin typeface="Montserrat Classic"/>
            </a:endParaRPr>
          </a:p>
          <a:p>
            <a:pPr marL="1143000" lvl="1" indent="-685800">
              <a:lnSpc>
                <a:spcPts val="6719"/>
              </a:lnSpc>
              <a:buFont typeface="Arial"/>
              <a:buChar char="•"/>
            </a:pPr>
            <a:r>
              <a:rPr lang="en-US" altLang="zh-CN" sz="3200" dirty="0" err="1">
                <a:solidFill>
                  <a:srgbClr val="FFFFFF"/>
                </a:solidFill>
                <a:latin typeface="Montserrat Classic"/>
              </a:rPr>
              <a:t>阳性或反应检测表示被检测者对乙肝是被保护的或免疫的</a:t>
            </a:r>
            <a:endParaRPr lang="en-US" sz="3200" dirty="0">
              <a:solidFill>
                <a:srgbClr val="FFFFFF"/>
              </a:solidFill>
              <a:latin typeface="Montserrat Classic"/>
            </a:endParaRPr>
          </a:p>
          <a:p>
            <a:pPr>
              <a:lnSpc>
                <a:spcPts val="6719"/>
              </a:lnSpc>
            </a:pPr>
            <a:r>
              <a:rPr lang="en-US" sz="4800" dirty="0">
                <a:solidFill>
                  <a:srgbClr val="FFFFFF"/>
                </a:solidFill>
                <a:latin typeface="Montserrat Classic"/>
              </a:rPr>
              <a:t>3) </a:t>
            </a:r>
            <a:r>
              <a:rPr lang="en-US" sz="4800" dirty="0" err="1">
                <a:solidFill>
                  <a:srgbClr val="FFFFFF"/>
                </a:solidFill>
                <a:latin typeface="Montserrat Classic"/>
              </a:rPr>
              <a:t>乙肝核心抗体</a:t>
            </a:r>
            <a:r>
              <a:rPr lang="zh-CN" altLang="en-US" sz="4800" dirty="0">
                <a:solidFill>
                  <a:srgbClr val="FFFFFF"/>
                </a:solidFill>
                <a:latin typeface="Montserrat Classic"/>
              </a:rPr>
              <a:t>（</a:t>
            </a:r>
            <a:r>
              <a:rPr lang="en-US" sz="4800" dirty="0" err="1">
                <a:solidFill>
                  <a:srgbClr val="FFFFFF"/>
                </a:solidFill>
                <a:latin typeface="Montserrat Classic"/>
              </a:rPr>
              <a:t>HBcAb</a:t>
            </a:r>
            <a:r>
              <a:rPr lang="zh-CN" altLang="en-US" sz="4800" dirty="0">
                <a:solidFill>
                  <a:srgbClr val="FFFFFF"/>
                </a:solidFill>
                <a:latin typeface="Montserrat Classic"/>
              </a:rPr>
              <a:t>）</a:t>
            </a:r>
            <a:endParaRPr lang="en-US" sz="4800" dirty="0">
              <a:solidFill>
                <a:srgbClr val="FFFFFF"/>
              </a:solidFill>
              <a:latin typeface="Montserrat Classic"/>
            </a:endParaRPr>
          </a:p>
          <a:p>
            <a:pPr marL="1143000" lvl="1" indent="-685800">
              <a:lnSpc>
                <a:spcPts val="6719"/>
              </a:lnSpc>
              <a:buFont typeface="Arial"/>
              <a:buChar char="•"/>
            </a:pPr>
            <a:r>
              <a:rPr lang="en-US" sz="3200" dirty="0" err="1">
                <a:solidFill>
                  <a:srgbClr val="FFFFFF"/>
                </a:solidFill>
                <a:latin typeface="Montserrat Classic"/>
              </a:rPr>
              <a:t>阳性或反应检测表示被检测者有了乙肝感染或当前有感染</a:t>
            </a:r>
            <a:r>
              <a:rPr lang="zh-CN" altLang="en-US" sz="3200" dirty="0">
                <a:solidFill>
                  <a:srgbClr val="FFFFFF"/>
                </a:solidFill>
                <a:latin typeface="Montserrat Classic"/>
              </a:rPr>
              <a:t>。这个检测告诉我们被检测者在其生命的某个点接触了乙肝。</a:t>
            </a:r>
            <a:endParaRPr lang="en-US" sz="3200" dirty="0">
              <a:solidFill>
                <a:srgbClr val="FFFFFF"/>
              </a:solidFill>
              <a:latin typeface="Montserrat Classic"/>
            </a:endParaRPr>
          </a:p>
          <a:p>
            <a:pPr>
              <a:lnSpc>
                <a:spcPts val="6719"/>
              </a:lnSpc>
            </a:pPr>
            <a:endParaRPr lang="en-US" sz="4800" dirty="0">
              <a:solidFill>
                <a:srgbClr val="FFFFFF"/>
              </a:solidFill>
              <a:latin typeface="Montserrat Classic"/>
            </a:endParaRPr>
          </a:p>
        </p:txBody>
      </p:sp>
    </p:spTree>
    <p:extLst>
      <p:ext uri="{BB962C8B-B14F-4D97-AF65-F5344CB8AC3E}">
        <p14:creationId xmlns:p14="http://schemas.microsoft.com/office/powerpoint/2010/main" val="310200933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092E6E"/>
        </a:solidFill>
        <a:effectLst/>
      </p:bgPr>
    </p:bg>
    <p:spTree>
      <p:nvGrpSpPr>
        <p:cNvPr id="1" name=""/>
        <p:cNvGrpSpPr/>
        <p:nvPr/>
      </p:nvGrpSpPr>
      <p:grpSpPr>
        <a:xfrm>
          <a:off x="0" y="0"/>
          <a:ext cx="0" cy="0"/>
          <a:chOff x="0" y="0"/>
          <a:chExt cx="0" cy="0"/>
        </a:xfrm>
      </p:grpSpPr>
      <p:sp>
        <p:nvSpPr>
          <p:cNvPr id="2" name="AutoShape 2">
            <a:extLst>
              <a:ext uri="{C183D7F6-B498-43B3-948B-1728B52AA6E4}">
                <adec:decorative xmlns:adec="http://schemas.microsoft.com/office/drawing/2017/decorative" val="1"/>
              </a:ext>
            </a:extLst>
          </p:cNvPr>
          <p:cNvSpPr/>
          <p:nvPr/>
        </p:nvSpPr>
        <p:spPr>
          <a:xfrm>
            <a:off x="1028700" y="9776874"/>
            <a:ext cx="16230600" cy="800100"/>
          </a:xfrm>
          <a:prstGeom prst="rect">
            <a:avLst/>
          </a:prstGeom>
          <a:solidFill>
            <a:srgbClr val="FFDA02"/>
          </a:solidFill>
        </p:spPr>
      </p:sp>
      <p:grpSp>
        <p:nvGrpSpPr>
          <p:cNvPr id="4" name="Group 4">
            <a:extLst>
              <a:ext uri="{C183D7F6-B498-43B3-948B-1728B52AA6E4}">
                <adec:decorative xmlns:adec="http://schemas.microsoft.com/office/drawing/2017/decorative" val="1"/>
              </a:ext>
            </a:extLst>
          </p:cNvPr>
          <p:cNvGrpSpPr/>
          <p:nvPr/>
        </p:nvGrpSpPr>
        <p:grpSpPr>
          <a:xfrm>
            <a:off x="-576285" y="0"/>
            <a:ext cx="3209970" cy="946671"/>
            <a:chOff x="0" y="0"/>
            <a:chExt cx="1722525" cy="508000"/>
          </a:xfrm>
        </p:grpSpPr>
        <p:sp>
          <p:nvSpPr>
            <p:cNvPr id="5" name="Freeform 5"/>
            <p:cNvSpPr/>
            <p:nvPr/>
          </p:nvSpPr>
          <p:spPr>
            <a:xfrm>
              <a:off x="0" y="49530"/>
              <a:ext cx="1722525" cy="408940"/>
            </a:xfrm>
            <a:custGeom>
              <a:avLst/>
              <a:gdLst/>
              <a:ahLst/>
              <a:cxnLst/>
              <a:rect l="l" t="t" r="r" b="b"/>
              <a:pathLst>
                <a:path w="1722525" h="408940">
                  <a:moveTo>
                    <a:pt x="1516785" y="0"/>
                  </a:moveTo>
                  <a:cubicBezTo>
                    <a:pt x="1416455" y="0"/>
                    <a:pt x="1333905" y="72390"/>
                    <a:pt x="1314855" y="166370"/>
                  </a:cubicBezTo>
                  <a:lnTo>
                    <a:pt x="0" y="166370"/>
                  </a:lnTo>
                  <a:lnTo>
                    <a:pt x="0" y="242570"/>
                  </a:lnTo>
                  <a:lnTo>
                    <a:pt x="1316125" y="242570"/>
                  </a:lnTo>
                  <a:cubicBezTo>
                    <a:pt x="1333905" y="337820"/>
                    <a:pt x="1417725" y="408940"/>
                    <a:pt x="1518055" y="408940"/>
                  </a:cubicBezTo>
                  <a:cubicBezTo>
                    <a:pt x="1631085" y="408940"/>
                    <a:pt x="1722525" y="317500"/>
                    <a:pt x="1722525" y="204470"/>
                  </a:cubicBezTo>
                  <a:cubicBezTo>
                    <a:pt x="1722525" y="91440"/>
                    <a:pt x="1631085" y="0"/>
                    <a:pt x="1516785" y="0"/>
                  </a:cubicBezTo>
                  <a:close/>
                </a:path>
              </a:pathLst>
            </a:custGeom>
            <a:solidFill>
              <a:srgbClr val="FFDA02"/>
            </a:solidFill>
          </p:spPr>
        </p:sp>
      </p:grpSp>
      <p:pic>
        <p:nvPicPr>
          <p:cNvPr id="6" name="Picture 6" descr="A close up of a cartoon doctor"/>
          <p:cNvPicPr>
            <a:picLocks noChangeAspect="1"/>
          </p:cNvPicPr>
          <p:nvPr/>
        </p:nvPicPr>
        <p:blipFill>
          <a:blip r:embed="rId3"/>
          <a:srcRect/>
          <a:stretch>
            <a:fillRect/>
          </a:stretch>
        </p:blipFill>
        <p:spPr>
          <a:xfrm>
            <a:off x="9766856" y="3130998"/>
            <a:ext cx="6645876" cy="6645876"/>
          </a:xfrm>
          <a:prstGeom prst="rect">
            <a:avLst/>
          </a:prstGeom>
        </p:spPr>
      </p:pic>
      <p:pic>
        <p:nvPicPr>
          <p:cNvPr id="7" name="Picture 7" descr="A speach bubble coming from the doctor that says: It is important if you have hepatitis B to check in with your doctor every 6-12 months to monitor your liver health"/>
          <p:cNvPicPr>
            <a:picLocks noChangeAspect="1"/>
          </p:cNvPicPr>
          <p:nvPr/>
        </p:nvPicPr>
        <p:blipFill>
          <a:blip r:embed="rId4"/>
          <a:srcRect/>
          <a:stretch>
            <a:fillRect/>
          </a:stretch>
        </p:blipFill>
        <p:spPr>
          <a:xfrm>
            <a:off x="7170207" y="2150833"/>
            <a:ext cx="5193298" cy="4443062"/>
          </a:xfrm>
          <a:prstGeom prst="rect">
            <a:avLst/>
          </a:prstGeom>
        </p:spPr>
      </p:pic>
      <p:sp>
        <p:nvSpPr>
          <p:cNvPr id="8" name="TextBox 8"/>
          <p:cNvSpPr txBox="1"/>
          <p:nvPr/>
        </p:nvSpPr>
        <p:spPr>
          <a:xfrm>
            <a:off x="7439869" y="3045273"/>
            <a:ext cx="4653973" cy="1098955"/>
          </a:xfrm>
          <a:prstGeom prst="rect">
            <a:avLst/>
          </a:prstGeom>
        </p:spPr>
        <p:txBody>
          <a:bodyPr lIns="0" tIns="0" rIns="0" bIns="0" rtlCol="0" anchor="t">
            <a:spAutoFit/>
          </a:bodyPr>
          <a:lstStyle/>
          <a:p>
            <a:pPr algn="ctr">
              <a:lnSpc>
                <a:spcPts val="4480"/>
              </a:lnSpc>
              <a:spcBef>
                <a:spcPct val="0"/>
              </a:spcBef>
            </a:pPr>
            <a:r>
              <a:rPr lang="zh-CN" altLang="en-US" sz="3200" dirty="0">
                <a:solidFill>
                  <a:srgbClr val="000000"/>
                </a:solidFill>
                <a:latin typeface="Arimo"/>
              </a:rPr>
              <a:t>每</a:t>
            </a:r>
            <a:r>
              <a:rPr lang="en-US" altLang="zh-CN" sz="3200" dirty="0">
                <a:solidFill>
                  <a:srgbClr val="000000"/>
                </a:solidFill>
                <a:latin typeface="Arimo"/>
              </a:rPr>
              <a:t>6-12</a:t>
            </a:r>
            <a:r>
              <a:rPr lang="zh-CN" altLang="en-US" sz="3200" dirty="0">
                <a:solidFill>
                  <a:srgbClr val="000000"/>
                </a:solidFill>
                <a:latin typeface="Arimo"/>
              </a:rPr>
              <a:t>个月去看医生很重要，以监控你的肝健康</a:t>
            </a:r>
            <a:endParaRPr lang="en-US" sz="3200" dirty="0">
              <a:solidFill>
                <a:srgbClr val="000000"/>
              </a:solidFill>
              <a:latin typeface="Arimo"/>
            </a:endParaRPr>
          </a:p>
        </p:txBody>
      </p:sp>
      <p:pic>
        <p:nvPicPr>
          <p:cNvPr id="9" name="Picture 9" descr="This is an image of a notebook that has writing on it that says the steps you can take to keep your liver healthy. They are 1) stop drinking alcohol, 2) lose weight if you are overweight 3) quit smoking 4) eat healthy foods and 5) exercise"/>
          <p:cNvPicPr>
            <a:picLocks noChangeAspect="1"/>
          </p:cNvPicPr>
          <p:nvPr/>
        </p:nvPicPr>
        <p:blipFill>
          <a:blip r:embed="rId5"/>
          <a:srcRect/>
          <a:stretch>
            <a:fillRect/>
          </a:stretch>
        </p:blipFill>
        <p:spPr>
          <a:xfrm>
            <a:off x="294806" y="1547274"/>
            <a:ext cx="8229600" cy="8229600"/>
          </a:xfrm>
          <a:prstGeom prst="rect">
            <a:avLst/>
          </a:prstGeom>
        </p:spPr>
      </p:pic>
      <p:sp>
        <p:nvSpPr>
          <p:cNvPr id="10" name="TextBox 10"/>
          <p:cNvSpPr txBox="1"/>
          <p:nvPr/>
        </p:nvSpPr>
        <p:spPr>
          <a:xfrm rot="21257520">
            <a:off x="2084756" y="2847957"/>
            <a:ext cx="4649578" cy="4603889"/>
          </a:xfrm>
          <a:prstGeom prst="rect">
            <a:avLst/>
          </a:prstGeom>
        </p:spPr>
        <p:txBody>
          <a:bodyPr wrap="square" lIns="0" tIns="0" rIns="0" bIns="0" rtlCol="0" anchor="t">
            <a:spAutoFit/>
          </a:bodyPr>
          <a:lstStyle/>
          <a:p>
            <a:pPr algn="ctr">
              <a:lnSpc>
                <a:spcPts val="6137"/>
              </a:lnSpc>
            </a:pPr>
            <a:r>
              <a:rPr lang="en-US" sz="3589" dirty="0" err="1">
                <a:solidFill>
                  <a:srgbClr val="C8161D"/>
                </a:solidFill>
                <a:latin typeface="Aileron Thin Bold"/>
              </a:rPr>
              <a:t>照顾你的肝脏</a:t>
            </a:r>
            <a:endParaRPr lang="en-US" sz="3589" dirty="0">
              <a:solidFill>
                <a:srgbClr val="C8161D"/>
              </a:solidFill>
              <a:latin typeface="Aileron Thin Bold"/>
            </a:endParaRPr>
          </a:p>
          <a:p>
            <a:pPr marL="592582" lvl="1" indent="-296291">
              <a:lnSpc>
                <a:spcPts val="6137"/>
              </a:lnSpc>
              <a:buFont typeface="Arial"/>
              <a:buChar char="•"/>
            </a:pPr>
            <a:r>
              <a:rPr lang="en-US" sz="3589" dirty="0" err="1">
                <a:solidFill>
                  <a:srgbClr val="C8161D"/>
                </a:solidFill>
                <a:latin typeface="Aileron Thin Bold"/>
              </a:rPr>
              <a:t>戒酒</a:t>
            </a:r>
            <a:r>
              <a:rPr lang="en-US" sz="3589" dirty="0">
                <a:solidFill>
                  <a:srgbClr val="C8161D"/>
                </a:solidFill>
                <a:latin typeface="Aileron Thin Bold"/>
              </a:rPr>
              <a:t>  </a:t>
            </a:r>
          </a:p>
          <a:p>
            <a:pPr marL="592582" lvl="1" indent="-296291">
              <a:lnSpc>
                <a:spcPts val="6137"/>
              </a:lnSpc>
              <a:buFont typeface="Arial"/>
              <a:buChar char="•"/>
            </a:pPr>
            <a:r>
              <a:rPr lang="en-US" sz="3589" dirty="0" err="1">
                <a:solidFill>
                  <a:srgbClr val="C8161D"/>
                </a:solidFill>
                <a:latin typeface="Aileron Thin Bold"/>
              </a:rPr>
              <a:t>如果你超重</a:t>
            </a:r>
            <a:r>
              <a:rPr lang="zh-CN" altLang="en-US" sz="3589" dirty="0">
                <a:solidFill>
                  <a:srgbClr val="C8161D"/>
                </a:solidFill>
                <a:latin typeface="Aileron Thin Bold"/>
              </a:rPr>
              <a:t>，减肥</a:t>
            </a:r>
            <a:r>
              <a:rPr lang="en-US" sz="3589" dirty="0">
                <a:solidFill>
                  <a:srgbClr val="C8161D"/>
                </a:solidFill>
                <a:latin typeface="Aileron Thin Bold"/>
              </a:rPr>
              <a:t> </a:t>
            </a:r>
          </a:p>
          <a:p>
            <a:pPr marL="592582" lvl="1" indent="-296291">
              <a:lnSpc>
                <a:spcPts val="6137"/>
              </a:lnSpc>
              <a:buFont typeface="Arial"/>
              <a:buChar char="•"/>
            </a:pPr>
            <a:r>
              <a:rPr lang="en-US" sz="3589" dirty="0" err="1">
                <a:solidFill>
                  <a:srgbClr val="C8161D"/>
                </a:solidFill>
                <a:latin typeface="Aileron Thin Bold"/>
              </a:rPr>
              <a:t>戒烟</a:t>
            </a:r>
            <a:r>
              <a:rPr lang="en-US" sz="3589" dirty="0">
                <a:solidFill>
                  <a:srgbClr val="C8161D"/>
                </a:solidFill>
                <a:latin typeface="Aileron Thin Bold"/>
              </a:rPr>
              <a:t> </a:t>
            </a:r>
          </a:p>
          <a:p>
            <a:pPr marL="592582" lvl="1" indent="-296291">
              <a:lnSpc>
                <a:spcPts val="6137"/>
              </a:lnSpc>
              <a:buFont typeface="Arial"/>
              <a:buChar char="•"/>
            </a:pPr>
            <a:r>
              <a:rPr lang="en-US" sz="3589" dirty="0" err="1">
                <a:solidFill>
                  <a:srgbClr val="C8161D"/>
                </a:solidFill>
                <a:latin typeface="Aileron Thin Bold"/>
              </a:rPr>
              <a:t>吃健康的食物</a:t>
            </a:r>
            <a:r>
              <a:rPr lang="en-US" sz="3589" dirty="0">
                <a:solidFill>
                  <a:srgbClr val="C8161D"/>
                </a:solidFill>
                <a:latin typeface="Aileron Thin Bold"/>
              </a:rPr>
              <a:t> </a:t>
            </a:r>
          </a:p>
          <a:p>
            <a:pPr marL="592582" lvl="1" indent="-296291">
              <a:lnSpc>
                <a:spcPts val="6137"/>
              </a:lnSpc>
              <a:buFont typeface="Arial"/>
              <a:buChar char="•"/>
            </a:pPr>
            <a:r>
              <a:rPr lang="en-US" sz="3589" dirty="0" err="1">
                <a:solidFill>
                  <a:srgbClr val="C8161D"/>
                </a:solidFill>
                <a:latin typeface="Aileron Thin Bold"/>
              </a:rPr>
              <a:t>运动</a:t>
            </a:r>
            <a:r>
              <a:rPr lang="en-US" sz="3589" dirty="0">
                <a:solidFill>
                  <a:srgbClr val="C8161D"/>
                </a:solidFill>
                <a:latin typeface="Aileron Thin Bold"/>
              </a:rPr>
              <a:t> </a:t>
            </a:r>
          </a:p>
        </p:txBody>
      </p:sp>
      <p:pic>
        <p:nvPicPr>
          <p:cNvPr id="11" name="Picture 11" descr="Another speach bubble coming from the doctor stating: There are treatments that can prevent liver cancer and save lives- the key is knowing if you have hepatitis B so you can take action!"/>
          <p:cNvPicPr>
            <a:picLocks noChangeAspect="1"/>
          </p:cNvPicPr>
          <p:nvPr/>
        </p:nvPicPr>
        <p:blipFill>
          <a:blip r:embed="rId6"/>
          <a:srcRect/>
          <a:stretch>
            <a:fillRect/>
          </a:stretch>
        </p:blipFill>
        <p:spPr>
          <a:xfrm>
            <a:off x="12608554" y="1028700"/>
            <a:ext cx="5758810" cy="4722224"/>
          </a:xfrm>
          <a:prstGeom prst="rect">
            <a:avLst/>
          </a:prstGeom>
        </p:spPr>
      </p:pic>
      <p:sp>
        <p:nvSpPr>
          <p:cNvPr id="12" name="TextBox 12"/>
          <p:cNvSpPr txBox="1"/>
          <p:nvPr/>
        </p:nvSpPr>
        <p:spPr>
          <a:xfrm>
            <a:off x="13179755" y="1471074"/>
            <a:ext cx="4616407" cy="1565429"/>
          </a:xfrm>
          <a:prstGeom prst="rect">
            <a:avLst/>
          </a:prstGeom>
        </p:spPr>
        <p:txBody>
          <a:bodyPr lIns="0" tIns="0" rIns="0" bIns="0" rtlCol="0" anchor="t">
            <a:spAutoFit/>
          </a:bodyPr>
          <a:lstStyle/>
          <a:p>
            <a:pPr algn="ctr">
              <a:lnSpc>
                <a:spcPts val="4241"/>
              </a:lnSpc>
              <a:spcBef>
                <a:spcPct val="0"/>
              </a:spcBef>
            </a:pPr>
            <a:r>
              <a:rPr lang="zh-CN" altLang="en-US" sz="3029" dirty="0">
                <a:solidFill>
                  <a:srgbClr val="000000"/>
                </a:solidFill>
                <a:latin typeface="Arimo"/>
              </a:rPr>
              <a:t>有可以预防肝癌和救命的治疗</a:t>
            </a:r>
            <a:r>
              <a:rPr lang="en-US" altLang="zh-CN" sz="3029" dirty="0">
                <a:solidFill>
                  <a:srgbClr val="000000"/>
                </a:solidFill>
                <a:latin typeface="Arimo"/>
              </a:rPr>
              <a:t>-</a:t>
            </a:r>
            <a:r>
              <a:rPr lang="zh-CN" altLang="en-US" sz="3029" dirty="0">
                <a:solidFill>
                  <a:srgbClr val="000000"/>
                </a:solidFill>
                <a:latin typeface="Arimo"/>
              </a:rPr>
              <a:t>关键是知道你是否有乙肝，这样你可以采取行动</a:t>
            </a:r>
            <a:endParaRPr lang="en-US" sz="3029" dirty="0">
              <a:solidFill>
                <a:srgbClr val="000000"/>
              </a:solidFill>
              <a:latin typeface="Arimo"/>
            </a:endParaRPr>
          </a:p>
        </p:txBody>
      </p:sp>
      <p:sp>
        <p:nvSpPr>
          <p:cNvPr id="13" name="Title 12">
            <a:extLst>
              <a:ext uri="{FF2B5EF4-FFF2-40B4-BE49-F238E27FC236}">
                <a16:creationId xmlns:a16="http://schemas.microsoft.com/office/drawing/2014/main" id="{C1F0A424-090B-3A44-A8D2-94F58E929B34}"/>
              </a:ext>
            </a:extLst>
          </p:cNvPr>
          <p:cNvSpPr>
            <a:spLocks noGrp="1"/>
          </p:cNvSpPr>
          <p:nvPr>
            <p:ph type="title" idx="4294967295"/>
          </p:nvPr>
        </p:nvSpPr>
        <p:spPr>
          <a:xfrm>
            <a:off x="765164" y="340458"/>
            <a:ext cx="17602200" cy="1143000"/>
          </a:xfrm>
        </p:spPr>
        <p:txBody>
          <a:bodyPr>
            <a:normAutofit/>
          </a:bodyPr>
          <a:lstStyle/>
          <a:p>
            <a:pPr rtl="0" eaLnBrk="1" latinLnBrk="0" hangingPunct="1"/>
            <a:r>
              <a:rPr lang="en-US" sz="4800" kern="1200" dirty="0" err="1">
                <a:solidFill>
                  <a:srgbClr val="FFFFFF"/>
                </a:solidFill>
                <a:effectLst/>
                <a:latin typeface="Montserrat Classic" pitchFamily="2" charset="77"/>
                <a:ea typeface="+mn-ea"/>
                <a:cs typeface="+mn-cs"/>
              </a:rPr>
              <a:t>如果我现在有乙肝</a:t>
            </a:r>
            <a:r>
              <a:rPr lang="zh-CN" altLang="en-US" sz="4800" kern="1200" dirty="0">
                <a:solidFill>
                  <a:srgbClr val="FFFFFF"/>
                </a:solidFill>
                <a:effectLst/>
                <a:latin typeface="Montserrat Classic" pitchFamily="2" charset="77"/>
                <a:ea typeface="+mn-ea"/>
                <a:cs typeface="+mn-cs"/>
              </a:rPr>
              <a:t>，我可以做什么？</a:t>
            </a:r>
            <a:endParaRPr lang="en-US" dirty="0">
              <a:effectLst/>
            </a:endParaRPr>
          </a:p>
          <a:p>
            <a:endParaRPr lang="en-US"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092E6E"/>
        </a:solidFill>
        <a:effectLst/>
      </p:bgPr>
    </p:bg>
    <p:spTree>
      <p:nvGrpSpPr>
        <p:cNvPr id="1" name=""/>
        <p:cNvGrpSpPr/>
        <p:nvPr/>
      </p:nvGrpSpPr>
      <p:grpSpPr>
        <a:xfrm>
          <a:off x="0" y="0"/>
          <a:ext cx="0" cy="0"/>
          <a:chOff x="0" y="0"/>
          <a:chExt cx="0" cy="0"/>
        </a:xfrm>
      </p:grpSpPr>
      <p:sp>
        <p:nvSpPr>
          <p:cNvPr id="2" name="AutoShape 2">
            <a:extLst>
              <a:ext uri="{C183D7F6-B498-43B3-948B-1728B52AA6E4}">
                <adec:decorative xmlns:adec="http://schemas.microsoft.com/office/drawing/2017/decorative" val="1"/>
              </a:ext>
            </a:extLst>
          </p:cNvPr>
          <p:cNvSpPr/>
          <p:nvPr/>
        </p:nvSpPr>
        <p:spPr>
          <a:xfrm>
            <a:off x="1028700" y="9776874"/>
            <a:ext cx="16230600" cy="800100"/>
          </a:xfrm>
          <a:prstGeom prst="rect">
            <a:avLst/>
          </a:prstGeom>
          <a:solidFill>
            <a:srgbClr val="FFDA02"/>
          </a:solidFill>
        </p:spPr>
      </p:sp>
      <p:grpSp>
        <p:nvGrpSpPr>
          <p:cNvPr id="4" name="Group 4">
            <a:extLst>
              <a:ext uri="{C183D7F6-B498-43B3-948B-1728B52AA6E4}">
                <adec:decorative xmlns:adec="http://schemas.microsoft.com/office/drawing/2017/decorative" val="1"/>
              </a:ext>
            </a:extLst>
          </p:cNvPr>
          <p:cNvGrpSpPr/>
          <p:nvPr/>
        </p:nvGrpSpPr>
        <p:grpSpPr>
          <a:xfrm>
            <a:off x="-576285" y="0"/>
            <a:ext cx="3209970" cy="946671"/>
            <a:chOff x="0" y="0"/>
            <a:chExt cx="1722525" cy="508000"/>
          </a:xfrm>
        </p:grpSpPr>
        <p:sp>
          <p:nvSpPr>
            <p:cNvPr id="5" name="Freeform 5"/>
            <p:cNvSpPr/>
            <p:nvPr/>
          </p:nvSpPr>
          <p:spPr>
            <a:xfrm>
              <a:off x="0" y="49530"/>
              <a:ext cx="1722525" cy="408940"/>
            </a:xfrm>
            <a:custGeom>
              <a:avLst/>
              <a:gdLst/>
              <a:ahLst/>
              <a:cxnLst/>
              <a:rect l="l" t="t" r="r" b="b"/>
              <a:pathLst>
                <a:path w="1722525" h="408940">
                  <a:moveTo>
                    <a:pt x="1516785" y="0"/>
                  </a:moveTo>
                  <a:cubicBezTo>
                    <a:pt x="1416455" y="0"/>
                    <a:pt x="1333905" y="72390"/>
                    <a:pt x="1314855" y="166370"/>
                  </a:cubicBezTo>
                  <a:lnTo>
                    <a:pt x="0" y="166370"/>
                  </a:lnTo>
                  <a:lnTo>
                    <a:pt x="0" y="242570"/>
                  </a:lnTo>
                  <a:lnTo>
                    <a:pt x="1316125" y="242570"/>
                  </a:lnTo>
                  <a:cubicBezTo>
                    <a:pt x="1333905" y="337820"/>
                    <a:pt x="1417725" y="408940"/>
                    <a:pt x="1518055" y="408940"/>
                  </a:cubicBezTo>
                  <a:cubicBezTo>
                    <a:pt x="1631085" y="408940"/>
                    <a:pt x="1722525" y="317500"/>
                    <a:pt x="1722525" y="204470"/>
                  </a:cubicBezTo>
                  <a:cubicBezTo>
                    <a:pt x="1722525" y="91440"/>
                    <a:pt x="1631085" y="0"/>
                    <a:pt x="1516785" y="0"/>
                  </a:cubicBezTo>
                  <a:close/>
                </a:path>
              </a:pathLst>
            </a:custGeom>
            <a:solidFill>
              <a:srgbClr val="FFDA02"/>
            </a:solidFill>
          </p:spPr>
        </p:sp>
      </p:grpSp>
      <p:sp>
        <p:nvSpPr>
          <p:cNvPr id="6" name="TextBox 6"/>
          <p:cNvSpPr txBox="1"/>
          <p:nvPr/>
        </p:nvSpPr>
        <p:spPr>
          <a:xfrm>
            <a:off x="1327321" y="2962071"/>
            <a:ext cx="7190753" cy="2479781"/>
          </a:xfrm>
          <a:prstGeom prst="rect">
            <a:avLst/>
          </a:prstGeom>
        </p:spPr>
        <p:txBody>
          <a:bodyPr lIns="0" tIns="0" rIns="0" bIns="0" rtlCol="0" anchor="t">
            <a:spAutoFit/>
          </a:bodyPr>
          <a:lstStyle/>
          <a:p>
            <a:pPr algn="ctr">
              <a:lnSpc>
                <a:spcPts val="6719"/>
              </a:lnSpc>
              <a:spcBef>
                <a:spcPct val="0"/>
              </a:spcBef>
            </a:pPr>
            <a:r>
              <a:rPr lang="en-US" sz="4800" dirty="0" err="1">
                <a:solidFill>
                  <a:srgbClr val="FFFFFF"/>
                </a:solidFill>
                <a:latin typeface="Montserrat Light"/>
              </a:rPr>
              <a:t>有可以保护你免得乙肝的安全疫苗</a:t>
            </a:r>
            <a:r>
              <a:rPr lang="zh-CN" altLang="en-US" sz="4800" dirty="0">
                <a:solidFill>
                  <a:srgbClr val="FFFFFF"/>
                </a:solidFill>
                <a:latin typeface="Montserrat Light"/>
              </a:rPr>
              <a:t>。只要</a:t>
            </a:r>
            <a:r>
              <a:rPr lang="en-US" altLang="zh-CN" sz="4800" dirty="0">
                <a:solidFill>
                  <a:srgbClr val="FFFFFF"/>
                </a:solidFill>
                <a:latin typeface="Montserrat Light"/>
              </a:rPr>
              <a:t>2-3</a:t>
            </a:r>
            <a:r>
              <a:rPr lang="zh-CN" altLang="en-US" sz="4800" dirty="0">
                <a:solidFill>
                  <a:srgbClr val="FFFFFF"/>
                </a:solidFill>
                <a:latin typeface="Montserrat Light"/>
              </a:rPr>
              <a:t>剂就可以保护你。</a:t>
            </a:r>
            <a:endParaRPr lang="en-US" sz="4800" dirty="0">
              <a:solidFill>
                <a:srgbClr val="FFFFFF"/>
              </a:solidFill>
              <a:latin typeface="Montserrat Light"/>
            </a:endParaRPr>
          </a:p>
        </p:txBody>
      </p:sp>
      <p:pic>
        <p:nvPicPr>
          <p:cNvPr id="7" name="Picture 7" descr="A close up of a person who just got a hepatitis B vaccine to protect themselves against heaptitis B for life!"/>
          <p:cNvPicPr>
            <a:picLocks noChangeAspect="1"/>
          </p:cNvPicPr>
          <p:nvPr/>
        </p:nvPicPr>
        <p:blipFill>
          <a:blip r:embed="rId3"/>
          <a:srcRect/>
          <a:stretch>
            <a:fillRect/>
          </a:stretch>
        </p:blipFill>
        <p:spPr>
          <a:xfrm>
            <a:off x="9497424" y="3016251"/>
            <a:ext cx="7541243" cy="5005500"/>
          </a:xfrm>
          <a:prstGeom prst="rect">
            <a:avLst/>
          </a:prstGeom>
        </p:spPr>
      </p:pic>
      <p:sp>
        <p:nvSpPr>
          <p:cNvPr id="8" name="TextBox 8"/>
          <p:cNvSpPr txBox="1"/>
          <p:nvPr/>
        </p:nvSpPr>
        <p:spPr>
          <a:xfrm>
            <a:off x="592897" y="8545830"/>
            <a:ext cx="17102205" cy="669799"/>
          </a:xfrm>
          <a:prstGeom prst="rect">
            <a:avLst/>
          </a:prstGeom>
        </p:spPr>
        <p:txBody>
          <a:bodyPr lIns="0" tIns="0" rIns="0" bIns="0" rtlCol="0" anchor="t">
            <a:spAutoFit/>
          </a:bodyPr>
          <a:lstStyle/>
          <a:p>
            <a:pPr algn="ctr">
              <a:lnSpc>
                <a:spcPts val="5880"/>
              </a:lnSpc>
              <a:spcBef>
                <a:spcPct val="0"/>
              </a:spcBef>
            </a:pPr>
            <a:r>
              <a:rPr lang="en-US" sz="4200" dirty="0" err="1">
                <a:solidFill>
                  <a:srgbClr val="FFFFFF"/>
                </a:solidFill>
                <a:latin typeface="Montserrat Classic"/>
              </a:rPr>
              <a:t>询问你的医生或药房关于乙肝疫苗</a:t>
            </a:r>
            <a:r>
              <a:rPr lang="zh-CN" altLang="en-US" sz="4200" dirty="0">
                <a:solidFill>
                  <a:srgbClr val="FFFFFF"/>
                </a:solidFill>
                <a:latin typeface="Montserrat Classic"/>
              </a:rPr>
              <a:t>。</a:t>
            </a:r>
            <a:endParaRPr lang="en-US" sz="4200" dirty="0">
              <a:solidFill>
                <a:srgbClr val="FFFFFF"/>
              </a:solidFill>
              <a:latin typeface="Montserrat Classic"/>
            </a:endParaRPr>
          </a:p>
        </p:txBody>
      </p:sp>
      <p:sp>
        <p:nvSpPr>
          <p:cNvPr id="9" name="Title 8">
            <a:extLst>
              <a:ext uri="{FF2B5EF4-FFF2-40B4-BE49-F238E27FC236}">
                <a16:creationId xmlns:a16="http://schemas.microsoft.com/office/drawing/2014/main" id="{64023D3F-F05B-B641-AC93-340F1FECB842}"/>
              </a:ext>
            </a:extLst>
          </p:cNvPr>
          <p:cNvSpPr>
            <a:spLocks noGrp="1"/>
          </p:cNvSpPr>
          <p:nvPr>
            <p:ph type="title" idx="4294967295"/>
          </p:nvPr>
        </p:nvSpPr>
        <p:spPr>
          <a:xfrm>
            <a:off x="592897" y="1294992"/>
            <a:ext cx="17237902" cy="1143000"/>
          </a:xfrm>
        </p:spPr>
        <p:txBody>
          <a:bodyPr>
            <a:normAutofit/>
          </a:bodyPr>
          <a:lstStyle/>
          <a:p>
            <a:pPr rtl="0" eaLnBrk="1" latinLnBrk="0" hangingPunct="1"/>
            <a:r>
              <a:rPr lang="en-US" sz="5600" kern="1200" dirty="0" err="1">
                <a:solidFill>
                  <a:srgbClr val="FFFFFF"/>
                </a:solidFill>
                <a:effectLst/>
                <a:latin typeface="Montserrat Classic" pitchFamily="2" charset="77"/>
                <a:ea typeface="+mn-ea"/>
                <a:cs typeface="+mn-cs"/>
              </a:rPr>
              <a:t>我如何可以保护我自己免得乙肝</a:t>
            </a:r>
            <a:r>
              <a:rPr lang="zh-CN" altLang="en-US" sz="5600" kern="1200" dirty="0">
                <a:solidFill>
                  <a:srgbClr val="FFFFFF"/>
                </a:solidFill>
                <a:effectLst/>
                <a:latin typeface="Montserrat Classic" pitchFamily="2" charset="77"/>
                <a:ea typeface="+mn-ea"/>
                <a:cs typeface="+mn-cs"/>
              </a:rPr>
              <a:t>？</a:t>
            </a:r>
            <a:endParaRPr lang="en-US"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092E6E"/>
        </a:solidFill>
        <a:effectLst/>
      </p:bgPr>
    </p:bg>
    <p:spTree>
      <p:nvGrpSpPr>
        <p:cNvPr id="1" name=""/>
        <p:cNvGrpSpPr/>
        <p:nvPr/>
      </p:nvGrpSpPr>
      <p:grpSpPr>
        <a:xfrm>
          <a:off x="0" y="0"/>
          <a:ext cx="0" cy="0"/>
          <a:chOff x="0" y="0"/>
          <a:chExt cx="0" cy="0"/>
        </a:xfrm>
      </p:grpSpPr>
      <p:sp>
        <p:nvSpPr>
          <p:cNvPr id="2" name="AutoShape 2">
            <a:extLst>
              <a:ext uri="{C183D7F6-B498-43B3-948B-1728B52AA6E4}">
                <adec:decorative xmlns:adec="http://schemas.microsoft.com/office/drawing/2017/decorative" val="1"/>
              </a:ext>
            </a:extLst>
          </p:cNvPr>
          <p:cNvSpPr/>
          <p:nvPr/>
        </p:nvSpPr>
        <p:spPr>
          <a:xfrm>
            <a:off x="843097" y="9965945"/>
            <a:ext cx="16230600" cy="800100"/>
          </a:xfrm>
          <a:prstGeom prst="rect">
            <a:avLst/>
          </a:prstGeom>
          <a:solidFill>
            <a:srgbClr val="FFDA02"/>
          </a:solidFill>
        </p:spPr>
      </p:sp>
      <p:grpSp>
        <p:nvGrpSpPr>
          <p:cNvPr id="4" name="Group 4">
            <a:extLst>
              <a:ext uri="{C183D7F6-B498-43B3-948B-1728B52AA6E4}">
                <adec:decorative xmlns:adec="http://schemas.microsoft.com/office/drawing/2017/decorative" val="1"/>
              </a:ext>
            </a:extLst>
          </p:cNvPr>
          <p:cNvGrpSpPr/>
          <p:nvPr/>
        </p:nvGrpSpPr>
        <p:grpSpPr>
          <a:xfrm>
            <a:off x="-576285" y="0"/>
            <a:ext cx="3209970" cy="946671"/>
            <a:chOff x="0" y="0"/>
            <a:chExt cx="1722525" cy="508000"/>
          </a:xfrm>
        </p:grpSpPr>
        <p:sp>
          <p:nvSpPr>
            <p:cNvPr id="5" name="Freeform 5"/>
            <p:cNvSpPr/>
            <p:nvPr/>
          </p:nvSpPr>
          <p:spPr>
            <a:xfrm>
              <a:off x="0" y="49530"/>
              <a:ext cx="1722525" cy="408940"/>
            </a:xfrm>
            <a:custGeom>
              <a:avLst/>
              <a:gdLst/>
              <a:ahLst/>
              <a:cxnLst/>
              <a:rect l="l" t="t" r="r" b="b"/>
              <a:pathLst>
                <a:path w="1722525" h="408940">
                  <a:moveTo>
                    <a:pt x="1516785" y="0"/>
                  </a:moveTo>
                  <a:cubicBezTo>
                    <a:pt x="1416455" y="0"/>
                    <a:pt x="1333905" y="72390"/>
                    <a:pt x="1314855" y="166370"/>
                  </a:cubicBezTo>
                  <a:lnTo>
                    <a:pt x="0" y="166370"/>
                  </a:lnTo>
                  <a:lnTo>
                    <a:pt x="0" y="242570"/>
                  </a:lnTo>
                  <a:lnTo>
                    <a:pt x="1316125" y="242570"/>
                  </a:lnTo>
                  <a:cubicBezTo>
                    <a:pt x="1333905" y="337820"/>
                    <a:pt x="1417725" y="408940"/>
                    <a:pt x="1518055" y="408940"/>
                  </a:cubicBezTo>
                  <a:cubicBezTo>
                    <a:pt x="1631085" y="408940"/>
                    <a:pt x="1722525" y="317500"/>
                    <a:pt x="1722525" y="204470"/>
                  </a:cubicBezTo>
                  <a:cubicBezTo>
                    <a:pt x="1722525" y="91440"/>
                    <a:pt x="1631085" y="0"/>
                    <a:pt x="1516785" y="0"/>
                  </a:cubicBezTo>
                  <a:close/>
                </a:path>
              </a:pathLst>
            </a:custGeom>
            <a:solidFill>
              <a:srgbClr val="FFDA02"/>
            </a:solidFill>
          </p:spPr>
        </p:sp>
      </p:grpSp>
      <p:grpSp>
        <p:nvGrpSpPr>
          <p:cNvPr id="6" name="Group 6" descr="Shows images of toothbrushes and razors and states: Don't share toothbrushes, razors, nail clippers or other personal items"/>
          <p:cNvGrpSpPr/>
          <p:nvPr/>
        </p:nvGrpSpPr>
        <p:grpSpPr>
          <a:xfrm rot="-5400000">
            <a:off x="8500443" y="-3454792"/>
            <a:ext cx="1287113" cy="12826358"/>
            <a:chOff x="0" y="0"/>
            <a:chExt cx="3997960" cy="39840519"/>
          </a:xfrm>
        </p:grpSpPr>
        <p:sp>
          <p:nvSpPr>
            <p:cNvPr id="7" name="Freeform 7"/>
            <p:cNvSpPr/>
            <p:nvPr/>
          </p:nvSpPr>
          <p:spPr>
            <a:xfrm>
              <a:off x="0" y="0"/>
              <a:ext cx="3997960" cy="39840520"/>
            </a:xfrm>
            <a:custGeom>
              <a:avLst/>
              <a:gdLst/>
              <a:ahLst/>
              <a:cxnLst/>
              <a:rect l="l" t="t" r="r" b="b"/>
              <a:pathLst>
                <a:path w="3997960" h="39840520">
                  <a:moveTo>
                    <a:pt x="3997960" y="279400"/>
                  </a:moveTo>
                  <a:lnTo>
                    <a:pt x="3997960" y="0"/>
                  </a:lnTo>
                  <a:lnTo>
                    <a:pt x="0" y="0"/>
                  </a:lnTo>
                  <a:lnTo>
                    <a:pt x="0" y="39840520"/>
                  </a:lnTo>
                  <a:lnTo>
                    <a:pt x="3997960" y="39840520"/>
                  </a:lnTo>
                  <a:lnTo>
                    <a:pt x="3997960" y="279400"/>
                  </a:lnTo>
                  <a:close/>
                  <a:moveTo>
                    <a:pt x="3919220" y="279400"/>
                  </a:moveTo>
                  <a:lnTo>
                    <a:pt x="3919220" y="39761781"/>
                  </a:lnTo>
                  <a:lnTo>
                    <a:pt x="78740" y="39761781"/>
                  </a:lnTo>
                  <a:lnTo>
                    <a:pt x="78740" y="78740"/>
                  </a:lnTo>
                  <a:lnTo>
                    <a:pt x="3919220" y="78740"/>
                  </a:lnTo>
                  <a:lnTo>
                    <a:pt x="3919220" y="279400"/>
                  </a:lnTo>
                  <a:close/>
                </a:path>
              </a:pathLst>
            </a:custGeom>
            <a:solidFill>
              <a:srgbClr val="EFF0F2"/>
            </a:solidFill>
          </p:spPr>
        </p:sp>
      </p:grpSp>
      <p:sp>
        <p:nvSpPr>
          <p:cNvPr id="8" name="TextBox 8">
            <a:extLst>
              <a:ext uri="{C183D7F6-B498-43B3-948B-1728B52AA6E4}">
                <adec:decorative xmlns:adec="http://schemas.microsoft.com/office/drawing/2017/decorative" val="1"/>
              </a:ext>
            </a:extLst>
          </p:cNvPr>
          <p:cNvSpPr txBox="1"/>
          <p:nvPr/>
        </p:nvSpPr>
        <p:spPr>
          <a:xfrm>
            <a:off x="3098244" y="2564610"/>
            <a:ext cx="12091512" cy="443326"/>
          </a:xfrm>
          <a:prstGeom prst="rect">
            <a:avLst/>
          </a:prstGeom>
        </p:spPr>
        <p:txBody>
          <a:bodyPr lIns="0" tIns="0" rIns="0" bIns="0" rtlCol="0" anchor="t">
            <a:spAutoFit/>
          </a:bodyPr>
          <a:lstStyle/>
          <a:p>
            <a:pPr algn="ctr">
              <a:lnSpc>
                <a:spcPts val="3919"/>
              </a:lnSpc>
              <a:spcBef>
                <a:spcPct val="0"/>
              </a:spcBef>
            </a:pPr>
            <a:r>
              <a:rPr lang="en-US" sz="2800" dirty="0" err="1">
                <a:solidFill>
                  <a:srgbClr val="FFFFFF"/>
                </a:solidFill>
                <a:latin typeface="Montserrat Classic"/>
              </a:rPr>
              <a:t>不要共享牙刷</a:t>
            </a:r>
            <a:r>
              <a:rPr lang="zh-CN" altLang="en-US" sz="2800" dirty="0">
                <a:solidFill>
                  <a:srgbClr val="FFFFFF"/>
                </a:solidFill>
                <a:latin typeface="Montserrat Classic"/>
              </a:rPr>
              <a:t>、剃刀、指甲刀或其它个人用品</a:t>
            </a:r>
            <a:endParaRPr lang="en-US" sz="2800" dirty="0">
              <a:solidFill>
                <a:srgbClr val="FFFFFF"/>
              </a:solidFill>
              <a:latin typeface="Montserrat Classic"/>
            </a:endParaRPr>
          </a:p>
        </p:txBody>
      </p:sp>
      <p:grpSp>
        <p:nvGrpSpPr>
          <p:cNvPr id="9" name="Group 9">
            <a:extLst>
              <a:ext uri="{C183D7F6-B498-43B3-948B-1728B52AA6E4}">
                <adec:decorative xmlns:adec="http://schemas.microsoft.com/office/drawing/2017/decorative" val="1"/>
              </a:ext>
            </a:extLst>
          </p:cNvPr>
          <p:cNvGrpSpPr/>
          <p:nvPr/>
        </p:nvGrpSpPr>
        <p:grpSpPr>
          <a:xfrm rot="-5400000">
            <a:off x="8494040" y="1099259"/>
            <a:ext cx="1299921" cy="7090200"/>
            <a:chOff x="0" y="0"/>
            <a:chExt cx="3997960" cy="21806205"/>
          </a:xfrm>
        </p:grpSpPr>
        <p:sp>
          <p:nvSpPr>
            <p:cNvPr id="10" name="Freeform 10"/>
            <p:cNvSpPr/>
            <p:nvPr/>
          </p:nvSpPr>
          <p:spPr>
            <a:xfrm>
              <a:off x="0" y="0"/>
              <a:ext cx="3997960" cy="21806205"/>
            </a:xfrm>
            <a:custGeom>
              <a:avLst/>
              <a:gdLst/>
              <a:ahLst/>
              <a:cxnLst/>
              <a:rect l="l" t="t" r="r" b="b"/>
              <a:pathLst>
                <a:path w="3997960" h="21806205">
                  <a:moveTo>
                    <a:pt x="3997960" y="279400"/>
                  </a:moveTo>
                  <a:lnTo>
                    <a:pt x="3997960" y="0"/>
                  </a:lnTo>
                  <a:lnTo>
                    <a:pt x="0" y="0"/>
                  </a:lnTo>
                  <a:lnTo>
                    <a:pt x="0" y="21806205"/>
                  </a:lnTo>
                  <a:lnTo>
                    <a:pt x="3997960" y="21806205"/>
                  </a:lnTo>
                  <a:lnTo>
                    <a:pt x="3997960" y="279400"/>
                  </a:lnTo>
                  <a:close/>
                  <a:moveTo>
                    <a:pt x="3919220" y="279400"/>
                  </a:moveTo>
                  <a:lnTo>
                    <a:pt x="3919220" y="21727464"/>
                  </a:lnTo>
                  <a:lnTo>
                    <a:pt x="78740" y="21727464"/>
                  </a:lnTo>
                  <a:lnTo>
                    <a:pt x="78740" y="78740"/>
                  </a:lnTo>
                  <a:lnTo>
                    <a:pt x="3919220" y="78740"/>
                  </a:lnTo>
                  <a:lnTo>
                    <a:pt x="3919220" y="279400"/>
                  </a:lnTo>
                  <a:close/>
                </a:path>
              </a:pathLst>
            </a:custGeom>
            <a:solidFill>
              <a:srgbClr val="EFF0F2"/>
            </a:solidFill>
          </p:spPr>
        </p:sp>
      </p:grpSp>
      <p:sp>
        <p:nvSpPr>
          <p:cNvPr id="11" name="TextBox 11"/>
          <p:cNvSpPr txBox="1"/>
          <p:nvPr/>
        </p:nvSpPr>
        <p:spPr>
          <a:xfrm>
            <a:off x="6309479" y="4375119"/>
            <a:ext cx="5669042" cy="443326"/>
          </a:xfrm>
          <a:prstGeom prst="rect">
            <a:avLst/>
          </a:prstGeom>
        </p:spPr>
        <p:txBody>
          <a:bodyPr lIns="0" tIns="0" rIns="0" bIns="0" rtlCol="0" anchor="t">
            <a:spAutoFit/>
          </a:bodyPr>
          <a:lstStyle/>
          <a:p>
            <a:pPr algn="ctr">
              <a:lnSpc>
                <a:spcPts val="3919"/>
              </a:lnSpc>
              <a:spcBef>
                <a:spcPct val="0"/>
              </a:spcBef>
            </a:pPr>
            <a:r>
              <a:rPr lang="en-US" sz="2800" dirty="0" err="1">
                <a:solidFill>
                  <a:srgbClr val="FFFFFF"/>
                </a:solidFill>
                <a:latin typeface="Montserrat Classic"/>
              </a:rPr>
              <a:t>覆盖伤口</a:t>
            </a:r>
            <a:r>
              <a:rPr lang="zh-CN" altLang="en-US" sz="2800" dirty="0">
                <a:solidFill>
                  <a:srgbClr val="FFFFFF"/>
                </a:solidFill>
                <a:latin typeface="Montserrat Classic"/>
              </a:rPr>
              <a:t>，直到它们愈合</a:t>
            </a:r>
            <a:endParaRPr lang="en-US" sz="2800" dirty="0">
              <a:solidFill>
                <a:srgbClr val="FFFFFF"/>
              </a:solidFill>
              <a:latin typeface="Montserrat Classic"/>
            </a:endParaRPr>
          </a:p>
        </p:txBody>
      </p:sp>
      <p:sp>
        <p:nvSpPr>
          <p:cNvPr id="12" name="TextBox 12"/>
          <p:cNvSpPr txBox="1"/>
          <p:nvPr/>
        </p:nvSpPr>
        <p:spPr>
          <a:xfrm>
            <a:off x="7716441" y="5885445"/>
            <a:ext cx="2855119" cy="443326"/>
          </a:xfrm>
          <a:prstGeom prst="rect">
            <a:avLst/>
          </a:prstGeom>
        </p:spPr>
        <p:txBody>
          <a:bodyPr lIns="0" tIns="0" rIns="0" bIns="0" rtlCol="0" anchor="t">
            <a:spAutoFit/>
          </a:bodyPr>
          <a:lstStyle/>
          <a:p>
            <a:pPr algn="ctr">
              <a:lnSpc>
                <a:spcPts val="3919"/>
              </a:lnSpc>
              <a:spcBef>
                <a:spcPct val="0"/>
              </a:spcBef>
            </a:pPr>
            <a:r>
              <a:rPr lang="en-US" sz="2800" dirty="0" err="1">
                <a:solidFill>
                  <a:srgbClr val="FFFFFF"/>
                </a:solidFill>
                <a:latin typeface="Montserrat Classic"/>
              </a:rPr>
              <a:t>清理血液</a:t>
            </a:r>
            <a:r>
              <a:rPr lang="en-US" sz="2800" dirty="0">
                <a:solidFill>
                  <a:srgbClr val="FFFFFF"/>
                </a:solidFill>
                <a:latin typeface="Montserrat Classic"/>
              </a:rPr>
              <a:t>  </a:t>
            </a:r>
          </a:p>
        </p:txBody>
      </p:sp>
      <p:grpSp>
        <p:nvGrpSpPr>
          <p:cNvPr id="13" name="Group 13">
            <a:extLst>
              <a:ext uri="{C183D7F6-B498-43B3-948B-1728B52AA6E4}">
                <adec:decorative xmlns:adec="http://schemas.microsoft.com/office/drawing/2017/decorative" val="1"/>
              </a:ext>
            </a:extLst>
          </p:cNvPr>
          <p:cNvGrpSpPr/>
          <p:nvPr/>
        </p:nvGrpSpPr>
        <p:grpSpPr>
          <a:xfrm rot="-5400000">
            <a:off x="8617400" y="3204113"/>
            <a:ext cx="1275777" cy="5891619"/>
            <a:chOff x="0" y="0"/>
            <a:chExt cx="5069507" cy="23411305"/>
          </a:xfrm>
        </p:grpSpPr>
        <p:sp>
          <p:nvSpPr>
            <p:cNvPr id="14" name="Freeform 14"/>
            <p:cNvSpPr/>
            <p:nvPr/>
          </p:nvSpPr>
          <p:spPr>
            <a:xfrm>
              <a:off x="0" y="0"/>
              <a:ext cx="5069506" cy="23411304"/>
            </a:xfrm>
            <a:custGeom>
              <a:avLst/>
              <a:gdLst/>
              <a:ahLst/>
              <a:cxnLst/>
              <a:rect l="l" t="t" r="r" b="b"/>
              <a:pathLst>
                <a:path w="5069506" h="23411304">
                  <a:moveTo>
                    <a:pt x="5069506" y="279400"/>
                  </a:moveTo>
                  <a:lnTo>
                    <a:pt x="5069506" y="0"/>
                  </a:lnTo>
                  <a:lnTo>
                    <a:pt x="0" y="0"/>
                  </a:lnTo>
                  <a:lnTo>
                    <a:pt x="0" y="23411304"/>
                  </a:lnTo>
                  <a:lnTo>
                    <a:pt x="5069506" y="23411304"/>
                  </a:lnTo>
                  <a:lnTo>
                    <a:pt x="5069506" y="279400"/>
                  </a:lnTo>
                  <a:close/>
                  <a:moveTo>
                    <a:pt x="4990766" y="279400"/>
                  </a:moveTo>
                  <a:lnTo>
                    <a:pt x="4990766" y="23332565"/>
                  </a:lnTo>
                  <a:lnTo>
                    <a:pt x="78740" y="23332565"/>
                  </a:lnTo>
                  <a:lnTo>
                    <a:pt x="78740" y="78740"/>
                  </a:lnTo>
                  <a:lnTo>
                    <a:pt x="4990767" y="78740"/>
                  </a:lnTo>
                  <a:lnTo>
                    <a:pt x="4990767" y="279400"/>
                  </a:lnTo>
                  <a:close/>
                </a:path>
              </a:pathLst>
            </a:custGeom>
            <a:solidFill>
              <a:srgbClr val="EFF0F2"/>
            </a:solidFill>
          </p:spPr>
        </p:sp>
      </p:grpSp>
      <p:grpSp>
        <p:nvGrpSpPr>
          <p:cNvPr id="15" name="Group 15">
            <a:extLst>
              <a:ext uri="{C183D7F6-B498-43B3-948B-1728B52AA6E4}">
                <adec:decorative xmlns:adec="http://schemas.microsoft.com/office/drawing/2017/decorative" val="1"/>
              </a:ext>
            </a:extLst>
          </p:cNvPr>
          <p:cNvGrpSpPr/>
          <p:nvPr/>
        </p:nvGrpSpPr>
        <p:grpSpPr>
          <a:xfrm rot="-5400000">
            <a:off x="8618070" y="4707131"/>
            <a:ext cx="1274437" cy="5891619"/>
            <a:chOff x="0" y="0"/>
            <a:chExt cx="3997960" cy="18482243"/>
          </a:xfrm>
        </p:grpSpPr>
        <p:sp>
          <p:nvSpPr>
            <p:cNvPr id="16" name="Freeform 16"/>
            <p:cNvSpPr/>
            <p:nvPr/>
          </p:nvSpPr>
          <p:spPr>
            <a:xfrm>
              <a:off x="0" y="0"/>
              <a:ext cx="3997960" cy="18482244"/>
            </a:xfrm>
            <a:custGeom>
              <a:avLst/>
              <a:gdLst/>
              <a:ahLst/>
              <a:cxnLst/>
              <a:rect l="l" t="t" r="r" b="b"/>
              <a:pathLst>
                <a:path w="3997960" h="18482244">
                  <a:moveTo>
                    <a:pt x="3997960" y="279400"/>
                  </a:moveTo>
                  <a:lnTo>
                    <a:pt x="3997960" y="0"/>
                  </a:lnTo>
                  <a:lnTo>
                    <a:pt x="0" y="0"/>
                  </a:lnTo>
                  <a:lnTo>
                    <a:pt x="0" y="18482244"/>
                  </a:lnTo>
                  <a:lnTo>
                    <a:pt x="3997960" y="18482244"/>
                  </a:lnTo>
                  <a:lnTo>
                    <a:pt x="3997960" y="279400"/>
                  </a:lnTo>
                  <a:close/>
                  <a:moveTo>
                    <a:pt x="3919220" y="279400"/>
                  </a:moveTo>
                  <a:lnTo>
                    <a:pt x="3919220" y="18403503"/>
                  </a:lnTo>
                  <a:lnTo>
                    <a:pt x="78740" y="18403503"/>
                  </a:lnTo>
                  <a:lnTo>
                    <a:pt x="78740" y="78740"/>
                  </a:lnTo>
                  <a:lnTo>
                    <a:pt x="3919220" y="78740"/>
                  </a:lnTo>
                  <a:lnTo>
                    <a:pt x="3919220" y="279400"/>
                  </a:lnTo>
                  <a:close/>
                </a:path>
              </a:pathLst>
            </a:custGeom>
            <a:solidFill>
              <a:srgbClr val="EFF0F2"/>
            </a:solidFill>
          </p:spPr>
        </p:sp>
      </p:grpSp>
      <p:sp>
        <p:nvSpPr>
          <p:cNvPr id="17" name="TextBox 17"/>
          <p:cNvSpPr txBox="1"/>
          <p:nvPr/>
        </p:nvSpPr>
        <p:spPr>
          <a:xfrm>
            <a:off x="5427297" y="7388462"/>
            <a:ext cx="7090200" cy="444737"/>
          </a:xfrm>
          <a:prstGeom prst="rect">
            <a:avLst/>
          </a:prstGeom>
        </p:spPr>
        <p:txBody>
          <a:bodyPr lIns="0" tIns="0" rIns="0" bIns="0" rtlCol="0" anchor="t">
            <a:spAutoFit/>
          </a:bodyPr>
          <a:lstStyle/>
          <a:p>
            <a:pPr algn="ctr">
              <a:lnSpc>
                <a:spcPts val="3919"/>
              </a:lnSpc>
              <a:spcBef>
                <a:spcPct val="0"/>
              </a:spcBef>
            </a:pPr>
            <a:r>
              <a:rPr lang="en-US" sz="2800" dirty="0" err="1">
                <a:solidFill>
                  <a:srgbClr val="FFFFFF"/>
                </a:solidFill>
                <a:latin typeface="Montserrat Classic"/>
              </a:rPr>
              <a:t>进行安全性行为</a:t>
            </a:r>
            <a:endParaRPr lang="en-US" sz="2800" dirty="0">
              <a:solidFill>
                <a:srgbClr val="FFFFFF"/>
              </a:solidFill>
              <a:latin typeface="Montserrat Classic"/>
            </a:endParaRPr>
          </a:p>
        </p:txBody>
      </p:sp>
      <p:pic>
        <p:nvPicPr>
          <p:cNvPr id="18" name="Picture 18" descr="A close up of a red toothbrush&#10;&#10;"/>
          <p:cNvPicPr>
            <a:picLocks noChangeAspect="1"/>
          </p:cNvPicPr>
          <p:nvPr/>
        </p:nvPicPr>
        <p:blipFill>
          <a:blip r:embed="rId3"/>
          <a:srcRect/>
          <a:stretch>
            <a:fillRect/>
          </a:stretch>
        </p:blipFill>
        <p:spPr>
          <a:xfrm rot="5213933">
            <a:off x="1197285" y="1149589"/>
            <a:ext cx="3425272" cy="3954138"/>
          </a:xfrm>
          <a:prstGeom prst="rect">
            <a:avLst/>
          </a:prstGeom>
        </p:spPr>
      </p:pic>
      <p:pic>
        <p:nvPicPr>
          <p:cNvPr id="19" name="Picture 19" descr="A very dark shaving razor&#10;&#10;">
            <a:extLst>
              <a:ext uri="{C183D7F6-B498-43B3-948B-1728B52AA6E4}">
                <adec:decorative xmlns:adec="http://schemas.microsoft.com/office/drawing/2017/decorative" val="0"/>
              </a:ext>
            </a:extLst>
          </p:cNvPr>
          <p:cNvPicPr>
            <a:picLocks noChangeAspect="1"/>
          </p:cNvPicPr>
          <p:nvPr/>
        </p:nvPicPr>
        <p:blipFill>
          <a:blip r:embed="rId4"/>
          <a:srcRect/>
          <a:stretch>
            <a:fillRect/>
          </a:stretch>
        </p:blipFill>
        <p:spPr>
          <a:xfrm>
            <a:off x="14487128" y="1781107"/>
            <a:ext cx="2140103" cy="2377893"/>
          </a:xfrm>
          <a:prstGeom prst="rect">
            <a:avLst/>
          </a:prstGeom>
        </p:spPr>
      </p:pic>
      <p:pic>
        <p:nvPicPr>
          <p:cNvPr id="20" name="Picture 20" descr="Close up of a bandaid"/>
          <p:cNvPicPr>
            <a:picLocks noChangeAspect="1"/>
          </p:cNvPicPr>
          <p:nvPr/>
        </p:nvPicPr>
        <p:blipFill>
          <a:blip r:embed="rId5"/>
          <a:srcRect/>
          <a:stretch>
            <a:fillRect/>
          </a:stretch>
        </p:blipFill>
        <p:spPr>
          <a:xfrm>
            <a:off x="11355795" y="3311054"/>
            <a:ext cx="2666610" cy="2666610"/>
          </a:xfrm>
          <a:prstGeom prst="rect">
            <a:avLst/>
          </a:prstGeom>
        </p:spPr>
      </p:pic>
      <p:pic>
        <p:nvPicPr>
          <p:cNvPr id="21" name="Picture 21" descr="Close up of a red blood droplet"/>
          <p:cNvPicPr>
            <a:picLocks noChangeAspect="1"/>
          </p:cNvPicPr>
          <p:nvPr/>
        </p:nvPicPr>
        <p:blipFill>
          <a:blip r:embed="rId6"/>
          <a:srcRect/>
          <a:stretch>
            <a:fillRect/>
          </a:stretch>
        </p:blipFill>
        <p:spPr>
          <a:xfrm>
            <a:off x="5765961" y="4856449"/>
            <a:ext cx="2159273" cy="2159273"/>
          </a:xfrm>
          <a:prstGeom prst="rect">
            <a:avLst/>
          </a:prstGeom>
        </p:spPr>
      </p:pic>
      <p:pic>
        <p:nvPicPr>
          <p:cNvPr id="22" name="Picture 22" descr="Close up of a pink heart"/>
          <p:cNvPicPr>
            <a:picLocks noChangeAspect="1"/>
          </p:cNvPicPr>
          <p:nvPr/>
        </p:nvPicPr>
        <p:blipFill>
          <a:blip r:embed="rId7"/>
          <a:srcRect/>
          <a:stretch>
            <a:fillRect/>
          </a:stretch>
        </p:blipFill>
        <p:spPr>
          <a:xfrm>
            <a:off x="11018960" y="6782938"/>
            <a:ext cx="1919122" cy="1740004"/>
          </a:xfrm>
          <a:prstGeom prst="rect">
            <a:avLst/>
          </a:prstGeom>
        </p:spPr>
      </p:pic>
      <p:grpSp>
        <p:nvGrpSpPr>
          <p:cNvPr id="23" name="Group 23">
            <a:extLst>
              <a:ext uri="{C183D7F6-B498-43B3-948B-1728B52AA6E4}">
                <adec:decorative xmlns:adec="http://schemas.microsoft.com/office/drawing/2017/decorative" val="1"/>
              </a:ext>
            </a:extLst>
          </p:cNvPr>
          <p:cNvGrpSpPr/>
          <p:nvPr/>
        </p:nvGrpSpPr>
        <p:grpSpPr>
          <a:xfrm rot="-5400000">
            <a:off x="8251163" y="1868389"/>
            <a:ext cx="1442468" cy="14374502"/>
            <a:chOff x="0" y="0"/>
            <a:chExt cx="3997960" cy="39840519"/>
          </a:xfrm>
        </p:grpSpPr>
        <p:sp>
          <p:nvSpPr>
            <p:cNvPr id="24" name="Freeform 24"/>
            <p:cNvSpPr/>
            <p:nvPr/>
          </p:nvSpPr>
          <p:spPr>
            <a:xfrm>
              <a:off x="0" y="0"/>
              <a:ext cx="3997960" cy="39840520"/>
            </a:xfrm>
            <a:custGeom>
              <a:avLst/>
              <a:gdLst/>
              <a:ahLst/>
              <a:cxnLst/>
              <a:rect l="l" t="t" r="r" b="b"/>
              <a:pathLst>
                <a:path w="3997960" h="39840520">
                  <a:moveTo>
                    <a:pt x="3997960" y="279400"/>
                  </a:moveTo>
                  <a:lnTo>
                    <a:pt x="3997960" y="0"/>
                  </a:lnTo>
                  <a:lnTo>
                    <a:pt x="0" y="0"/>
                  </a:lnTo>
                  <a:lnTo>
                    <a:pt x="0" y="39840520"/>
                  </a:lnTo>
                  <a:lnTo>
                    <a:pt x="3997960" y="39840520"/>
                  </a:lnTo>
                  <a:lnTo>
                    <a:pt x="3997960" y="279400"/>
                  </a:lnTo>
                  <a:close/>
                  <a:moveTo>
                    <a:pt x="3919220" y="279400"/>
                  </a:moveTo>
                  <a:lnTo>
                    <a:pt x="3919220" y="39761781"/>
                  </a:lnTo>
                  <a:lnTo>
                    <a:pt x="78740" y="39761781"/>
                  </a:lnTo>
                  <a:lnTo>
                    <a:pt x="78740" y="78740"/>
                  </a:lnTo>
                  <a:lnTo>
                    <a:pt x="3919220" y="78740"/>
                  </a:lnTo>
                  <a:lnTo>
                    <a:pt x="3919220" y="279400"/>
                  </a:lnTo>
                  <a:close/>
                </a:path>
              </a:pathLst>
            </a:custGeom>
            <a:solidFill>
              <a:srgbClr val="EFF0F2"/>
            </a:solidFill>
          </p:spPr>
        </p:sp>
      </p:grpSp>
      <p:sp>
        <p:nvSpPr>
          <p:cNvPr id="25" name="TextBox 25"/>
          <p:cNvSpPr txBox="1"/>
          <p:nvPr/>
        </p:nvSpPr>
        <p:spPr>
          <a:xfrm>
            <a:off x="2085053" y="8779191"/>
            <a:ext cx="13746688" cy="443326"/>
          </a:xfrm>
          <a:prstGeom prst="rect">
            <a:avLst/>
          </a:prstGeom>
        </p:spPr>
        <p:txBody>
          <a:bodyPr lIns="0" tIns="0" rIns="0" bIns="0" rtlCol="0" anchor="t">
            <a:spAutoFit/>
          </a:bodyPr>
          <a:lstStyle/>
          <a:p>
            <a:pPr algn="ctr">
              <a:lnSpc>
                <a:spcPts val="3920"/>
              </a:lnSpc>
              <a:spcBef>
                <a:spcPct val="0"/>
              </a:spcBef>
            </a:pPr>
            <a:r>
              <a:rPr lang="en-US" sz="2800" dirty="0" err="1">
                <a:solidFill>
                  <a:srgbClr val="FFFFFF"/>
                </a:solidFill>
                <a:latin typeface="Montserrat Classic"/>
              </a:rPr>
              <a:t>不要共享或再使用针或包括炊具</a:t>
            </a:r>
            <a:r>
              <a:rPr lang="zh-CN" altLang="en-US" sz="2800" dirty="0">
                <a:solidFill>
                  <a:srgbClr val="FFFFFF"/>
                </a:solidFill>
                <a:latin typeface="Montserrat Classic"/>
              </a:rPr>
              <a:t>、勺子和棉花的设备</a:t>
            </a:r>
            <a:endParaRPr lang="en-US" sz="2800" dirty="0">
              <a:solidFill>
                <a:srgbClr val="FFFFFF"/>
              </a:solidFill>
              <a:latin typeface="Montserrat Classic"/>
            </a:endParaRPr>
          </a:p>
        </p:txBody>
      </p:sp>
      <p:pic>
        <p:nvPicPr>
          <p:cNvPr id="26" name="Picture 26" descr="Close up of a needle and a red circle and line through it- do not share needles"/>
          <p:cNvPicPr>
            <a:picLocks noChangeAspect="1"/>
          </p:cNvPicPr>
          <p:nvPr/>
        </p:nvPicPr>
        <p:blipFill>
          <a:blip r:embed="rId8"/>
          <a:srcRect/>
          <a:stretch>
            <a:fillRect/>
          </a:stretch>
        </p:blipFill>
        <p:spPr>
          <a:xfrm rot="-6855193">
            <a:off x="14445123" y="6038305"/>
            <a:ext cx="3890490" cy="3890490"/>
          </a:xfrm>
          <a:prstGeom prst="rect">
            <a:avLst/>
          </a:prstGeom>
        </p:spPr>
      </p:pic>
      <p:pic>
        <p:nvPicPr>
          <p:cNvPr id="27" name="Picture 27" descr="Close up of a syringe with a red circle and line through it- do not share or reuse needles or injecting equipment"/>
          <p:cNvPicPr>
            <a:picLocks noChangeAspect="1"/>
          </p:cNvPicPr>
          <p:nvPr/>
        </p:nvPicPr>
        <p:blipFill>
          <a:blip r:embed="rId9"/>
          <a:srcRect/>
          <a:stretch>
            <a:fillRect/>
          </a:stretch>
        </p:blipFill>
        <p:spPr>
          <a:xfrm>
            <a:off x="15189756" y="6782938"/>
            <a:ext cx="2401224" cy="2401224"/>
          </a:xfrm>
          <a:prstGeom prst="rect">
            <a:avLst/>
          </a:prstGeom>
        </p:spPr>
      </p:pic>
      <p:sp>
        <p:nvSpPr>
          <p:cNvPr id="28" name="Title 27">
            <a:extLst>
              <a:ext uri="{FF2B5EF4-FFF2-40B4-BE49-F238E27FC236}">
                <a16:creationId xmlns:a16="http://schemas.microsoft.com/office/drawing/2014/main" id="{F28B5E5F-BB3A-C244-B088-59816A4D9947}"/>
              </a:ext>
            </a:extLst>
          </p:cNvPr>
          <p:cNvSpPr>
            <a:spLocks noGrp="1"/>
          </p:cNvSpPr>
          <p:nvPr>
            <p:ph type="title" idx="4294967295"/>
          </p:nvPr>
        </p:nvSpPr>
        <p:spPr>
          <a:xfrm>
            <a:off x="530388" y="922298"/>
            <a:ext cx="17449800" cy="1143000"/>
          </a:xfrm>
        </p:spPr>
        <p:txBody>
          <a:bodyPr>
            <a:normAutofit/>
          </a:bodyPr>
          <a:lstStyle/>
          <a:p>
            <a:pPr rtl="0" eaLnBrk="1" latinLnBrk="0" hangingPunct="1"/>
            <a:r>
              <a:rPr lang="en-US" sz="4800" kern="1200" dirty="0" err="1">
                <a:solidFill>
                  <a:srgbClr val="FFFFFF"/>
                </a:solidFill>
                <a:effectLst/>
                <a:latin typeface="Montserrat Classic" pitchFamily="2" charset="77"/>
                <a:ea typeface="+mn-ea"/>
                <a:cs typeface="+mn-cs"/>
              </a:rPr>
              <a:t>你如何可以帮助阻止乙肝传播</a:t>
            </a:r>
            <a:r>
              <a:rPr lang="zh-CN" altLang="en-US" sz="4800" kern="1200" dirty="0">
                <a:solidFill>
                  <a:srgbClr val="FFFFFF"/>
                </a:solidFill>
                <a:effectLst/>
                <a:latin typeface="Montserrat Classic" pitchFamily="2" charset="77"/>
                <a:ea typeface="+mn-ea"/>
                <a:cs typeface="+mn-cs"/>
              </a:rPr>
              <a:t>？</a:t>
            </a:r>
            <a:endParaRPr lang="en-US"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092E6E"/>
        </a:solidFill>
        <a:effectLst/>
      </p:bgPr>
    </p:bg>
    <p:spTree>
      <p:nvGrpSpPr>
        <p:cNvPr id="1" name=""/>
        <p:cNvGrpSpPr/>
        <p:nvPr/>
      </p:nvGrpSpPr>
      <p:grpSpPr>
        <a:xfrm>
          <a:off x="0" y="0"/>
          <a:ext cx="0" cy="0"/>
          <a:chOff x="0" y="0"/>
          <a:chExt cx="0" cy="0"/>
        </a:xfrm>
      </p:grpSpPr>
      <p:sp>
        <p:nvSpPr>
          <p:cNvPr id="2" name="AutoShape 2">
            <a:extLst>
              <a:ext uri="{C183D7F6-B498-43B3-948B-1728B52AA6E4}">
                <adec:decorative xmlns:adec="http://schemas.microsoft.com/office/drawing/2017/decorative" val="1"/>
              </a:ext>
            </a:extLst>
          </p:cNvPr>
          <p:cNvSpPr/>
          <p:nvPr/>
        </p:nvSpPr>
        <p:spPr>
          <a:xfrm>
            <a:off x="1028700" y="9776874"/>
            <a:ext cx="16230600" cy="800100"/>
          </a:xfrm>
          <a:prstGeom prst="rect">
            <a:avLst/>
          </a:prstGeom>
          <a:solidFill>
            <a:srgbClr val="FFDA02"/>
          </a:solidFill>
        </p:spPr>
      </p:sp>
      <p:grpSp>
        <p:nvGrpSpPr>
          <p:cNvPr id="4" name="Group 4">
            <a:extLst>
              <a:ext uri="{C183D7F6-B498-43B3-948B-1728B52AA6E4}">
                <adec:decorative xmlns:adec="http://schemas.microsoft.com/office/drawing/2017/decorative" val="1"/>
              </a:ext>
            </a:extLst>
          </p:cNvPr>
          <p:cNvGrpSpPr/>
          <p:nvPr/>
        </p:nvGrpSpPr>
        <p:grpSpPr>
          <a:xfrm>
            <a:off x="-576285" y="0"/>
            <a:ext cx="3209970" cy="946671"/>
            <a:chOff x="0" y="0"/>
            <a:chExt cx="1722525" cy="508000"/>
          </a:xfrm>
        </p:grpSpPr>
        <p:sp>
          <p:nvSpPr>
            <p:cNvPr id="5" name="Freeform 5"/>
            <p:cNvSpPr/>
            <p:nvPr/>
          </p:nvSpPr>
          <p:spPr>
            <a:xfrm>
              <a:off x="0" y="49530"/>
              <a:ext cx="1722525" cy="408940"/>
            </a:xfrm>
            <a:custGeom>
              <a:avLst/>
              <a:gdLst/>
              <a:ahLst/>
              <a:cxnLst/>
              <a:rect l="l" t="t" r="r" b="b"/>
              <a:pathLst>
                <a:path w="1722525" h="408940">
                  <a:moveTo>
                    <a:pt x="1516785" y="0"/>
                  </a:moveTo>
                  <a:cubicBezTo>
                    <a:pt x="1416455" y="0"/>
                    <a:pt x="1333905" y="72390"/>
                    <a:pt x="1314855" y="166370"/>
                  </a:cubicBezTo>
                  <a:lnTo>
                    <a:pt x="0" y="166370"/>
                  </a:lnTo>
                  <a:lnTo>
                    <a:pt x="0" y="242570"/>
                  </a:lnTo>
                  <a:lnTo>
                    <a:pt x="1316125" y="242570"/>
                  </a:lnTo>
                  <a:cubicBezTo>
                    <a:pt x="1333905" y="337820"/>
                    <a:pt x="1417725" y="408940"/>
                    <a:pt x="1518055" y="408940"/>
                  </a:cubicBezTo>
                  <a:cubicBezTo>
                    <a:pt x="1631085" y="408940"/>
                    <a:pt x="1722525" y="317500"/>
                    <a:pt x="1722525" y="204470"/>
                  </a:cubicBezTo>
                  <a:cubicBezTo>
                    <a:pt x="1722525" y="91440"/>
                    <a:pt x="1631085" y="0"/>
                    <a:pt x="1516785" y="0"/>
                  </a:cubicBezTo>
                  <a:close/>
                </a:path>
              </a:pathLst>
            </a:custGeom>
            <a:solidFill>
              <a:srgbClr val="FFDA02"/>
            </a:solidFill>
          </p:spPr>
        </p:sp>
      </p:grpSp>
      <p:pic>
        <p:nvPicPr>
          <p:cNvPr id="6" name="Picture 6" descr="Places where you can get tested for hepatitis B- your primary care doctor, a federally qualified health center or a community health screening event"/>
          <p:cNvPicPr>
            <a:picLocks noChangeAspect="1"/>
          </p:cNvPicPr>
          <p:nvPr/>
        </p:nvPicPr>
        <p:blipFill>
          <a:blip r:embed="rId3"/>
          <a:srcRect/>
          <a:stretch>
            <a:fillRect/>
          </a:stretch>
        </p:blipFill>
        <p:spPr>
          <a:xfrm>
            <a:off x="1028700" y="2688466"/>
            <a:ext cx="16230600" cy="5400363"/>
          </a:xfrm>
          <a:prstGeom prst="rect">
            <a:avLst/>
          </a:prstGeom>
        </p:spPr>
      </p:pic>
      <p:sp>
        <p:nvSpPr>
          <p:cNvPr id="7" name="TextBox 7"/>
          <p:cNvSpPr txBox="1"/>
          <p:nvPr/>
        </p:nvSpPr>
        <p:spPr>
          <a:xfrm>
            <a:off x="6914781" y="4862652"/>
            <a:ext cx="4212923" cy="945452"/>
          </a:xfrm>
          <a:prstGeom prst="rect">
            <a:avLst/>
          </a:prstGeom>
        </p:spPr>
        <p:txBody>
          <a:bodyPr lIns="0" tIns="0" rIns="0" bIns="0" rtlCol="0" anchor="t">
            <a:spAutoFit/>
          </a:bodyPr>
          <a:lstStyle/>
          <a:p>
            <a:pPr algn="ctr">
              <a:lnSpc>
                <a:spcPts val="3949"/>
              </a:lnSpc>
              <a:spcBef>
                <a:spcPct val="0"/>
              </a:spcBef>
            </a:pPr>
            <a:r>
              <a:rPr lang="en-US" sz="2821" dirty="0" err="1">
                <a:solidFill>
                  <a:srgbClr val="092E6E"/>
                </a:solidFill>
                <a:latin typeface="Montserrat Classic Bold"/>
              </a:rPr>
              <a:t>联邦合格的健康中心</a:t>
            </a:r>
            <a:r>
              <a:rPr lang="zh-CN" altLang="en-US" sz="2821" dirty="0">
                <a:solidFill>
                  <a:srgbClr val="092E6E"/>
                </a:solidFill>
                <a:latin typeface="Montserrat Classic Bold"/>
              </a:rPr>
              <a:t>（</a:t>
            </a:r>
            <a:r>
              <a:rPr lang="en-US" sz="2821" dirty="0">
                <a:solidFill>
                  <a:srgbClr val="092E6E"/>
                </a:solidFill>
                <a:latin typeface="Montserrat Classic Bold"/>
              </a:rPr>
              <a:t>FQHC</a:t>
            </a:r>
            <a:r>
              <a:rPr lang="zh-CN" altLang="en-US" sz="2821" dirty="0">
                <a:solidFill>
                  <a:srgbClr val="092E6E"/>
                </a:solidFill>
                <a:latin typeface="Montserrat Classic Bold"/>
              </a:rPr>
              <a:t>）</a:t>
            </a:r>
            <a:endParaRPr lang="en-US" sz="2821" dirty="0">
              <a:solidFill>
                <a:srgbClr val="092E6E"/>
              </a:solidFill>
              <a:latin typeface="Montserrat Classic Bold"/>
            </a:endParaRPr>
          </a:p>
        </p:txBody>
      </p:sp>
      <p:sp>
        <p:nvSpPr>
          <p:cNvPr id="8" name="TextBox 8"/>
          <p:cNvSpPr txBox="1"/>
          <p:nvPr/>
        </p:nvSpPr>
        <p:spPr>
          <a:xfrm>
            <a:off x="1761071" y="4800637"/>
            <a:ext cx="2841724" cy="1089529"/>
          </a:xfrm>
          <a:prstGeom prst="rect">
            <a:avLst/>
          </a:prstGeom>
        </p:spPr>
        <p:txBody>
          <a:bodyPr lIns="0" tIns="0" rIns="0" bIns="0" rtlCol="0" anchor="t">
            <a:spAutoFit/>
          </a:bodyPr>
          <a:lstStyle/>
          <a:p>
            <a:pPr algn="ctr">
              <a:lnSpc>
                <a:spcPts val="4480"/>
              </a:lnSpc>
              <a:spcBef>
                <a:spcPct val="0"/>
              </a:spcBef>
            </a:pPr>
            <a:r>
              <a:rPr lang="en-US" sz="3200" dirty="0" err="1">
                <a:solidFill>
                  <a:srgbClr val="092E6E"/>
                </a:solidFill>
                <a:latin typeface="Montserrat Classic Bold"/>
              </a:rPr>
              <a:t>你的主要护理医生</a:t>
            </a:r>
            <a:endParaRPr lang="en-US" sz="3200" dirty="0">
              <a:solidFill>
                <a:srgbClr val="092E6E"/>
              </a:solidFill>
              <a:latin typeface="Montserrat Classic Bold"/>
            </a:endParaRPr>
          </a:p>
        </p:txBody>
      </p:sp>
      <p:sp>
        <p:nvSpPr>
          <p:cNvPr id="9" name="TextBox 9"/>
          <p:cNvSpPr txBox="1"/>
          <p:nvPr/>
        </p:nvSpPr>
        <p:spPr>
          <a:xfrm>
            <a:off x="13949092" y="4514887"/>
            <a:ext cx="2579191" cy="510781"/>
          </a:xfrm>
          <a:prstGeom prst="rect">
            <a:avLst/>
          </a:prstGeom>
        </p:spPr>
        <p:txBody>
          <a:bodyPr lIns="0" tIns="0" rIns="0" bIns="0" rtlCol="0" anchor="t">
            <a:spAutoFit/>
          </a:bodyPr>
          <a:lstStyle/>
          <a:p>
            <a:pPr algn="ctr">
              <a:lnSpc>
                <a:spcPts val="4480"/>
              </a:lnSpc>
              <a:spcBef>
                <a:spcPct val="0"/>
              </a:spcBef>
            </a:pPr>
            <a:r>
              <a:rPr lang="en-US" sz="3200" dirty="0" err="1">
                <a:solidFill>
                  <a:srgbClr val="092E6E"/>
                </a:solidFill>
                <a:latin typeface="Montserrat Classic Bold"/>
              </a:rPr>
              <a:t>社区健康筛查</a:t>
            </a:r>
            <a:endParaRPr lang="en-US" sz="3200" dirty="0">
              <a:solidFill>
                <a:srgbClr val="092E6E"/>
              </a:solidFill>
              <a:latin typeface="Montserrat Classic Bold"/>
            </a:endParaRPr>
          </a:p>
        </p:txBody>
      </p:sp>
      <p:sp>
        <p:nvSpPr>
          <p:cNvPr id="10" name="TextBox 10"/>
          <p:cNvSpPr txBox="1"/>
          <p:nvPr/>
        </p:nvSpPr>
        <p:spPr>
          <a:xfrm>
            <a:off x="592897" y="8144169"/>
            <a:ext cx="17102205" cy="761362"/>
          </a:xfrm>
          <a:prstGeom prst="rect">
            <a:avLst/>
          </a:prstGeom>
        </p:spPr>
        <p:txBody>
          <a:bodyPr lIns="0" tIns="0" rIns="0" bIns="0" rtlCol="0" anchor="t">
            <a:spAutoFit/>
          </a:bodyPr>
          <a:lstStyle/>
          <a:p>
            <a:pPr algn="ctr">
              <a:lnSpc>
                <a:spcPts val="6719"/>
              </a:lnSpc>
              <a:spcBef>
                <a:spcPct val="0"/>
              </a:spcBef>
            </a:pPr>
            <a:r>
              <a:rPr lang="en-US" sz="4800" dirty="0" err="1">
                <a:solidFill>
                  <a:srgbClr val="FFFFFF"/>
                </a:solidFill>
                <a:latin typeface="Montserrat Classic"/>
              </a:rPr>
              <a:t>询问你的医生以进行乙肝检测</a:t>
            </a:r>
            <a:r>
              <a:rPr lang="zh-CN" altLang="en-US" sz="4800" dirty="0">
                <a:solidFill>
                  <a:srgbClr val="FFFFFF"/>
                </a:solidFill>
                <a:latin typeface="Montserrat Classic"/>
              </a:rPr>
              <a:t>！</a:t>
            </a:r>
            <a:endParaRPr lang="en-US" sz="4800" dirty="0">
              <a:solidFill>
                <a:srgbClr val="FFFFFF"/>
              </a:solidFill>
              <a:latin typeface="Montserrat Classic"/>
            </a:endParaRPr>
          </a:p>
        </p:txBody>
      </p:sp>
      <p:sp>
        <p:nvSpPr>
          <p:cNvPr id="11" name="Title 10">
            <a:extLst>
              <a:ext uri="{FF2B5EF4-FFF2-40B4-BE49-F238E27FC236}">
                <a16:creationId xmlns:a16="http://schemas.microsoft.com/office/drawing/2014/main" id="{3D97AB6F-CAB2-7646-A801-8377B7ACC796}"/>
              </a:ext>
            </a:extLst>
          </p:cNvPr>
          <p:cNvSpPr>
            <a:spLocks noGrp="1"/>
          </p:cNvSpPr>
          <p:nvPr>
            <p:ph type="title" idx="4294967295"/>
          </p:nvPr>
        </p:nvSpPr>
        <p:spPr>
          <a:xfrm>
            <a:off x="457200" y="1302726"/>
            <a:ext cx="17237902" cy="1143000"/>
          </a:xfrm>
        </p:spPr>
        <p:txBody>
          <a:bodyPr>
            <a:normAutofit/>
          </a:bodyPr>
          <a:lstStyle/>
          <a:p>
            <a:pPr rtl="0" eaLnBrk="1" latinLnBrk="0" hangingPunct="1"/>
            <a:r>
              <a:rPr lang="en-US" sz="4800" kern="1200" dirty="0" err="1">
                <a:solidFill>
                  <a:srgbClr val="FFFFFF"/>
                </a:solidFill>
                <a:effectLst/>
                <a:latin typeface="Montserrat Classic" pitchFamily="2" charset="77"/>
                <a:ea typeface="+mn-ea"/>
                <a:cs typeface="+mn-cs"/>
              </a:rPr>
              <a:t>我在哪里可以进行乙肝检测</a:t>
            </a:r>
            <a:r>
              <a:rPr lang="zh-CN" altLang="en-US" sz="4800" kern="1200" dirty="0">
                <a:solidFill>
                  <a:srgbClr val="FFFFFF"/>
                </a:solidFill>
                <a:effectLst/>
                <a:latin typeface="Montserrat Classic" pitchFamily="2" charset="77"/>
                <a:ea typeface="+mn-ea"/>
                <a:cs typeface="+mn-cs"/>
              </a:rPr>
              <a:t>？</a:t>
            </a:r>
            <a:endParaRPr lang="en-US" dirty="0">
              <a:effectLst/>
            </a:endParaRPr>
          </a:p>
          <a:p>
            <a:endParaRPr lang="en-US"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092E6E"/>
        </a:solidFill>
        <a:effectLst/>
      </p:bgPr>
    </p:bg>
    <p:spTree>
      <p:nvGrpSpPr>
        <p:cNvPr id="1" name=""/>
        <p:cNvGrpSpPr/>
        <p:nvPr/>
      </p:nvGrpSpPr>
      <p:grpSpPr>
        <a:xfrm>
          <a:off x="0" y="0"/>
          <a:ext cx="0" cy="0"/>
          <a:chOff x="0" y="0"/>
          <a:chExt cx="0" cy="0"/>
        </a:xfrm>
      </p:grpSpPr>
      <p:sp>
        <p:nvSpPr>
          <p:cNvPr id="2" name="AutoShape 2">
            <a:extLst>
              <a:ext uri="{C183D7F6-B498-43B3-948B-1728B52AA6E4}">
                <adec:decorative xmlns:adec="http://schemas.microsoft.com/office/drawing/2017/decorative" val="1"/>
              </a:ext>
            </a:extLst>
          </p:cNvPr>
          <p:cNvSpPr/>
          <p:nvPr/>
        </p:nvSpPr>
        <p:spPr>
          <a:xfrm>
            <a:off x="1028700" y="9776874"/>
            <a:ext cx="16230600" cy="800100"/>
          </a:xfrm>
          <a:prstGeom prst="rect">
            <a:avLst/>
          </a:prstGeom>
          <a:solidFill>
            <a:srgbClr val="FFDA02"/>
          </a:solidFill>
        </p:spPr>
      </p:sp>
      <p:grpSp>
        <p:nvGrpSpPr>
          <p:cNvPr id="4" name="Group 4">
            <a:extLst>
              <a:ext uri="{C183D7F6-B498-43B3-948B-1728B52AA6E4}">
                <adec:decorative xmlns:adec="http://schemas.microsoft.com/office/drawing/2017/decorative" val="1"/>
              </a:ext>
            </a:extLst>
          </p:cNvPr>
          <p:cNvGrpSpPr/>
          <p:nvPr/>
        </p:nvGrpSpPr>
        <p:grpSpPr>
          <a:xfrm>
            <a:off x="-576285" y="0"/>
            <a:ext cx="3209970" cy="946671"/>
            <a:chOff x="0" y="0"/>
            <a:chExt cx="1722525" cy="508000"/>
          </a:xfrm>
        </p:grpSpPr>
        <p:sp>
          <p:nvSpPr>
            <p:cNvPr id="5" name="Freeform 5"/>
            <p:cNvSpPr/>
            <p:nvPr/>
          </p:nvSpPr>
          <p:spPr>
            <a:xfrm>
              <a:off x="0" y="49530"/>
              <a:ext cx="1722525" cy="408940"/>
            </a:xfrm>
            <a:custGeom>
              <a:avLst/>
              <a:gdLst/>
              <a:ahLst/>
              <a:cxnLst/>
              <a:rect l="l" t="t" r="r" b="b"/>
              <a:pathLst>
                <a:path w="1722525" h="408940">
                  <a:moveTo>
                    <a:pt x="1516785" y="0"/>
                  </a:moveTo>
                  <a:cubicBezTo>
                    <a:pt x="1416455" y="0"/>
                    <a:pt x="1333905" y="72390"/>
                    <a:pt x="1314855" y="166370"/>
                  </a:cubicBezTo>
                  <a:lnTo>
                    <a:pt x="0" y="166370"/>
                  </a:lnTo>
                  <a:lnTo>
                    <a:pt x="0" y="242570"/>
                  </a:lnTo>
                  <a:lnTo>
                    <a:pt x="1316125" y="242570"/>
                  </a:lnTo>
                  <a:cubicBezTo>
                    <a:pt x="1333905" y="337820"/>
                    <a:pt x="1417725" y="408940"/>
                    <a:pt x="1518055" y="408940"/>
                  </a:cubicBezTo>
                  <a:cubicBezTo>
                    <a:pt x="1631085" y="408940"/>
                    <a:pt x="1722525" y="317500"/>
                    <a:pt x="1722525" y="204470"/>
                  </a:cubicBezTo>
                  <a:cubicBezTo>
                    <a:pt x="1722525" y="91440"/>
                    <a:pt x="1631085" y="0"/>
                    <a:pt x="1516785" y="0"/>
                  </a:cubicBezTo>
                  <a:close/>
                </a:path>
              </a:pathLst>
            </a:custGeom>
            <a:solidFill>
              <a:srgbClr val="FFDA02"/>
            </a:solidFill>
          </p:spPr>
        </p:sp>
      </p:grpSp>
      <p:pic>
        <p:nvPicPr>
          <p:cNvPr id="6" name="Picture 6" descr="Picture of a doctor or nurse "/>
          <p:cNvPicPr>
            <a:picLocks noChangeAspect="1"/>
          </p:cNvPicPr>
          <p:nvPr/>
        </p:nvPicPr>
        <p:blipFill>
          <a:blip r:embed="rId3"/>
          <a:srcRect/>
          <a:stretch>
            <a:fillRect/>
          </a:stretch>
        </p:blipFill>
        <p:spPr>
          <a:xfrm>
            <a:off x="5911731" y="4047778"/>
            <a:ext cx="5729096" cy="5729096"/>
          </a:xfrm>
          <a:prstGeom prst="rect">
            <a:avLst/>
          </a:prstGeom>
        </p:spPr>
      </p:pic>
      <p:pic>
        <p:nvPicPr>
          <p:cNvPr id="7" name="Picture 7" descr="A speach bubble that says you can get vaccinated at your doctors office. "/>
          <p:cNvPicPr>
            <a:picLocks noChangeAspect="1"/>
          </p:cNvPicPr>
          <p:nvPr/>
        </p:nvPicPr>
        <p:blipFill>
          <a:blip r:embed="rId4"/>
          <a:srcRect/>
          <a:stretch>
            <a:fillRect/>
          </a:stretch>
        </p:blipFill>
        <p:spPr>
          <a:xfrm>
            <a:off x="246321" y="2976354"/>
            <a:ext cx="7199995" cy="6155996"/>
          </a:xfrm>
          <a:prstGeom prst="rect">
            <a:avLst/>
          </a:prstGeom>
        </p:spPr>
      </p:pic>
      <p:pic>
        <p:nvPicPr>
          <p:cNvPr id="8" name="Picture 8" descr="A speach bubble that says: you can get vaccinated at your local pharmacy. "/>
          <p:cNvPicPr>
            <a:picLocks noChangeAspect="1"/>
          </p:cNvPicPr>
          <p:nvPr/>
        </p:nvPicPr>
        <p:blipFill>
          <a:blip r:embed="rId5"/>
          <a:srcRect/>
          <a:stretch>
            <a:fillRect/>
          </a:stretch>
        </p:blipFill>
        <p:spPr>
          <a:xfrm>
            <a:off x="10063110" y="1846974"/>
            <a:ext cx="8040307" cy="6593052"/>
          </a:xfrm>
          <a:prstGeom prst="rect">
            <a:avLst/>
          </a:prstGeom>
        </p:spPr>
      </p:pic>
      <p:sp>
        <p:nvSpPr>
          <p:cNvPr id="9" name="TextBox 9"/>
          <p:cNvSpPr txBox="1"/>
          <p:nvPr/>
        </p:nvSpPr>
        <p:spPr>
          <a:xfrm>
            <a:off x="1028700" y="3285165"/>
            <a:ext cx="5523559" cy="3776483"/>
          </a:xfrm>
          <a:prstGeom prst="rect">
            <a:avLst/>
          </a:prstGeom>
        </p:spPr>
        <p:txBody>
          <a:bodyPr lIns="0" tIns="0" rIns="0" bIns="0" rtlCol="0" anchor="t">
            <a:spAutoFit/>
          </a:bodyPr>
          <a:lstStyle/>
          <a:p>
            <a:pPr algn="ctr">
              <a:lnSpc>
                <a:spcPts val="5040"/>
              </a:lnSpc>
              <a:spcBef>
                <a:spcPct val="0"/>
              </a:spcBef>
            </a:pPr>
            <a:r>
              <a:rPr lang="en-US" sz="3600" dirty="0" err="1">
                <a:solidFill>
                  <a:srgbClr val="092E6E"/>
                </a:solidFill>
                <a:latin typeface="Montserrat Classic Bold"/>
              </a:rPr>
              <a:t>你的医生办公室</a:t>
            </a:r>
            <a:r>
              <a:rPr lang="zh-CN" altLang="en-US" sz="3600" dirty="0">
                <a:solidFill>
                  <a:srgbClr val="092E6E"/>
                </a:solidFill>
                <a:latin typeface="Montserrat Classic Bold"/>
              </a:rPr>
              <a:t>。需要帮助找到医生？</a:t>
            </a:r>
            <a:r>
              <a:rPr lang="en-US" sz="3600" dirty="0">
                <a:solidFill>
                  <a:srgbClr val="092E6E"/>
                </a:solidFill>
                <a:latin typeface="Montserrat Classic"/>
              </a:rPr>
              <a:t>https://</a:t>
            </a:r>
            <a:r>
              <a:rPr lang="en-US" sz="3600" dirty="0" err="1">
                <a:solidFill>
                  <a:srgbClr val="092E6E"/>
                </a:solidFill>
                <a:latin typeface="Montserrat Classic"/>
              </a:rPr>
              <a:t>www.hepb.org</a:t>
            </a:r>
            <a:r>
              <a:rPr lang="en-US" sz="3600" dirty="0">
                <a:solidFill>
                  <a:srgbClr val="092E6E"/>
                </a:solidFill>
                <a:latin typeface="Montserrat Classic"/>
              </a:rPr>
              <a:t>/treatment-and-management/physician-directory/</a:t>
            </a:r>
          </a:p>
        </p:txBody>
      </p:sp>
      <p:sp>
        <p:nvSpPr>
          <p:cNvPr id="10" name="TextBox 10"/>
          <p:cNvSpPr txBox="1"/>
          <p:nvPr/>
        </p:nvSpPr>
        <p:spPr>
          <a:xfrm>
            <a:off x="10756298" y="2478762"/>
            <a:ext cx="6503002" cy="3259610"/>
          </a:xfrm>
          <a:prstGeom prst="rect">
            <a:avLst/>
          </a:prstGeom>
        </p:spPr>
        <p:txBody>
          <a:bodyPr lIns="0" tIns="0" rIns="0" bIns="0" rtlCol="0" anchor="t">
            <a:spAutoFit/>
          </a:bodyPr>
          <a:lstStyle/>
          <a:p>
            <a:pPr algn="ctr">
              <a:lnSpc>
                <a:spcPts val="5182"/>
              </a:lnSpc>
              <a:spcBef>
                <a:spcPct val="0"/>
              </a:spcBef>
            </a:pPr>
            <a:r>
              <a:rPr lang="en-US" sz="3701" dirty="0" err="1">
                <a:solidFill>
                  <a:srgbClr val="092E6E"/>
                </a:solidFill>
                <a:latin typeface="Montserrat Classic Bold"/>
              </a:rPr>
              <a:t>你的本地药房</a:t>
            </a:r>
            <a:r>
              <a:rPr lang="zh-CN" altLang="en-US" sz="3701" dirty="0">
                <a:solidFill>
                  <a:srgbClr val="092E6E"/>
                </a:solidFill>
                <a:latin typeface="Montserrat Classic Bold"/>
              </a:rPr>
              <a:t>。需要帮助找到药房？</a:t>
            </a:r>
            <a:endParaRPr lang="en-US" sz="3701" dirty="0">
              <a:solidFill>
                <a:srgbClr val="092E6E"/>
              </a:solidFill>
              <a:latin typeface="Montserrat Classic Bold"/>
            </a:endParaRPr>
          </a:p>
          <a:p>
            <a:pPr algn="ctr">
              <a:lnSpc>
                <a:spcPts val="5182"/>
              </a:lnSpc>
              <a:spcBef>
                <a:spcPct val="0"/>
              </a:spcBef>
            </a:pPr>
            <a:r>
              <a:rPr lang="en-US" sz="3701" dirty="0">
                <a:solidFill>
                  <a:srgbClr val="092E6E"/>
                </a:solidFill>
                <a:latin typeface="Montserrat Classic"/>
              </a:rPr>
              <a:t>http://</a:t>
            </a:r>
            <a:r>
              <a:rPr lang="en-US" sz="3701" dirty="0" err="1">
                <a:solidFill>
                  <a:srgbClr val="092E6E"/>
                </a:solidFill>
                <a:latin typeface="Montserrat Classic"/>
              </a:rPr>
              <a:t>www.hepcap.org</a:t>
            </a:r>
            <a:r>
              <a:rPr lang="en-US" sz="3701" dirty="0">
                <a:solidFill>
                  <a:srgbClr val="092E6E"/>
                </a:solidFill>
                <a:latin typeface="Montserrat Classic"/>
              </a:rPr>
              <a:t>/community-tools/pharmacy-vaccine-maps/</a:t>
            </a:r>
          </a:p>
        </p:txBody>
      </p:sp>
      <p:sp>
        <p:nvSpPr>
          <p:cNvPr id="11" name="Title 10">
            <a:extLst>
              <a:ext uri="{FF2B5EF4-FFF2-40B4-BE49-F238E27FC236}">
                <a16:creationId xmlns:a16="http://schemas.microsoft.com/office/drawing/2014/main" id="{166719BF-D1D6-7E40-8BCB-1B5181CA1A2A}"/>
              </a:ext>
            </a:extLst>
          </p:cNvPr>
          <p:cNvSpPr>
            <a:spLocks noGrp="1"/>
          </p:cNvSpPr>
          <p:nvPr>
            <p:ph type="title" idx="4294967295"/>
          </p:nvPr>
        </p:nvSpPr>
        <p:spPr>
          <a:xfrm>
            <a:off x="457200" y="732952"/>
            <a:ext cx="17373600" cy="1143000"/>
          </a:xfrm>
        </p:spPr>
        <p:txBody>
          <a:bodyPr>
            <a:normAutofit/>
          </a:bodyPr>
          <a:lstStyle/>
          <a:p>
            <a:pPr rtl="0" eaLnBrk="1" latinLnBrk="0" hangingPunct="1"/>
            <a:r>
              <a:rPr lang="en-US" sz="4800" kern="1200" dirty="0" err="1">
                <a:solidFill>
                  <a:srgbClr val="FFFFFF"/>
                </a:solidFill>
                <a:effectLst/>
                <a:latin typeface="Montserrat Classic" pitchFamily="2" charset="77"/>
                <a:ea typeface="+mn-ea"/>
                <a:cs typeface="+mn-cs"/>
              </a:rPr>
              <a:t>我在哪里可以注射乙肝疫苗</a:t>
            </a:r>
            <a:r>
              <a:rPr lang="zh-CN" altLang="en-US" sz="4800" kern="1200" dirty="0">
                <a:solidFill>
                  <a:srgbClr val="FFFFFF"/>
                </a:solidFill>
                <a:effectLst/>
                <a:latin typeface="Montserrat Classic" pitchFamily="2" charset="77"/>
                <a:ea typeface="+mn-ea"/>
                <a:cs typeface="+mn-cs"/>
              </a:rPr>
              <a:t>？</a:t>
            </a:r>
            <a:endParaRPr lang="en-US" dirty="0">
              <a:effectLst/>
            </a:endParaRPr>
          </a:p>
          <a:p>
            <a:endParaRPr lang="en-US"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092E6E"/>
        </a:solidFill>
        <a:effectLst/>
      </p:bgPr>
    </p:bg>
    <p:spTree>
      <p:nvGrpSpPr>
        <p:cNvPr id="1" name=""/>
        <p:cNvGrpSpPr/>
        <p:nvPr/>
      </p:nvGrpSpPr>
      <p:grpSpPr>
        <a:xfrm>
          <a:off x="0" y="0"/>
          <a:ext cx="0" cy="0"/>
          <a:chOff x="0" y="0"/>
          <a:chExt cx="0" cy="0"/>
        </a:xfrm>
      </p:grpSpPr>
      <p:sp>
        <p:nvSpPr>
          <p:cNvPr id="2" name="TextBox 2"/>
          <p:cNvSpPr txBox="1"/>
          <p:nvPr/>
        </p:nvSpPr>
        <p:spPr>
          <a:xfrm>
            <a:off x="917188" y="2216362"/>
            <a:ext cx="17141910" cy="1644361"/>
          </a:xfrm>
          <a:prstGeom prst="rect">
            <a:avLst/>
          </a:prstGeom>
        </p:spPr>
        <p:txBody>
          <a:bodyPr wrap="square" lIns="0" tIns="0" rIns="0" bIns="0" rtlCol="0" anchor="t">
            <a:spAutoFit/>
          </a:bodyPr>
          <a:lstStyle/>
          <a:p>
            <a:pPr algn="ctr">
              <a:lnSpc>
                <a:spcPts val="6719"/>
              </a:lnSpc>
            </a:pPr>
            <a:r>
              <a:rPr lang="en-US" sz="4400" dirty="0" err="1">
                <a:solidFill>
                  <a:srgbClr val="FFFFFF"/>
                </a:solidFill>
                <a:latin typeface="Montserrat Classic"/>
              </a:rPr>
              <a:t>如果你有兴趣进行免费的乙肝检测</a:t>
            </a:r>
            <a:r>
              <a:rPr lang="zh-CN" altLang="en-US" sz="4400" dirty="0">
                <a:solidFill>
                  <a:srgbClr val="FFFFFF"/>
                </a:solidFill>
                <a:latin typeface="Montserrat Classic"/>
              </a:rPr>
              <a:t>，你可以联系</a:t>
            </a:r>
            <a:r>
              <a:rPr lang="en-US" sz="4400" dirty="0">
                <a:solidFill>
                  <a:srgbClr val="FFFFFF"/>
                </a:solidFill>
                <a:latin typeface="Montserrat Classic"/>
              </a:rPr>
              <a:t> </a:t>
            </a:r>
            <a:r>
              <a:rPr lang="en-US" sz="4400" dirty="0">
                <a:solidFill>
                  <a:srgbClr val="FFFFFF"/>
                </a:solidFill>
                <a:latin typeface="Montserrat Classic"/>
                <a:hlinkClick r:id="rId3"/>
              </a:rPr>
              <a:t>Catherine.Freeland@hepb.org</a:t>
            </a:r>
            <a:r>
              <a:rPr lang="en-US" sz="4400" dirty="0">
                <a:solidFill>
                  <a:srgbClr val="FFFFFF"/>
                </a:solidFill>
                <a:latin typeface="Montserrat Classic"/>
              </a:rPr>
              <a:t> </a:t>
            </a:r>
            <a:r>
              <a:rPr lang="en-US" sz="4400" dirty="0" err="1">
                <a:solidFill>
                  <a:srgbClr val="FFFFFF"/>
                </a:solidFill>
                <a:latin typeface="Montserrat Classic"/>
              </a:rPr>
              <a:t>或致电</a:t>
            </a:r>
            <a:r>
              <a:rPr lang="zh-CN" altLang="en-US" sz="4400" dirty="0">
                <a:solidFill>
                  <a:srgbClr val="FFFFFF"/>
                </a:solidFill>
                <a:latin typeface="Montserrat Classic"/>
              </a:rPr>
              <a:t>：</a:t>
            </a:r>
            <a:r>
              <a:rPr lang="en-US" sz="4400" dirty="0">
                <a:solidFill>
                  <a:srgbClr val="FFFFFF"/>
                </a:solidFill>
                <a:latin typeface="Montserrat Classic"/>
              </a:rPr>
              <a:t>267-603-1161</a:t>
            </a:r>
            <a:endParaRPr lang="en-US" sz="4400" dirty="0">
              <a:cs typeface="Calibri"/>
            </a:endParaRPr>
          </a:p>
        </p:txBody>
      </p:sp>
      <p:sp>
        <p:nvSpPr>
          <p:cNvPr id="3" name="Title 2">
            <a:extLst>
              <a:ext uri="{FF2B5EF4-FFF2-40B4-BE49-F238E27FC236}">
                <a16:creationId xmlns:a16="http://schemas.microsoft.com/office/drawing/2014/main" id="{6EB7A4B1-8047-9947-BD81-07E4A1BE62D4}"/>
              </a:ext>
            </a:extLst>
          </p:cNvPr>
          <p:cNvSpPr>
            <a:spLocks noGrp="1"/>
          </p:cNvSpPr>
          <p:nvPr>
            <p:ph type="title" idx="4294967295"/>
          </p:nvPr>
        </p:nvSpPr>
        <p:spPr>
          <a:xfrm>
            <a:off x="1035205" y="439544"/>
            <a:ext cx="16606024" cy="1143000"/>
          </a:xfrm>
        </p:spPr>
        <p:txBody>
          <a:bodyPr>
            <a:noAutofit/>
          </a:bodyPr>
          <a:lstStyle/>
          <a:p>
            <a:r>
              <a:rPr lang="en-US" sz="4800" b="1" dirty="0" err="1">
                <a:solidFill>
                  <a:schemeClr val="bg1"/>
                </a:solidFill>
                <a:latin typeface="Montserrat Classic"/>
              </a:rPr>
              <a:t>你有兴趣在宾夕法尼亚州费城进行检测吗</a:t>
            </a:r>
            <a:r>
              <a:rPr lang="zh-CN" altLang="en-US" sz="4800" b="1" dirty="0">
                <a:solidFill>
                  <a:schemeClr val="bg1"/>
                </a:solidFill>
                <a:latin typeface="Montserrat Classic"/>
              </a:rPr>
              <a:t>？</a:t>
            </a:r>
            <a:endParaRPr lang="en-US" sz="4800" b="1" dirty="0">
              <a:solidFill>
                <a:schemeClr val="bg1"/>
              </a:solidFill>
              <a:latin typeface="Montserrat Classic"/>
            </a:endParaRPr>
          </a:p>
        </p:txBody>
      </p:sp>
      <p:sp>
        <p:nvSpPr>
          <p:cNvPr id="4" name="TextBox 3">
            <a:extLst>
              <a:ext uri="{FF2B5EF4-FFF2-40B4-BE49-F238E27FC236}">
                <a16:creationId xmlns:a16="http://schemas.microsoft.com/office/drawing/2014/main" id="{DCECD712-05DC-4B27-B39D-B27F1191029C}"/>
              </a:ext>
            </a:extLst>
          </p:cNvPr>
          <p:cNvSpPr txBox="1"/>
          <p:nvPr/>
        </p:nvSpPr>
        <p:spPr>
          <a:xfrm>
            <a:off x="7772400" y="4914900"/>
            <a:ext cx="2743200" cy="705321"/>
          </a:xfrm>
          <a:prstGeom prst="rect">
            <a:avLst/>
          </a:prstGeom>
          <a:noFill/>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a:lnSpc>
                <a:spcPts val="6719"/>
              </a:lnSpc>
            </a:pPr>
            <a:endParaRPr lang="en-US">
              <a:cs typeface="Calibri"/>
            </a:endParaRPr>
          </a:p>
        </p:txBody>
      </p:sp>
      <p:pic>
        <p:nvPicPr>
          <p:cNvPr id="6" name="Picture 6" descr="A close up of a logo&#10;&#10;Description automatically generated">
            <a:extLst>
              <a:ext uri="{FF2B5EF4-FFF2-40B4-BE49-F238E27FC236}">
                <a16:creationId xmlns:a16="http://schemas.microsoft.com/office/drawing/2014/main" id="{D013A0DD-13BF-46EE-8FF2-04257645FCA8}"/>
              </a:ext>
            </a:extLst>
          </p:cNvPr>
          <p:cNvPicPr>
            <a:picLocks noChangeAspect="1"/>
          </p:cNvPicPr>
          <p:nvPr/>
        </p:nvPicPr>
        <p:blipFill>
          <a:blip r:embed="rId4"/>
          <a:stretch>
            <a:fillRect/>
          </a:stretch>
        </p:blipFill>
        <p:spPr>
          <a:xfrm>
            <a:off x="7117962" y="6215759"/>
            <a:ext cx="3948578" cy="3948578"/>
          </a:xfrm>
          <a:prstGeom prst="rect">
            <a:avLst/>
          </a:prstGeom>
        </p:spPr>
      </p:pic>
      <p:sp>
        <p:nvSpPr>
          <p:cNvPr id="5" name="TextBox 4">
            <a:extLst>
              <a:ext uri="{FF2B5EF4-FFF2-40B4-BE49-F238E27FC236}">
                <a16:creationId xmlns:a16="http://schemas.microsoft.com/office/drawing/2014/main" id="{D93FEAB2-E2C7-4909-8AAF-F16107099684}"/>
              </a:ext>
            </a:extLst>
          </p:cNvPr>
          <p:cNvSpPr txBox="1"/>
          <p:nvPr/>
        </p:nvSpPr>
        <p:spPr>
          <a:xfrm>
            <a:off x="2851925" y="4245825"/>
            <a:ext cx="12695661" cy="1623008"/>
          </a:xfrm>
          <a:prstGeom prst="rect">
            <a:avLst/>
          </a:prstGeom>
          <a:noFill/>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a:lnSpc>
                <a:spcPts val="6719"/>
              </a:lnSpc>
            </a:pPr>
            <a:r>
              <a:rPr lang="en-US" sz="4800" dirty="0" err="1">
                <a:solidFill>
                  <a:schemeClr val="bg1"/>
                </a:solidFill>
                <a:latin typeface="Montserrat Classic"/>
              </a:rPr>
              <a:t>通过二维码或以下链接注册</a:t>
            </a:r>
            <a:r>
              <a:rPr lang="zh-CN" altLang="en-US" sz="4800" dirty="0">
                <a:solidFill>
                  <a:schemeClr val="bg1"/>
                </a:solidFill>
                <a:latin typeface="Montserrat Classic"/>
              </a:rPr>
              <a:t>：</a:t>
            </a:r>
            <a:r>
              <a:rPr lang="en-US" sz="4800" dirty="0">
                <a:solidFill>
                  <a:schemeClr val="bg1"/>
                </a:solidFill>
                <a:latin typeface="Montserrat Classic"/>
                <a:ea typeface="+mn-lt"/>
                <a:cs typeface="+mn-lt"/>
              </a:rPr>
              <a:t>https://</a:t>
            </a:r>
            <a:r>
              <a:rPr lang="en-US" sz="4800" dirty="0" err="1">
                <a:solidFill>
                  <a:schemeClr val="bg1"/>
                </a:solidFill>
                <a:latin typeface="Montserrat Classic"/>
                <a:ea typeface="+mn-lt"/>
                <a:cs typeface="+mn-lt"/>
              </a:rPr>
              <a:t>forms.gle</a:t>
            </a:r>
            <a:r>
              <a:rPr lang="en-US" sz="4800" dirty="0">
                <a:solidFill>
                  <a:schemeClr val="bg1"/>
                </a:solidFill>
                <a:latin typeface="Montserrat Classic"/>
                <a:ea typeface="+mn-lt"/>
                <a:cs typeface="+mn-lt"/>
              </a:rPr>
              <a:t>/2LJijHr7WaDEStZP9</a:t>
            </a:r>
            <a:endParaRPr lang="en-US" sz="4800" dirty="0">
              <a:solidFill>
                <a:schemeClr val="bg1"/>
              </a:solidFill>
              <a:latin typeface="Montserrat Classic"/>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092E6E"/>
        </a:solidFill>
        <a:effectLst/>
      </p:bgPr>
    </p:bg>
    <p:spTree>
      <p:nvGrpSpPr>
        <p:cNvPr id="1" name=""/>
        <p:cNvGrpSpPr/>
        <p:nvPr/>
      </p:nvGrpSpPr>
      <p:grpSpPr>
        <a:xfrm>
          <a:off x="0" y="0"/>
          <a:ext cx="0" cy="0"/>
          <a:chOff x="0" y="0"/>
          <a:chExt cx="0" cy="0"/>
        </a:xfrm>
      </p:grpSpPr>
      <p:sp>
        <p:nvSpPr>
          <p:cNvPr id="2" name="AutoShape 2">
            <a:extLst>
              <a:ext uri="{C183D7F6-B498-43B3-948B-1728B52AA6E4}">
                <adec:decorative xmlns:adec="http://schemas.microsoft.com/office/drawing/2017/decorative" val="1"/>
              </a:ext>
            </a:extLst>
          </p:cNvPr>
          <p:cNvSpPr/>
          <p:nvPr/>
        </p:nvSpPr>
        <p:spPr>
          <a:xfrm>
            <a:off x="1028700" y="9776874"/>
            <a:ext cx="16230600" cy="800100"/>
          </a:xfrm>
          <a:prstGeom prst="rect">
            <a:avLst/>
          </a:prstGeom>
          <a:solidFill>
            <a:srgbClr val="FFDA02"/>
          </a:solidFill>
        </p:spPr>
      </p:sp>
      <p:grpSp>
        <p:nvGrpSpPr>
          <p:cNvPr id="4" name="Group 4">
            <a:extLst>
              <a:ext uri="{C183D7F6-B498-43B3-948B-1728B52AA6E4}">
                <adec:decorative xmlns:adec="http://schemas.microsoft.com/office/drawing/2017/decorative" val="1"/>
              </a:ext>
            </a:extLst>
          </p:cNvPr>
          <p:cNvGrpSpPr/>
          <p:nvPr/>
        </p:nvGrpSpPr>
        <p:grpSpPr>
          <a:xfrm>
            <a:off x="-576285" y="0"/>
            <a:ext cx="3209970" cy="946671"/>
            <a:chOff x="0" y="0"/>
            <a:chExt cx="1722525" cy="508000"/>
          </a:xfrm>
        </p:grpSpPr>
        <p:sp>
          <p:nvSpPr>
            <p:cNvPr id="5" name="Freeform 5"/>
            <p:cNvSpPr/>
            <p:nvPr/>
          </p:nvSpPr>
          <p:spPr>
            <a:xfrm>
              <a:off x="0" y="49530"/>
              <a:ext cx="1722525" cy="408940"/>
            </a:xfrm>
            <a:custGeom>
              <a:avLst/>
              <a:gdLst/>
              <a:ahLst/>
              <a:cxnLst/>
              <a:rect l="l" t="t" r="r" b="b"/>
              <a:pathLst>
                <a:path w="1722525" h="408940">
                  <a:moveTo>
                    <a:pt x="1516785" y="0"/>
                  </a:moveTo>
                  <a:cubicBezTo>
                    <a:pt x="1416455" y="0"/>
                    <a:pt x="1333905" y="72390"/>
                    <a:pt x="1314855" y="166370"/>
                  </a:cubicBezTo>
                  <a:lnTo>
                    <a:pt x="0" y="166370"/>
                  </a:lnTo>
                  <a:lnTo>
                    <a:pt x="0" y="242570"/>
                  </a:lnTo>
                  <a:lnTo>
                    <a:pt x="1316125" y="242570"/>
                  </a:lnTo>
                  <a:cubicBezTo>
                    <a:pt x="1333905" y="337820"/>
                    <a:pt x="1417725" y="408940"/>
                    <a:pt x="1518055" y="408940"/>
                  </a:cubicBezTo>
                  <a:cubicBezTo>
                    <a:pt x="1631085" y="408940"/>
                    <a:pt x="1722525" y="317500"/>
                    <a:pt x="1722525" y="204470"/>
                  </a:cubicBezTo>
                  <a:cubicBezTo>
                    <a:pt x="1722525" y="91440"/>
                    <a:pt x="1631085" y="0"/>
                    <a:pt x="1516785" y="0"/>
                  </a:cubicBezTo>
                  <a:close/>
                </a:path>
              </a:pathLst>
            </a:custGeom>
            <a:solidFill>
              <a:srgbClr val="FFDA02"/>
            </a:solidFill>
          </p:spPr>
        </p:sp>
      </p:grpSp>
      <p:sp>
        <p:nvSpPr>
          <p:cNvPr id="6" name="TextBox 6" descr="For more information you can contact the Hepatitis B Foundation at www.hepb.org or email info@hepb.org or call 215-489-4900"/>
          <p:cNvSpPr txBox="1"/>
          <p:nvPr/>
        </p:nvSpPr>
        <p:spPr>
          <a:xfrm>
            <a:off x="1028700" y="2342336"/>
            <a:ext cx="16230600" cy="5968301"/>
          </a:xfrm>
          <a:prstGeom prst="rect">
            <a:avLst/>
          </a:prstGeom>
        </p:spPr>
        <p:txBody>
          <a:bodyPr lIns="0" tIns="0" rIns="0" bIns="0" rtlCol="0" anchor="t">
            <a:spAutoFit/>
          </a:bodyPr>
          <a:lstStyle/>
          <a:p>
            <a:pPr algn="ctr">
              <a:lnSpc>
                <a:spcPts val="5880"/>
              </a:lnSpc>
              <a:spcBef>
                <a:spcPct val="0"/>
              </a:spcBef>
            </a:pPr>
            <a:r>
              <a:rPr lang="en-US" sz="4200" dirty="0" err="1">
                <a:solidFill>
                  <a:srgbClr val="FFFFFF"/>
                </a:solidFill>
                <a:latin typeface="Montserrat Light"/>
              </a:rPr>
              <a:t>关于更多信息</a:t>
            </a:r>
            <a:r>
              <a:rPr lang="zh-CN" altLang="en-US" sz="4200" dirty="0">
                <a:solidFill>
                  <a:srgbClr val="FFFFFF"/>
                </a:solidFill>
                <a:latin typeface="Montserrat Light"/>
              </a:rPr>
              <a:t>，你可以联系乙肝基金会：</a:t>
            </a:r>
            <a:r>
              <a:rPr lang="en-US" sz="4200" dirty="0">
                <a:solidFill>
                  <a:srgbClr val="FFFFFF"/>
                </a:solidFill>
                <a:latin typeface="Montserrat Light"/>
                <a:hlinkClick r:id="rId3"/>
              </a:rPr>
              <a:t>www.hepb.org</a:t>
            </a:r>
            <a:r>
              <a:rPr lang="en-US" sz="4200" dirty="0">
                <a:solidFill>
                  <a:srgbClr val="FFFFFF"/>
                </a:solidFill>
                <a:latin typeface="Montserrat Light"/>
              </a:rPr>
              <a:t>  </a:t>
            </a:r>
          </a:p>
          <a:p>
            <a:pPr algn="ctr">
              <a:lnSpc>
                <a:spcPts val="5880"/>
              </a:lnSpc>
              <a:spcBef>
                <a:spcPct val="0"/>
              </a:spcBef>
            </a:pPr>
            <a:r>
              <a:rPr lang="en-US" sz="4200" dirty="0">
                <a:solidFill>
                  <a:srgbClr val="FFFFFF"/>
                </a:solidFill>
                <a:latin typeface="Montserrat Light"/>
              </a:rPr>
              <a:t> </a:t>
            </a:r>
            <a:r>
              <a:rPr lang="en-US" sz="4200" dirty="0" err="1">
                <a:solidFill>
                  <a:srgbClr val="FFFFFF"/>
                </a:solidFill>
                <a:latin typeface="Montserrat Light"/>
              </a:rPr>
              <a:t>电子邮箱</a:t>
            </a:r>
            <a:r>
              <a:rPr lang="zh-CN" altLang="en-US" sz="4200" dirty="0">
                <a:solidFill>
                  <a:srgbClr val="FFFFFF"/>
                </a:solidFill>
                <a:latin typeface="Montserrat Light"/>
              </a:rPr>
              <a:t>：</a:t>
            </a:r>
            <a:r>
              <a:rPr lang="en-US" sz="4200" dirty="0">
                <a:solidFill>
                  <a:srgbClr val="FFFFFF"/>
                </a:solidFill>
                <a:latin typeface="Montserrat Light"/>
                <a:hlinkClick r:id="rId4"/>
              </a:rPr>
              <a:t>info@hepb.org</a:t>
            </a:r>
            <a:r>
              <a:rPr lang="en-US" sz="4200" dirty="0">
                <a:solidFill>
                  <a:srgbClr val="FFFFFF"/>
                </a:solidFill>
                <a:latin typeface="Montserrat Light"/>
              </a:rPr>
              <a:t> </a:t>
            </a:r>
          </a:p>
          <a:p>
            <a:pPr algn="ctr">
              <a:lnSpc>
                <a:spcPts val="5880"/>
              </a:lnSpc>
              <a:spcBef>
                <a:spcPct val="0"/>
              </a:spcBef>
            </a:pPr>
            <a:r>
              <a:rPr lang="en-US" sz="4200" dirty="0" err="1">
                <a:solidFill>
                  <a:srgbClr val="FFFFFF"/>
                </a:solidFill>
                <a:latin typeface="Montserrat Light"/>
              </a:rPr>
              <a:t>电话</a:t>
            </a:r>
            <a:r>
              <a:rPr lang="zh-CN" altLang="en-US" sz="4200" dirty="0">
                <a:solidFill>
                  <a:srgbClr val="FFFFFF"/>
                </a:solidFill>
                <a:latin typeface="Montserrat Light"/>
              </a:rPr>
              <a:t>：</a:t>
            </a:r>
            <a:r>
              <a:rPr lang="en-US" sz="4200" dirty="0">
                <a:solidFill>
                  <a:srgbClr val="FFFFFF"/>
                </a:solidFill>
                <a:latin typeface="Montserrat Light"/>
              </a:rPr>
              <a:t>215-489-4900</a:t>
            </a:r>
          </a:p>
          <a:p>
            <a:pPr algn="ctr">
              <a:lnSpc>
                <a:spcPts val="5880"/>
              </a:lnSpc>
              <a:spcBef>
                <a:spcPct val="0"/>
              </a:spcBef>
            </a:pPr>
            <a:endParaRPr lang="en-US" sz="4200" dirty="0">
              <a:solidFill>
                <a:srgbClr val="FFFFFF"/>
              </a:solidFill>
              <a:latin typeface="Montserrat Light"/>
            </a:endParaRPr>
          </a:p>
          <a:p>
            <a:pPr algn="ctr">
              <a:lnSpc>
                <a:spcPts val="5880"/>
              </a:lnSpc>
              <a:spcBef>
                <a:spcPct val="0"/>
              </a:spcBef>
            </a:pPr>
            <a:endParaRPr lang="en-US" sz="4200" dirty="0">
              <a:solidFill>
                <a:srgbClr val="FFFFFF"/>
              </a:solidFill>
              <a:latin typeface="Montserrat Light"/>
            </a:endParaRPr>
          </a:p>
          <a:p>
            <a:pPr algn="ctr">
              <a:lnSpc>
                <a:spcPts val="5880"/>
              </a:lnSpc>
              <a:spcBef>
                <a:spcPct val="0"/>
              </a:spcBef>
            </a:pPr>
            <a:r>
              <a:rPr lang="en-US" sz="4200" dirty="0" err="1">
                <a:solidFill>
                  <a:srgbClr val="FFFFFF"/>
                </a:solidFill>
                <a:latin typeface="Montserrat Light"/>
              </a:rPr>
              <a:t>美国疾病防控中心在以下也有有帮助的资源</a:t>
            </a:r>
            <a:r>
              <a:rPr lang="zh-CN" altLang="en-US" sz="4200" dirty="0">
                <a:solidFill>
                  <a:srgbClr val="FFFFFF"/>
                </a:solidFill>
                <a:latin typeface="Montserrat Light"/>
              </a:rPr>
              <a:t>：</a:t>
            </a:r>
            <a:r>
              <a:rPr lang="en-US" sz="4200" dirty="0">
                <a:solidFill>
                  <a:srgbClr val="FFFFFF"/>
                </a:solidFill>
                <a:latin typeface="Montserrat Light"/>
              </a:rPr>
              <a:t> </a:t>
            </a:r>
            <a:r>
              <a:rPr lang="en-US" sz="4200" dirty="0">
                <a:solidFill>
                  <a:srgbClr val="FFFFFF"/>
                </a:solidFill>
                <a:latin typeface="Montserrat Light"/>
                <a:hlinkClick r:id="rId5"/>
              </a:rPr>
              <a:t>www.cdc.gov/knowhepatitisB</a:t>
            </a:r>
            <a:r>
              <a:rPr lang="en-US" sz="4200" dirty="0">
                <a:solidFill>
                  <a:srgbClr val="FFFFFF"/>
                </a:solidFill>
                <a:latin typeface="Montserrat Light"/>
              </a:rPr>
              <a:t> </a:t>
            </a:r>
          </a:p>
          <a:p>
            <a:pPr algn="ctr">
              <a:lnSpc>
                <a:spcPts val="5880"/>
              </a:lnSpc>
              <a:spcBef>
                <a:spcPct val="0"/>
              </a:spcBef>
            </a:pPr>
            <a:endParaRPr lang="en-US" sz="4200" dirty="0">
              <a:solidFill>
                <a:srgbClr val="FFFFFF"/>
              </a:solidFill>
              <a:latin typeface="Montserrat Light"/>
            </a:endParaRPr>
          </a:p>
        </p:txBody>
      </p:sp>
      <p:sp>
        <p:nvSpPr>
          <p:cNvPr id="7" name="Title 6">
            <a:extLst>
              <a:ext uri="{FF2B5EF4-FFF2-40B4-BE49-F238E27FC236}">
                <a16:creationId xmlns:a16="http://schemas.microsoft.com/office/drawing/2014/main" id="{A4C29ACA-9593-044A-AF7F-C051B3BDA621}"/>
              </a:ext>
            </a:extLst>
          </p:cNvPr>
          <p:cNvSpPr>
            <a:spLocks noGrp="1"/>
          </p:cNvSpPr>
          <p:nvPr>
            <p:ph type="title" idx="4294967295"/>
          </p:nvPr>
        </p:nvSpPr>
        <p:spPr>
          <a:xfrm>
            <a:off x="419100" y="1163819"/>
            <a:ext cx="17449800" cy="1143000"/>
          </a:xfrm>
        </p:spPr>
        <p:txBody>
          <a:bodyPr>
            <a:normAutofit/>
          </a:bodyPr>
          <a:lstStyle/>
          <a:p>
            <a:pPr rtl="0" eaLnBrk="1" latinLnBrk="0" hangingPunct="1"/>
            <a:r>
              <a:rPr lang="en-US" sz="4800" kern="1200" dirty="0" err="1">
                <a:solidFill>
                  <a:srgbClr val="FFFFFF"/>
                </a:solidFill>
                <a:effectLst/>
                <a:latin typeface="Montserrat Classic" pitchFamily="2" charset="77"/>
                <a:ea typeface="+mn-ea"/>
                <a:cs typeface="+mn-cs"/>
              </a:rPr>
              <a:t>如果我关于乙肝有问题</a:t>
            </a:r>
            <a:r>
              <a:rPr lang="zh-CN" altLang="en-US" sz="4800" kern="1200" dirty="0">
                <a:solidFill>
                  <a:srgbClr val="FFFFFF"/>
                </a:solidFill>
                <a:effectLst/>
                <a:latin typeface="Montserrat Classic" pitchFamily="2" charset="77"/>
                <a:ea typeface="+mn-ea"/>
                <a:cs typeface="+mn-cs"/>
              </a:rPr>
              <a:t>，我做什么？</a:t>
            </a:r>
            <a:endParaRPr lang="en-US" dirty="0">
              <a:effectLst/>
            </a:endParaRPr>
          </a:p>
          <a:p>
            <a:endParaRPr lang="en-US"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bodyPr lIns="0" tIns="0" rIns="0" bIns="0" rtlCol="0" anchor="t">
        <a:spAutoFit/>
      </a:bodyPr>
      <a:lstStyle>
        <a:defPPr algn="ctr">
          <a:lnSpc>
            <a:spcPts val="6719"/>
          </a:lnSpc>
          <a:defRPr sz="4800" dirty="0">
            <a:solidFill>
              <a:srgbClr val="FFFFFF"/>
            </a:solidFill>
            <a:latin typeface="Montserrat Classic"/>
          </a:defRPr>
        </a:defPPr>
      </a:lstStyle>
    </a:tx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124</TotalTime>
  <Words>555</Words>
  <Application>Microsoft Macintosh PowerPoint</Application>
  <PresentationFormat>自定义</PresentationFormat>
  <Paragraphs>138</Paragraphs>
  <Slides>22</Slides>
  <Notes>22</Notes>
  <HiddenSlides>0</HiddenSlides>
  <MMClips>0</MMClips>
  <ScaleCrop>false</ScaleCrop>
  <HeadingPairs>
    <vt:vector size="6" baseType="variant">
      <vt:variant>
        <vt:lpstr>已用的字体</vt:lpstr>
      </vt:variant>
      <vt:variant>
        <vt:i4>9</vt:i4>
      </vt:variant>
      <vt:variant>
        <vt:lpstr>主题</vt:lpstr>
      </vt:variant>
      <vt:variant>
        <vt:i4>1</vt:i4>
      </vt:variant>
      <vt:variant>
        <vt:lpstr>幻灯片标题</vt:lpstr>
      </vt:variant>
      <vt:variant>
        <vt:i4>22</vt:i4>
      </vt:variant>
    </vt:vector>
  </HeadingPairs>
  <TitlesOfParts>
    <vt:vector size="32" baseType="lpstr">
      <vt:lpstr>Calibri</vt:lpstr>
      <vt:lpstr>Arial</vt:lpstr>
      <vt:lpstr>Montserrat Classic Bold</vt:lpstr>
      <vt:lpstr>Aileron Thin Bold</vt:lpstr>
      <vt:lpstr>Montserrat Classic</vt:lpstr>
      <vt:lpstr>Montserrat Light</vt:lpstr>
      <vt:lpstr>Lato</vt:lpstr>
      <vt:lpstr>Montserrat Light Bold</vt:lpstr>
      <vt:lpstr>Arimo</vt:lpstr>
      <vt:lpstr>Office Theme</vt:lpstr>
      <vt:lpstr>为什么做乙肝检测？</vt:lpstr>
      <vt:lpstr>乙肝有多常见？</vt:lpstr>
      <vt:lpstr>世界上哪些地区是乙肝常见区？ </vt:lpstr>
      <vt:lpstr>乙肝是什么？</vt:lpstr>
      <vt:lpstr>肝脏是什么？ </vt:lpstr>
      <vt:lpstr>乙肝疾病进展</vt:lpstr>
      <vt:lpstr>乙肝对肝脏做什么？ </vt:lpstr>
      <vt:lpstr>有乙肝症状吗？  </vt:lpstr>
      <vt:lpstr>一个人如何会得乙肝？</vt:lpstr>
      <vt:lpstr>你如何会得乙肝？ </vt:lpstr>
      <vt:lpstr>什么使人有乙肝风险？</vt:lpstr>
      <vt:lpstr>乙肝不通过一般接触传播</vt:lpstr>
      <vt:lpstr>好消息： </vt:lpstr>
      <vt:lpstr>我如何找出我是否有乙肝？ </vt:lpstr>
      <vt:lpstr>我应当检测什么？ </vt:lpstr>
      <vt:lpstr>如果我现在有乙肝，我可以做什么？ </vt:lpstr>
      <vt:lpstr>我如何可以保护我自己免得乙肝？</vt:lpstr>
      <vt:lpstr>你如何可以帮助阻止乙肝传播？</vt:lpstr>
      <vt:lpstr>我在哪里可以进行乙肝检测？ </vt:lpstr>
      <vt:lpstr>我在哪里可以注射乙肝疫苗？ </vt:lpstr>
      <vt:lpstr>你有兴趣在宾夕法尼亚州费城进行检测吗？</vt:lpstr>
      <vt:lpstr>如果我关于乙肝有问题，我做什么？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Hep B 101 for Community</dc:title>
  <cp:lastModifiedBy>slhxj41</cp:lastModifiedBy>
  <cp:revision>30</cp:revision>
  <dcterms:created xsi:type="dcterms:W3CDTF">2006-08-16T00:00:00Z</dcterms:created>
  <dcterms:modified xsi:type="dcterms:W3CDTF">2020-08-27T03:09:45Z</dcterms:modified>
  <dc:identifier>DADnVQ3vqPw</dc:identifier>
</cp:coreProperties>
</file>