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embeddedFontLst>
    <p:embeddedFont>
      <p:font typeface="Archivo Black" panose="020B0604020202020204" charset="0"/>
      <p:regular r:id="rId46"/>
    </p:embeddedFont>
    <p:embeddedFont>
      <p:font typeface="Arimo" panose="020B0604020202020204" charset="0"/>
      <p:regular r:id="rId47"/>
    </p:embeddedFont>
    <p:embeddedFont>
      <p:font typeface="Arimo Bold" panose="020B0604020202020204" charset="0"/>
      <p:regular r:id="rId48"/>
    </p:embeddedFont>
    <p:embeddedFont>
      <p:font typeface="Bebas Neue Cyrillic" panose="020B0604020202020204" charset="0"/>
      <p:regular r:id="rId49"/>
    </p:embeddedFont>
    <p:embeddedFont>
      <p:font typeface="Kite One" panose="020B0604020202020204" charset="0"/>
      <p:regular r:id="rId50"/>
    </p:embeddedFont>
    <p:embeddedFont>
      <p:font typeface="Libre Baskerville" panose="02000000000000000000" pitchFamily="2" charset="0"/>
      <p:regular r:id="rId51"/>
      <p:bold r:id="rId52"/>
      <p:italic r:id="rId53"/>
    </p:embeddedFont>
    <p:embeddedFont>
      <p:font typeface="Libre Baskerville Bold" panose="02000000000000000000" charset="0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Moore" userId="253cf532-c901-4849-b08a-c5c82c2c8d53" providerId="ADAL" clId="{D2131050-0937-4AA2-A13F-B5E6D2764234}"/>
    <pc:docChg chg="custSel modSld">
      <pc:chgData name="Holly Moore" userId="253cf532-c901-4849-b08a-c5c82c2c8d53" providerId="ADAL" clId="{D2131050-0937-4AA2-A13F-B5E6D2764234}" dt="2024-01-25T23:30:05.249" v="1" actId="14100"/>
      <pc:docMkLst>
        <pc:docMk/>
      </pc:docMkLst>
      <pc:sldChg chg="delSp mod">
        <pc:chgData name="Holly Moore" userId="253cf532-c901-4849-b08a-c5c82c2c8d53" providerId="ADAL" clId="{D2131050-0937-4AA2-A13F-B5E6D2764234}" dt="2024-01-25T23:28:26.580" v="0" actId="478"/>
        <pc:sldMkLst>
          <pc:docMk/>
          <pc:sldMk cId="0" sldId="262"/>
        </pc:sldMkLst>
        <pc:spChg chg="del">
          <ac:chgData name="Holly Moore" userId="253cf532-c901-4849-b08a-c5c82c2c8d53" providerId="ADAL" clId="{D2131050-0937-4AA2-A13F-B5E6D2764234}" dt="2024-01-25T23:28:26.580" v="0" actId="478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Holly Moore" userId="253cf532-c901-4849-b08a-c5c82c2c8d53" providerId="ADAL" clId="{D2131050-0937-4AA2-A13F-B5E6D2764234}" dt="2024-01-25T23:30:05.249" v="1" actId="14100"/>
        <pc:sldMkLst>
          <pc:docMk/>
          <pc:sldMk cId="0" sldId="297"/>
        </pc:sldMkLst>
        <pc:spChg chg="mod">
          <ac:chgData name="Holly Moore" userId="253cf532-c901-4849-b08a-c5c82c2c8d53" providerId="ADAL" clId="{D2131050-0937-4AA2-A13F-B5E6D2764234}" dt="2024-01-25T23:30:05.249" v="1" actId="14100"/>
          <ac:spMkLst>
            <pc:docMk/>
            <pc:sldMk cId="0" sldId="297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2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svg"/><Relationship Id="rId10" Type="http://schemas.openxmlformats.org/officeDocument/2006/relationships/image" Target="../media/image4.jpe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4.jpeg"/><Relationship Id="rId7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26" Type="http://schemas.openxmlformats.org/officeDocument/2006/relationships/image" Target="../media/image70.svg"/><Relationship Id="rId3" Type="http://schemas.openxmlformats.org/officeDocument/2006/relationships/image" Target="../media/image48.svg"/><Relationship Id="rId21" Type="http://schemas.openxmlformats.org/officeDocument/2006/relationships/image" Target="../media/image65.png"/><Relationship Id="rId7" Type="http://schemas.openxmlformats.org/officeDocument/2006/relationships/image" Target="../media/image52.sv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2" Type="http://schemas.openxmlformats.org/officeDocument/2006/relationships/image" Target="../media/image47.png"/><Relationship Id="rId16" Type="http://schemas.openxmlformats.org/officeDocument/2006/relationships/image" Target="../media/image60.svg"/><Relationship Id="rId20" Type="http://schemas.openxmlformats.org/officeDocument/2006/relationships/image" Target="../media/image64.sv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24" Type="http://schemas.openxmlformats.org/officeDocument/2006/relationships/image" Target="../media/image68.svg"/><Relationship Id="rId5" Type="http://schemas.openxmlformats.org/officeDocument/2006/relationships/image" Target="../media/image50.sv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svg"/><Relationship Id="rId10" Type="http://schemas.openxmlformats.org/officeDocument/2006/relationships/image" Target="../media/image4.jpe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8.svg"/><Relationship Id="rId22" Type="http://schemas.openxmlformats.org/officeDocument/2006/relationships/image" Target="../media/image66.svg"/><Relationship Id="rId27" Type="http://schemas.openxmlformats.org/officeDocument/2006/relationships/image" Target="../media/image71.png"/><Relationship Id="rId30" Type="http://schemas.openxmlformats.org/officeDocument/2006/relationships/image" Target="../media/image7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svg"/><Relationship Id="rId18" Type="http://schemas.openxmlformats.org/officeDocument/2006/relationships/image" Target="../media/image90.svg"/><Relationship Id="rId3" Type="http://schemas.openxmlformats.org/officeDocument/2006/relationships/image" Target="../media/image76.svg"/><Relationship Id="rId21" Type="http://schemas.openxmlformats.org/officeDocument/2006/relationships/image" Target="../media/image93.png"/><Relationship Id="rId7" Type="http://schemas.openxmlformats.org/officeDocument/2006/relationships/image" Target="../media/image80.svg"/><Relationship Id="rId12" Type="http://schemas.openxmlformats.org/officeDocument/2006/relationships/image" Target="../media/image85.png"/><Relationship Id="rId17" Type="http://schemas.openxmlformats.org/officeDocument/2006/relationships/image" Target="../media/image89.png"/><Relationship Id="rId2" Type="http://schemas.openxmlformats.org/officeDocument/2006/relationships/image" Target="../media/image75.png"/><Relationship Id="rId16" Type="http://schemas.openxmlformats.org/officeDocument/2006/relationships/image" Target="../media/image4.jpeg"/><Relationship Id="rId20" Type="http://schemas.openxmlformats.org/officeDocument/2006/relationships/image" Target="../media/image9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svg"/><Relationship Id="rId5" Type="http://schemas.openxmlformats.org/officeDocument/2006/relationships/image" Target="../media/image78.svg"/><Relationship Id="rId15" Type="http://schemas.openxmlformats.org/officeDocument/2006/relationships/image" Target="../media/image88.svg"/><Relationship Id="rId10" Type="http://schemas.openxmlformats.org/officeDocument/2006/relationships/image" Target="../media/image83.png"/><Relationship Id="rId19" Type="http://schemas.openxmlformats.org/officeDocument/2006/relationships/image" Target="../media/image91.png"/><Relationship Id="rId4" Type="http://schemas.openxmlformats.org/officeDocument/2006/relationships/image" Target="../media/image77.png"/><Relationship Id="rId9" Type="http://schemas.openxmlformats.org/officeDocument/2006/relationships/image" Target="../media/image82.svg"/><Relationship Id="rId14" Type="http://schemas.openxmlformats.org/officeDocument/2006/relationships/image" Target="../media/image8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4.jpeg"/><Relationship Id="rId3" Type="http://schemas.openxmlformats.org/officeDocument/2006/relationships/image" Target="../media/image95.svg"/><Relationship Id="rId7" Type="http://schemas.openxmlformats.org/officeDocument/2006/relationships/image" Target="../media/image99.png"/><Relationship Id="rId12" Type="http://schemas.openxmlformats.org/officeDocument/2006/relationships/image" Target="../media/image104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jpe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svg"/><Relationship Id="rId5" Type="http://schemas.openxmlformats.org/officeDocument/2006/relationships/image" Target="../media/image107.png"/><Relationship Id="rId10" Type="http://schemas.openxmlformats.org/officeDocument/2006/relationships/image" Target="../media/image112.svg"/><Relationship Id="rId4" Type="http://schemas.openxmlformats.org/officeDocument/2006/relationships/image" Target="../media/image106.svg"/><Relationship Id="rId9" Type="http://schemas.openxmlformats.org/officeDocument/2006/relationships/image" Target="../media/image1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1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4.jpeg"/><Relationship Id="rId4" Type="http://schemas.openxmlformats.org/officeDocument/2006/relationships/image" Target="../media/image11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jpeg"/><Relationship Id="rId4" Type="http://schemas.openxmlformats.org/officeDocument/2006/relationships/image" Target="../media/image11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jpeg"/><Relationship Id="rId7" Type="http://schemas.openxmlformats.org/officeDocument/2006/relationships/image" Target="../media/image124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128.svg"/><Relationship Id="rId5" Type="http://schemas.openxmlformats.org/officeDocument/2006/relationships/image" Target="../media/image122.sv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sv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svg"/><Relationship Id="rId5" Type="http://schemas.openxmlformats.org/officeDocument/2006/relationships/image" Target="../media/image131.png"/><Relationship Id="rId4" Type="http://schemas.openxmlformats.org/officeDocument/2006/relationships/image" Target="../media/image13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sv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svg"/><Relationship Id="rId5" Type="http://schemas.openxmlformats.org/officeDocument/2006/relationships/image" Target="../media/image137.png"/><Relationship Id="rId4" Type="http://schemas.openxmlformats.org/officeDocument/2006/relationships/image" Target="../media/image13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7.svg"/><Relationship Id="rId18" Type="http://schemas.openxmlformats.org/officeDocument/2006/relationships/image" Target="../media/image152.png"/><Relationship Id="rId3" Type="http://schemas.openxmlformats.org/officeDocument/2006/relationships/image" Target="../media/image141.png"/><Relationship Id="rId21" Type="http://schemas.openxmlformats.org/officeDocument/2006/relationships/image" Target="../media/image155.svg"/><Relationship Id="rId7" Type="http://schemas.openxmlformats.org/officeDocument/2006/relationships/image" Target="../media/image138.svg"/><Relationship Id="rId12" Type="http://schemas.openxmlformats.org/officeDocument/2006/relationships/image" Target="../media/image146.png"/><Relationship Id="rId17" Type="http://schemas.openxmlformats.org/officeDocument/2006/relationships/image" Target="../media/image151.svg"/><Relationship Id="rId2" Type="http://schemas.openxmlformats.org/officeDocument/2006/relationships/image" Target="../media/image4.jpe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11" Type="http://schemas.openxmlformats.org/officeDocument/2006/relationships/image" Target="../media/image145.svg"/><Relationship Id="rId5" Type="http://schemas.openxmlformats.org/officeDocument/2006/relationships/image" Target="../media/image143.jpeg"/><Relationship Id="rId15" Type="http://schemas.openxmlformats.org/officeDocument/2006/relationships/image" Target="../media/image149.svg"/><Relationship Id="rId10" Type="http://schemas.openxmlformats.org/officeDocument/2006/relationships/image" Target="../media/image144.png"/><Relationship Id="rId19" Type="http://schemas.openxmlformats.org/officeDocument/2006/relationships/image" Target="../media/image153.svg"/><Relationship Id="rId4" Type="http://schemas.openxmlformats.org/officeDocument/2006/relationships/image" Target="../media/image142.svg"/><Relationship Id="rId9" Type="http://schemas.openxmlformats.org/officeDocument/2006/relationships/image" Target="../media/image140.svg"/><Relationship Id="rId14" Type="http://schemas.openxmlformats.org/officeDocument/2006/relationships/image" Target="../media/image1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svg"/><Relationship Id="rId7" Type="http://schemas.openxmlformats.org/officeDocument/2006/relationships/image" Target="../media/image163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62.svg"/><Relationship Id="rId4" Type="http://schemas.openxmlformats.org/officeDocument/2006/relationships/image" Target="../media/image1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svg"/><Relationship Id="rId7" Type="http://schemas.openxmlformats.org/officeDocument/2006/relationships/image" Target="../media/image166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svg"/><Relationship Id="rId5" Type="http://schemas.openxmlformats.org/officeDocument/2006/relationships/image" Target="../media/image164.pn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svg"/><Relationship Id="rId4" Type="http://schemas.openxmlformats.org/officeDocument/2006/relationships/image" Target="../media/image16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62.svg"/><Relationship Id="rId7" Type="http://schemas.openxmlformats.org/officeDocument/2006/relationships/image" Target="../media/image165.sv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2.jpeg"/><Relationship Id="rId4" Type="http://schemas.openxmlformats.org/officeDocument/2006/relationships/image" Target="../media/image167.png"/><Relationship Id="rId9" Type="http://schemas.openxmlformats.org/officeDocument/2006/relationships/image" Target="../media/image1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8.png"/><Relationship Id="rId4" Type="http://schemas.openxmlformats.org/officeDocument/2006/relationships/image" Target="../media/image173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62.svg"/><Relationship Id="rId7" Type="http://schemas.openxmlformats.org/officeDocument/2006/relationships/image" Target="../media/image4.jpe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svg"/><Relationship Id="rId5" Type="http://schemas.openxmlformats.org/officeDocument/2006/relationships/image" Target="../media/image164.png"/><Relationship Id="rId4" Type="http://schemas.openxmlformats.org/officeDocument/2006/relationships/image" Target="../media/image2.jpeg"/><Relationship Id="rId9" Type="http://schemas.openxmlformats.org/officeDocument/2006/relationships/image" Target="../media/image1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sv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8.pn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svg"/><Relationship Id="rId13" Type="http://schemas.openxmlformats.org/officeDocument/2006/relationships/image" Target="../media/image185.png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12" Type="http://schemas.openxmlformats.org/officeDocument/2006/relationships/image" Target="../media/image184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svg"/><Relationship Id="rId11" Type="http://schemas.openxmlformats.org/officeDocument/2006/relationships/image" Target="../media/image183.png"/><Relationship Id="rId5" Type="http://schemas.openxmlformats.org/officeDocument/2006/relationships/image" Target="../media/image177.png"/><Relationship Id="rId10" Type="http://schemas.openxmlformats.org/officeDocument/2006/relationships/image" Target="../media/image182.svg"/><Relationship Id="rId4" Type="http://schemas.openxmlformats.org/officeDocument/2006/relationships/image" Target="../media/image176.svg"/><Relationship Id="rId9" Type="http://schemas.openxmlformats.org/officeDocument/2006/relationships/image" Target="../media/image1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svg"/><Relationship Id="rId7" Type="http://schemas.openxmlformats.org/officeDocument/2006/relationships/image" Target="../media/image188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svg"/><Relationship Id="rId5" Type="http://schemas.openxmlformats.org/officeDocument/2006/relationships/image" Target="../media/image186.png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9.jpeg"/><Relationship Id="rId4" Type="http://schemas.openxmlformats.org/officeDocument/2006/relationships/image" Target="../media/image187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90.jpeg"/><Relationship Id="rId7" Type="http://schemas.openxmlformats.org/officeDocument/2006/relationships/image" Target="../media/image19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jpeg"/><Relationship Id="rId5" Type="http://schemas.openxmlformats.org/officeDocument/2006/relationships/image" Target="../media/image173.svg"/><Relationship Id="rId4" Type="http://schemas.openxmlformats.org/officeDocument/2006/relationships/image" Target="../media/image172.png"/><Relationship Id="rId9" Type="http://schemas.openxmlformats.org/officeDocument/2006/relationships/image" Target="../media/image18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7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6.png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5.jpeg"/><Relationship Id="rId4" Type="http://schemas.openxmlformats.org/officeDocument/2006/relationships/image" Target="../media/image114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svg"/><Relationship Id="rId3" Type="http://schemas.openxmlformats.org/officeDocument/2006/relationships/image" Target="../media/image197.svg"/><Relationship Id="rId7" Type="http://schemas.openxmlformats.org/officeDocument/2006/relationships/image" Target="../media/image148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svg"/><Relationship Id="rId11" Type="http://schemas.openxmlformats.org/officeDocument/2006/relationships/image" Target="../media/image200.png"/><Relationship Id="rId5" Type="http://schemas.openxmlformats.org/officeDocument/2006/relationships/image" Target="../media/image113.png"/><Relationship Id="rId10" Type="http://schemas.openxmlformats.org/officeDocument/2006/relationships/image" Target="../media/image199.svg"/><Relationship Id="rId4" Type="http://schemas.openxmlformats.org/officeDocument/2006/relationships/image" Target="../media/image4.jpeg"/><Relationship Id="rId9" Type="http://schemas.openxmlformats.org/officeDocument/2006/relationships/image" Target="../media/image19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jpeg"/><Relationship Id="rId7" Type="http://schemas.openxmlformats.org/officeDocument/2006/relationships/image" Target="../media/image205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11" Type="http://schemas.openxmlformats.org/officeDocument/2006/relationships/image" Target="../media/image209.svg"/><Relationship Id="rId5" Type="http://schemas.openxmlformats.org/officeDocument/2006/relationships/image" Target="../media/image203.jpeg"/><Relationship Id="rId10" Type="http://schemas.openxmlformats.org/officeDocument/2006/relationships/image" Target="../media/image208.png"/><Relationship Id="rId4" Type="http://schemas.openxmlformats.org/officeDocument/2006/relationships/image" Target="../media/image202.jpeg"/><Relationship Id="rId9" Type="http://schemas.openxmlformats.org/officeDocument/2006/relationships/image" Target="../media/image207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urveymonkey.com/r/knowhepatitisBsurv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469" y="111552"/>
            <a:ext cx="12395946" cy="5792107"/>
            <a:chOff x="0" y="0"/>
            <a:chExt cx="16527928" cy="772280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2878" b="20395"/>
            <a:stretch>
              <a:fillRect/>
            </a:stretch>
          </p:blipFill>
          <p:spPr>
            <a:xfrm>
              <a:off x="0" y="0"/>
              <a:ext cx="16527928" cy="772280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767795" y="4675154"/>
            <a:ext cx="8400874" cy="1177309"/>
            <a:chOff x="0" y="0"/>
            <a:chExt cx="3318864" cy="4651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18864" cy="465110"/>
            </a:xfrm>
            <a:custGeom>
              <a:avLst/>
              <a:gdLst/>
              <a:ahLst/>
              <a:cxnLst/>
              <a:rect l="l" t="t" r="r" b="b"/>
              <a:pathLst>
                <a:path w="3318864" h="465110">
                  <a:moveTo>
                    <a:pt x="203200" y="0"/>
                  </a:moveTo>
                  <a:lnTo>
                    <a:pt x="3318864" y="0"/>
                  </a:lnTo>
                  <a:lnTo>
                    <a:pt x="3115664" y="465110"/>
                  </a:lnTo>
                  <a:lnTo>
                    <a:pt x="0" y="46511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77777">
                <a:alpha val="4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19050"/>
              <a:ext cx="3115664" cy="484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2615952" y="163799"/>
            <a:ext cx="11134820" cy="123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2"/>
              </a:lnSpc>
            </a:pPr>
            <a:r>
              <a:rPr lang="en-US" sz="7244">
                <a:solidFill>
                  <a:srgbClr val="FFFFFF"/>
                </a:solidFill>
                <a:latin typeface="Libre Baskerville Bold"/>
              </a:rPr>
              <a:t>Hepatitis 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18867" y="4844887"/>
            <a:ext cx="6858901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Kite One"/>
              </a:rPr>
              <a:t>A guide for community health workers, health educators, medical staff and other professionals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746332" y="-12186"/>
            <a:ext cx="12988776" cy="158263"/>
            <a:chOff x="0" y="0"/>
            <a:chExt cx="17318368" cy="21101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t="19513" b="78324"/>
            <a:stretch>
              <a:fillRect/>
            </a:stretch>
          </p:blipFill>
          <p:spPr>
            <a:xfrm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40214" y="5534961"/>
            <a:ext cx="12929037" cy="666750"/>
            <a:chOff x="0" y="0"/>
            <a:chExt cx="11082031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143994" y="-195085"/>
            <a:ext cx="12929037" cy="666750"/>
            <a:chOff x="0" y="0"/>
            <a:chExt cx="11082031" cy="571500"/>
          </a:xfrm>
        </p:grpSpPr>
        <p:sp>
          <p:nvSpPr>
            <p:cNvPr id="14" name="Freeform 14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4724188" y="5903659"/>
            <a:ext cx="2743624" cy="975920"/>
          </a:xfrm>
          <a:custGeom>
            <a:avLst/>
            <a:gdLst/>
            <a:ahLst/>
            <a:cxnLst/>
            <a:rect l="l" t="t" r="r" b="b"/>
            <a:pathLst>
              <a:path w="2743624" h="975920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0" y="-201899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5"/>
            <a:srcRect t="73229" b="23499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2278092" y="1363187"/>
            <a:ext cx="5681551" cy="727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58"/>
              </a:lnSpc>
            </a:pPr>
            <a:r>
              <a:rPr lang="en-US" sz="2113">
                <a:solidFill>
                  <a:srgbClr val="FFFFFF"/>
                </a:solidFill>
                <a:latin typeface="Kite One"/>
              </a:rPr>
              <a:t>Understanding Hepatitis B and Promoting Testing in Hmong Communities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328" y="-5111"/>
            <a:ext cx="12325099" cy="6879733"/>
            <a:chOff x="0" y="0"/>
            <a:chExt cx="16433466" cy="91729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8078" t="24100" r="19388" b="45615"/>
            <a:stretch>
              <a:fillRect/>
            </a:stretch>
          </p:blipFill>
          <p:spPr>
            <a:xfrm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0521" r="10521"/>
            <a:stretch>
              <a:fillRect/>
            </a:stretch>
          </p:blipFill>
          <p:spPr>
            <a:xfrm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13524" b="31813"/>
            <a:stretch>
              <a:fillRect/>
            </a:stretch>
          </p:blipFill>
          <p:spPr>
            <a:xfrm>
              <a:off x="10997977" y="4713489"/>
              <a:ext cx="5435489" cy="445948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98185" y="5211382"/>
            <a:ext cx="6841664" cy="1646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76"/>
              </a:lnSpc>
            </a:pPr>
            <a:r>
              <a:rPr lang="en-US" sz="6440">
                <a:solidFill>
                  <a:srgbClr val="FFFFFF"/>
                </a:solidFill>
                <a:latin typeface="Bebas Neue Cyrillic"/>
              </a:rPr>
              <a:t>Why is Hepatitis B Relevant to Me?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247650" y="2286000"/>
            <a:ext cx="8362904" cy="400050"/>
            <a:chOff x="0" y="0"/>
            <a:chExt cx="11150539" cy="53340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73016" b="22200"/>
            <a:stretch>
              <a:fillRect/>
            </a:stretch>
          </p:blipFill>
          <p:spPr>
            <a:xfrm>
              <a:off x="0" y="0"/>
              <a:ext cx="11150539" cy="533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45000" y="377135"/>
            <a:ext cx="7677302" cy="4464209"/>
          </a:xfrm>
          <a:custGeom>
            <a:avLst/>
            <a:gdLst/>
            <a:ahLst/>
            <a:cxnLst/>
            <a:rect l="l" t="t" r="r" b="b"/>
            <a:pathLst>
              <a:path w="7677302" h="4464209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36600" y="-279400"/>
            <a:ext cx="3710957" cy="7455115"/>
          </a:xfrm>
          <a:custGeom>
            <a:avLst/>
            <a:gdLst/>
            <a:ahLst/>
            <a:cxnLst/>
            <a:rect l="l" t="t" r="r" b="b"/>
            <a:pathLst>
              <a:path w="3710957" h="7455115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r="-5044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10397" y="-150541"/>
            <a:ext cx="4465582" cy="7485936"/>
            <a:chOff x="0" y="0"/>
            <a:chExt cx="4174829" cy="69985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74830" cy="6998530"/>
            </a:xfrm>
            <a:custGeom>
              <a:avLst/>
              <a:gdLst/>
              <a:ahLst/>
              <a:cxnLst/>
              <a:rect l="l" t="t" r="r" b="b"/>
              <a:pathLst>
                <a:path w="4174830" h="69985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solidFill>
              <a:srgbClr val="C8A6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3021" y="281109"/>
            <a:ext cx="2729503" cy="80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76"/>
              </a:lnSpc>
            </a:pPr>
            <a:r>
              <a:rPr lang="en-US" sz="5403" spc="324">
                <a:solidFill>
                  <a:srgbClr val="FFFFFF"/>
                </a:solidFill>
                <a:latin typeface="Bebas Neue Cyrillic"/>
              </a:rPr>
              <a:t>Because...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3021" y="4564366"/>
            <a:ext cx="4192163" cy="2272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3"/>
              </a:lnSpc>
            </a:pPr>
            <a:r>
              <a:rPr lang="en-US" sz="2215" spc="132">
                <a:solidFill>
                  <a:srgbClr val="FFFFFF"/>
                </a:solidFill>
                <a:latin typeface="Kite One Italics"/>
              </a:rPr>
              <a:t>Half of all people living with hepatitis B in the United States are Asian-American or Pacific Islander, though these communities account for only 6% of the total US population.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9769" y="2548627"/>
            <a:ext cx="3905250" cy="1710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70"/>
              </a:lnSpc>
            </a:pPr>
            <a:r>
              <a:rPr lang="en-US" sz="2348" spc="140">
                <a:solidFill>
                  <a:srgbClr val="FFFFFF"/>
                </a:solidFill>
                <a:latin typeface="Kite One Italics"/>
              </a:rPr>
              <a:t>Hepatitis B is more common among people who were born in Asia and other parts of the world.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435048" y="5137150"/>
            <a:ext cx="4162218" cy="1765440"/>
            <a:chOff x="0" y="0"/>
            <a:chExt cx="5549624" cy="2353919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t="18108" b="18108"/>
            <a:stretch>
              <a:fillRect/>
            </a:stretch>
          </p:blipFill>
          <p:spPr>
            <a:xfrm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8664148" y="5137150"/>
            <a:ext cx="3543300" cy="1765300"/>
            <a:chOff x="0" y="0"/>
            <a:chExt cx="4724400" cy="2353733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6"/>
            <a:srcRect t="6049" b="60756"/>
            <a:stretch>
              <a:fillRect/>
            </a:stretch>
          </p:blipFill>
          <p:spPr>
            <a:xfrm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63021" y="1150430"/>
            <a:ext cx="3880938" cy="108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8"/>
              </a:lnSpc>
            </a:pPr>
            <a:r>
              <a:rPr lang="en-US" sz="2448" spc="146">
                <a:solidFill>
                  <a:srgbClr val="FFFFFF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9176" y="-19050"/>
            <a:ext cx="5229000" cy="6877050"/>
          </a:xfrm>
          <a:custGeom>
            <a:avLst/>
            <a:gdLst/>
            <a:ahLst/>
            <a:cxnLst/>
            <a:rect l="l" t="t" r="r" b="b"/>
            <a:pathLst>
              <a:path w="5229000" h="6877050">
                <a:moveTo>
                  <a:pt x="0" y="0"/>
                </a:moveTo>
                <a:lnTo>
                  <a:pt x="5228999" y="0"/>
                </a:lnTo>
                <a:lnTo>
                  <a:pt x="5228999" y="6877050"/>
                </a:lnTo>
                <a:lnTo>
                  <a:pt x="0" y="6877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699" r="-4869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95250" y="-76200"/>
            <a:ext cx="12744734" cy="1371945"/>
            <a:chOff x="0" y="0"/>
            <a:chExt cx="12397287" cy="133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97287" cy="1334543"/>
            </a:xfrm>
            <a:custGeom>
              <a:avLst/>
              <a:gdLst/>
              <a:ahLst/>
              <a:cxnLst/>
              <a:rect l="l" t="t" r="r" b="b"/>
              <a:pathLst>
                <a:path w="12397287" h="1334543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0738" y="442003"/>
            <a:ext cx="11906250" cy="87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121">
                <a:solidFill>
                  <a:srgbClr val="FFFFFF"/>
                </a:solidFill>
                <a:latin typeface="Bebas Neue Cyrillic"/>
              </a:rPr>
              <a:t>What is Hepatitis B?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23180" b="7354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4890638" y="2668147"/>
            <a:ext cx="6781800" cy="1548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FFFFFF"/>
                </a:solidFill>
                <a:latin typeface="Kite One Italics"/>
              </a:rPr>
              <a:t>Hepatitis B is a viral infection </a:t>
            </a:r>
          </a:p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FFFFFF"/>
                </a:solidFill>
                <a:latin typeface="Kite One Italics"/>
              </a:rPr>
              <a:t>that can cause serious liver disease and even liver cancer.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56764"/>
            <a:chOff x="0" y="0"/>
            <a:chExt cx="10030210" cy="1284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84548"/>
            </a:xfrm>
            <a:custGeom>
              <a:avLst/>
              <a:gdLst/>
              <a:ahLst/>
              <a:cxnLst/>
              <a:rect l="l" t="t" r="r" b="b"/>
              <a:pathLst>
                <a:path w="10030210" h="1284548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1265" y="579051"/>
            <a:ext cx="10191750" cy="74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id="5" name="Freeform 5"/>
          <p:cNvSpPr/>
          <p:nvPr/>
        </p:nvSpPr>
        <p:spPr>
          <a:xfrm rot="1444049">
            <a:off x="6512836" y="2480863"/>
            <a:ext cx="4718006" cy="4718006"/>
          </a:xfrm>
          <a:custGeom>
            <a:avLst/>
            <a:gdLst/>
            <a:ahLst/>
            <a:cxnLst/>
            <a:rect l="l" t="t" r="r" b="b"/>
            <a:pathLst>
              <a:path w="4718006" h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481394" y="2612909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Regulates energy.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2504" y="3142105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78620" y="3783596"/>
            <a:ext cx="53435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86538" y="4454952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5481394" y="5248878"/>
            <a:ext cx="615937" cy="663316"/>
          </a:xfrm>
          <a:custGeom>
            <a:avLst/>
            <a:gdLst/>
            <a:ahLst/>
            <a:cxnLst/>
            <a:rect l="l" t="t" r="r" b="b"/>
            <a:pathLst>
              <a:path w="615937" h="663316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1319619">
            <a:off x="2617329" y="3867041"/>
            <a:ext cx="708235" cy="773947"/>
          </a:xfrm>
          <a:custGeom>
            <a:avLst/>
            <a:gdLst/>
            <a:ahLst/>
            <a:cxnLst/>
            <a:rect l="l" t="t" r="r" b="b"/>
            <a:pathLst>
              <a:path w="708235" h="773947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42" b="-1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024563" y="5125366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Processes medications.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22971" y="5714641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30935" y="2103944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30084" y="6269585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id="16" name="Freeform 16"/>
          <p:cNvSpPr/>
          <p:nvPr/>
        </p:nvSpPr>
        <p:spPr>
          <a:xfrm>
            <a:off x="3888074" y="2632648"/>
            <a:ext cx="993244" cy="993244"/>
          </a:xfrm>
          <a:custGeom>
            <a:avLst/>
            <a:gdLst/>
            <a:ahLst/>
            <a:cxnLst/>
            <a:rect l="l" t="t" r="r" b="b"/>
            <a:pathLst>
              <a:path w="993244" h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rcRect t="73388" b="23339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9" name="Freeform 19"/>
          <p:cNvSpPr/>
          <p:nvPr/>
        </p:nvSpPr>
        <p:spPr>
          <a:xfrm>
            <a:off x="8504723" y="1837502"/>
            <a:ext cx="748590" cy="748590"/>
          </a:xfrm>
          <a:custGeom>
            <a:avLst/>
            <a:gdLst/>
            <a:ahLst/>
            <a:cxnLst/>
            <a:rect l="l" t="t" r="r" b="b"/>
            <a:pathLst>
              <a:path w="748590" h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5430" y="381558"/>
            <a:ext cx="12516251" cy="7074403"/>
            <a:chOff x="0" y="0"/>
            <a:chExt cx="10030210" cy="5669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9249"/>
            </a:xfrm>
            <a:custGeom>
              <a:avLst/>
              <a:gdLst/>
              <a:ahLst/>
              <a:cxnLst/>
              <a:rect l="l" t="t" r="r" b="b"/>
              <a:pathLst>
                <a:path w="10030210" h="5669249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4468243" y="3644881"/>
            <a:ext cx="3635663" cy="2246543"/>
          </a:xfrm>
          <a:custGeom>
            <a:avLst/>
            <a:gdLst/>
            <a:ahLst/>
            <a:cxnLst/>
            <a:rect l="l" t="t" r="r" b="b"/>
            <a:pathLst>
              <a:path w="3635663" h="224654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r="-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400914" y="1878063"/>
            <a:ext cx="7391400" cy="1116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14363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73229" b="23499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30322" y="1801623"/>
            <a:ext cx="7402711" cy="3190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98316" y="273668"/>
            <a:ext cx="3689641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PRESENTATION TITLE | QUOTE</a:t>
            </a:r>
          </a:p>
        </p:txBody>
      </p:sp>
      <p:sp>
        <p:nvSpPr>
          <p:cNvPr id="6" name="Freeform 6"/>
          <p:cNvSpPr/>
          <p:nvPr/>
        </p:nvSpPr>
        <p:spPr>
          <a:xfrm>
            <a:off x="-665189" y="-159270"/>
            <a:ext cx="12891566" cy="7163464"/>
          </a:xfrm>
          <a:custGeom>
            <a:avLst/>
            <a:gdLst/>
            <a:ahLst/>
            <a:cxnLst/>
            <a:rect l="l" t="t" r="r" b="b"/>
            <a:pathLst>
              <a:path w="12891566" h="7163464">
                <a:moveTo>
                  <a:pt x="0" y="0"/>
                </a:moveTo>
                <a:lnTo>
                  <a:pt x="12891567" y="0"/>
                </a:lnTo>
                <a:lnTo>
                  <a:pt x="12891567" y="7163463"/>
                </a:lnTo>
                <a:lnTo>
                  <a:pt x="0" y="71634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9981" b="-399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117340" y="-698827"/>
            <a:ext cx="12426681" cy="12426681"/>
          </a:xfrm>
          <a:custGeom>
            <a:avLst/>
            <a:gdLst/>
            <a:ahLst/>
            <a:cxnLst/>
            <a:rect l="l" t="t" r="r" b="b"/>
            <a:pathLst>
              <a:path w="12426681" h="12426681">
                <a:moveTo>
                  <a:pt x="0" y="0"/>
                </a:moveTo>
                <a:lnTo>
                  <a:pt x="12426680" y="0"/>
                </a:lnTo>
                <a:lnTo>
                  <a:pt x="12426680" y="12426681"/>
                </a:lnTo>
                <a:lnTo>
                  <a:pt x="0" y="124266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790575" y="345263"/>
            <a:ext cx="10610850" cy="6154398"/>
            <a:chOff x="0" y="0"/>
            <a:chExt cx="4191941" cy="24313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191941" cy="2431367"/>
            </a:xfrm>
            <a:custGeom>
              <a:avLst/>
              <a:gdLst/>
              <a:ahLst/>
              <a:cxnLst/>
              <a:rect l="l" t="t" r="r" b="b"/>
              <a:pathLst>
                <a:path w="4191941" h="2431367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83633" y="1545680"/>
            <a:ext cx="10024734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"/>
              </a:rPr>
              <a:t>When managed by a doctor,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"/>
              </a:rPr>
              <a:t>hepatitis B is a disease that people can live with for a long time.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76413" y="3952289"/>
            <a:ext cx="8639175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"/>
              </a:rPr>
              <a:t>By taking care of their health, people can have a long and productive life.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00112" y="452208"/>
            <a:ext cx="10391775" cy="1169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6824" spc="409">
                <a:solidFill>
                  <a:srgbClr val="FFFFFF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30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721" y="-603852"/>
            <a:ext cx="12426681" cy="12426681"/>
          </a:xfrm>
          <a:custGeom>
            <a:avLst/>
            <a:gdLst/>
            <a:ahLst/>
            <a:cxnLst/>
            <a:rect l="l" t="t" r="r" b="b"/>
            <a:pathLst>
              <a:path w="12426681" h="12426681">
                <a:moveTo>
                  <a:pt x="0" y="0"/>
                </a:moveTo>
                <a:lnTo>
                  <a:pt x="12426681" y="0"/>
                </a:lnTo>
                <a:lnTo>
                  <a:pt x="12426681" y="12426681"/>
                </a:lnTo>
                <a:lnTo>
                  <a:pt x="0" y="124266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90575" y="371867"/>
            <a:ext cx="10610850" cy="6154398"/>
            <a:chOff x="0" y="0"/>
            <a:chExt cx="4191941" cy="2431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1941" cy="2431367"/>
            </a:xfrm>
            <a:custGeom>
              <a:avLst/>
              <a:gdLst/>
              <a:ahLst/>
              <a:cxnLst/>
              <a:rect l="l" t="t" r="r" b="b"/>
              <a:pathLst>
                <a:path w="4191941" h="2431367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57644" y="1406311"/>
            <a:ext cx="8743950" cy="3971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 healthy by learning about hepatitis B and promoting awareness and testing.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200" y="-19050"/>
            <a:ext cx="12343264" cy="6870445"/>
            <a:chOff x="0" y="0"/>
            <a:chExt cx="16457686" cy="916059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4850" b="42624"/>
            <a:stretch>
              <a:fillRect/>
            </a:stretch>
          </p:blipFill>
          <p:spPr>
            <a:xfrm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7191" b="36819"/>
            <a:stretch>
              <a:fillRect/>
            </a:stretch>
          </p:blipFill>
          <p:spPr>
            <a:xfrm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22798" b="22798"/>
            <a:stretch>
              <a:fillRect/>
            </a:stretch>
          </p:blipFill>
          <p:spPr>
            <a:xfrm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76642" y="4491972"/>
            <a:ext cx="7029407" cy="118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11"/>
              </a:lnSpc>
            </a:pPr>
            <a:r>
              <a:rPr lang="en-US" sz="6794">
                <a:solidFill>
                  <a:srgbClr val="FFFFFF"/>
                </a:solidFill>
                <a:latin typeface="Bebas Neue Cyrillic"/>
              </a:rPr>
              <a:t>The Basics of Hepatitis 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0369" y="354141"/>
            <a:ext cx="13221428" cy="863042"/>
            <a:chOff x="0" y="0"/>
            <a:chExt cx="12860986" cy="8395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839514"/>
            </a:xfrm>
            <a:custGeom>
              <a:avLst/>
              <a:gdLst/>
              <a:ahLst/>
              <a:cxnLst/>
              <a:rect l="l" t="t" r="r" b="b"/>
              <a:pathLst>
                <a:path w="12860986" h="839514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6279" y="512361"/>
            <a:ext cx="11804572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id="7" name="Freeform 7"/>
          <p:cNvSpPr/>
          <p:nvPr/>
        </p:nvSpPr>
        <p:spPr>
          <a:xfrm>
            <a:off x="3377554" y="923982"/>
            <a:ext cx="5778850" cy="5778850"/>
          </a:xfrm>
          <a:custGeom>
            <a:avLst/>
            <a:gdLst/>
            <a:ahLst/>
            <a:cxnLst/>
            <a:rect l="l" t="t" r="r" b="b"/>
            <a:pathLst>
              <a:path w="5778850" h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6762750" y="4705350"/>
            <a:ext cx="4992062" cy="1801601"/>
          </a:xfrm>
          <a:custGeom>
            <a:avLst/>
            <a:gdLst/>
            <a:ahLst/>
            <a:cxnLst/>
            <a:rect l="l" t="t" r="r" b="b"/>
            <a:pathLst>
              <a:path w="4992062" h="1801601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8545" b="-885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6673" y="1519437"/>
            <a:ext cx="4229784" cy="1724766"/>
          </a:xfrm>
          <a:custGeom>
            <a:avLst/>
            <a:gdLst/>
            <a:ahLst/>
            <a:cxnLst/>
            <a:rect l="l" t="t" r="r" b="b"/>
            <a:pathLst>
              <a:path w="4229784" h="1724766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2619" b="-7261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89729" y="1517830"/>
            <a:ext cx="4710364" cy="1725099"/>
            <a:chOff x="0" y="0"/>
            <a:chExt cx="36050728" cy="13203031"/>
          </a:xfrm>
        </p:grpSpPr>
        <p:sp>
          <p:nvSpPr>
            <p:cNvPr id="11" name="Freeform 11"/>
            <p:cNvSpPr/>
            <p:nvPr/>
          </p:nvSpPr>
          <p:spPr>
            <a:xfrm>
              <a:off x="-12700" y="-12700"/>
              <a:ext cx="36076130" cy="13228431"/>
            </a:xfrm>
            <a:custGeom>
              <a:avLst/>
              <a:gdLst/>
              <a:ahLst/>
              <a:cxnLst/>
              <a:rect l="l" t="t" r="r" b="b"/>
              <a:pathLst>
                <a:path w="36076130" h="13228431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360947" y="2314754"/>
            <a:ext cx="5849503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753495" y="4690928"/>
            <a:ext cx="4858367" cy="1738405"/>
            <a:chOff x="0" y="0"/>
            <a:chExt cx="37183472" cy="13304868"/>
          </a:xfrm>
        </p:grpSpPr>
        <p:sp>
          <p:nvSpPr>
            <p:cNvPr id="14" name="Freeform 14"/>
            <p:cNvSpPr/>
            <p:nvPr/>
          </p:nvSpPr>
          <p:spPr>
            <a:xfrm>
              <a:off x="-12700" y="-12700"/>
              <a:ext cx="37208873" cy="13330269"/>
            </a:xfrm>
            <a:custGeom>
              <a:avLst/>
              <a:gdLst/>
              <a:ahLst/>
              <a:cxnLst/>
              <a:rect l="l" t="t" r="r" b="b"/>
              <a:pathLst>
                <a:path w="37208873" h="13330269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96150" y="4983746"/>
            <a:ext cx="3925744" cy="47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681034" y="1629010"/>
            <a:ext cx="6334125" cy="529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77775" y="5588730"/>
            <a:ext cx="4562475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Around 2.4 million people have 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hepatitis B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7"/>
            <a:srcRect t="73322" b="23406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5250" y="228600"/>
            <a:ext cx="13221428" cy="1446285"/>
            <a:chOff x="0" y="0"/>
            <a:chExt cx="12860986" cy="14068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1406857"/>
            </a:xfrm>
            <a:custGeom>
              <a:avLst/>
              <a:gdLst/>
              <a:ahLst/>
              <a:cxnLst/>
              <a:rect l="l" t="t" r="r" b="b"/>
              <a:pathLst>
                <a:path w="12860986" h="1406857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73208" b="23520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676932" y="459000"/>
            <a:ext cx="8956492" cy="104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Most people with hepatitis B do not know that they are living with the virus!</a:t>
            </a:r>
          </a:p>
        </p:txBody>
      </p:sp>
      <p:sp>
        <p:nvSpPr>
          <p:cNvPr id="9" name="Freeform 9"/>
          <p:cNvSpPr/>
          <p:nvPr/>
        </p:nvSpPr>
        <p:spPr>
          <a:xfrm>
            <a:off x="819150" y="2095500"/>
            <a:ext cx="10553748" cy="4211152"/>
          </a:xfrm>
          <a:custGeom>
            <a:avLst/>
            <a:gdLst/>
            <a:ahLst/>
            <a:cxnLst/>
            <a:rect l="l" t="t" r="r" b="b"/>
            <a:pathLst>
              <a:path w="10553748" h="4211152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5307" b="-7530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919727" y="2183777"/>
            <a:ext cx="10347764" cy="4029004"/>
            <a:chOff x="0" y="0"/>
            <a:chExt cx="13797018" cy="537200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l="22504" r="22504"/>
            <a:stretch>
              <a:fillRect/>
            </a:stretch>
          </p:blipFill>
          <p:spPr>
            <a:xfrm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7"/>
            <a:srcRect l="12236" r="31775"/>
            <a:stretch>
              <a:fillRect/>
            </a:stretch>
          </p:blipFill>
          <p:spPr>
            <a:xfrm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8"/>
            <a:srcRect l="42296" r="1715"/>
            <a:stretch>
              <a:fillRect/>
            </a:stretch>
          </p:blipFill>
          <p:spPr>
            <a:xfrm>
              <a:off x="9282679" y="0"/>
              <a:ext cx="4514339" cy="53720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73436" b="2329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237060" y="145597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6" name="Freeform 6"/>
          <p:cNvSpPr/>
          <p:nvPr/>
        </p:nvSpPr>
        <p:spPr>
          <a:xfrm>
            <a:off x="1471006" y="2314450"/>
            <a:ext cx="3272297" cy="3272297"/>
          </a:xfrm>
          <a:custGeom>
            <a:avLst/>
            <a:gdLst/>
            <a:ahLst/>
            <a:cxnLst/>
            <a:rect l="l" t="t" r="r" b="b"/>
            <a:pathLst>
              <a:path w="3272297" h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90369" y="230943"/>
            <a:ext cx="13221428" cy="953895"/>
            <a:chOff x="0" y="0"/>
            <a:chExt cx="12860986" cy="927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860986" cy="927889"/>
            </a:xfrm>
            <a:custGeom>
              <a:avLst/>
              <a:gdLst/>
              <a:ahLst/>
              <a:cxnLst/>
              <a:rect l="l" t="t" r="r" b="b"/>
              <a:pathLst>
                <a:path w="12860986" h="927889">
                  <a:moveTo>
                    <a:pt x="0" y="0"/>
                  </a:moveTo>
                  <a:lnTo>
                    <a:pt x="12860986" y="0"/>
                  </a:lnTo>
                  <a:lnTo>
                    <a:pt x="12860986" y="927889"/>
                  </a:lnTo>
                  <a:lnTo>
                    <a:pt x="0" y="927889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218" y="422992"/>
            <a:ext cx="12139188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There are 2 kinds of hepatitis B infections.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24369" y="1591775"/>
            <a:ext cx="6660001" cy="53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63918" y="2773180"/>
            <a:ext cx="3409825" cy="2145508"/>
          </a:xfrm>
          <a:custGeom>
            <a:avLst/>
            <a:gdLst/>
            <a:ahLst/>
            <a:cxnLst/>
            <a:rect l="l" t="t" r="r" b="b"/>
            <a:pathLst>
              <a:path w="3409825" h="2145508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13731" y="5445642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13627" y="5450245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73322" b="23406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674777" y="1749604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1845" y="2373326"/>
            <a:ext cx="4448175" cy="65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5041" y="5017331"/>
            <a:ext cx="4715479" cy="1672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as an adult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id="8" name="Freeform 8"/>
          <p:cNvSpPr/>
          <p:nvPr/>
        </p:nvSpPr>
        <p:spPr>
          <a:xfrm>
            <a:off x="1606559" y="2866704"/>
            <a:ext cx="2366212" cy="2366212"/>
          </a:xfrm>
          <a:custGeom>
            <a:avLst/>
            <a:gdLst/>
            <a:ahLst/>
            <a:cxnLst/>
            <a:rect l="l" t="t" r="r" b="b"/>
            <a:pathLst>
              <a:path w="2366212" h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-95250" y="228600"/>
            <a:ext cx="13221428" cy="1282376"/>
            <a:chOff x="0" y="0"/>
            <a:chExt cx="12860986" cy="12474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60986" cy="1247416"/>
            </a:xfrm>
            <a:custGeom>
              <a:avLst/>
              <a:gdLst/>
              <a:ahLst/>
              <a:cxnLst/>
              <a:rect l="l" t="t" r="r" b="b"/>
              <a:pathLst>
                <a:path w="12860986" h="124741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89000" y="286451"/>
            <a:ext cx="11801475" cy="104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The age when someone contracts the virus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determines what type of infection they will have.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2236" y="1859430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74535" y="5017331"/>
            <a:ext cx="3962400" cy="1672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during childhood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42630" y="2473736"/>
            <a:ext cx="75914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id="15" name="Freeform 15"/>
          <p:cNvSpPr/>
          <p:nvPr/>
        </p:nvSpPr>
        <p:spPr>
          <a:xfrm>
            <a:off x="7818959" y="3084726"/>
            <a:ext cx="2673553" cy="1682906"/>
          </a:xfrm>
          <a:custGeom>
            <a:avLst/>
            <a:gdLst/>
            <a:ahLst/>
            <a:cxnLst/>
            <a:rect l="l" t="t" r="r" b="b"/>
            <a:pathLst>
              <a:path w="2673553" h="1682906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384749"/>
            <a:ext cx="6642623" cy="6580636"/>
            <a:chOff x="0" y="0"/>
            <a:chExt cx="8856831" cy="8774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6436" r="16436"/>
            <a:stretch>
              <a:fillRect/>
            </a:stretch>
          </p:blipFill>
          <p:spPr>
            <a:xfrm>
              <a:off x="0" y="0"/>
              <a:ext cx="8856831" cy="8774182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0519805" y="-137257"/>
            <a:ext cx="1685358" cy="7008420"/>
          </a:xfrm>
          <a:custGeom>
            <a:avLst/>
            <a:gdLst/>
            <a:ahLst/>
            <a:cxnLst/>
            <a:rect l="l" t="t" r="r" b="b"/>
            <a:pathLst>
              <a:path w="1685358" h="7008420">
                <a:moveTo>
                  <a:pt x="0" y="0"/>
                </a:moveTo>
                <a:lnTo>
                  <a:pt x="1685358" y="0"/>
                </a:lnTo>
                <a:lnTo>
                  <a:pt x="1685358" y="7008420"/>
                </a:lnTo>
                <a:lnTo>
                  <a:pt x="0" y="70084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949445" y="954092"/>
            <a:ext cx="5038715" cy="119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receive the vaccine.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63371" y="2965481"/>
            <a:ext cx="5024789" cy="156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people do not know they are living with the virus, and unknowingly transmit the virus to their babies.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63371" y="5378386"/>
            <a:ext cx="5038715" cy="790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Without the vaccine, most of these will develop into chronic, lifelong conditions.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55124"/>
            <a:chOff x="0" y="0"/>
            <a:chExt cx="10030210" cy="9731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73142"/>
            </a:xfrm>
            <a:custGeom>
              <a:avLst/>
              <a:gdLst/>
              <a:ahLst/>
              <a:cxnLst/>
              <a:rect l="l" t="t" r="r" b="b"/>
              <a:pathLst>
                <a:path w="10030210" h="973142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910477" y="4233662"/>
            <a:ext cx="3688563" cy="263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67129" y="3299262"/>
            <a:ext cx="1027335" cy="887072"/>
            <a:chOff x="0" y="0"/>
            <a:chExt cx="1369780" cy="1182763"/>
          </a:xfrm>
        </p:grpSpPr>
        <p:sp>
          <p:nvSpPr>
            <p:cNvPr id="6" name="Freeform 6"/>
            <p:cNvSpPr/>
            <p:nvPr/>
          </p:nvSpPr>
          <p:spPr>
            <a:xfrm rot="-825423">
              <a:off x="88259" y="183948"/>
              <a:ext cx="545740" cy="808115"/>
            </a:xfrm>
            <a:custGeom>
              <a:avLst/>
              <a:gdLst/>
              <a:ahLst/>
              <a:cxnLst/>
              <a:rect l="l" t="t" r="r" b="b"/>
              <a:pathLst>
                <a:path w="545740" h="808115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r="-2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553505">
              <a:off x="321679" y="65653"/>
              <a:ext cx="903884" cy="1051457"/>
            </a:xfrm>
            <a:custGeom>
              <a:avLst/>
              <a:gdLst/>
              <a:ahLst/>
              <a:cxnLst/>
              <a:rect l="l" t="t" r="r" b="b"/>
              <a:pathLst>
                <a:path w="903884" h="1051457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r="-1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rot="927471">
              <a:off x="928571" y="127443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977677">
              <a:off x="1144874" y="343746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39770" y="2374621"/>
            <a:ext cx="6090047" cy="29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830583" y="1537528"/>
            <a:ext cx="549098" cy="734058"/>
          </a:xfrm>
          <a:custGeom>
            <a:avLst/>
            <a:gdLst/>
            <a:ahLst/>
            <a:cxnLst/>
            <a:rect l="l" t="t" r="r" b="b"/>
            <a:pathLst>
              <a:path w="549098" h="73405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9" b="-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0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5652638" y="4035092"/>
            <a:ext cx="1329502" cy="509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Healthcare exposures</a:t>
            </a:r>
          </a:p>
        </p:txBody>
      </p:sp>
      <p:sp>
        <p:nvSpPr>
          <p:cNvPr id="15" name="Freeform 15"/>
          <p:cNvSpPr/>
          <p:nvPr/>
        </p:nvSpPr>
        <p:spPr>
          <a:xfrm>
            <a:off x="6005846" y="3058428"/>
            <a:ext cx="759656" cy="823444"/>
          </a:xfrm>
          <a:custGeom>
            <a:avLst/>
            <a:gdLst/>
            <a:ahLst/>
            <a:cxnLst/>
            <a:rect l="l" t="t" r="r" b="b"/>
            <a:pathLst>
              <a:path w="759656" h="823444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46" b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85447" y="3379201"/>
            <a:ext cx="709288" cy="709288"/>
          </a:xfrm>
          <a:custGeom>
            <a:avLst/>
            <a:gdLst/>
            <a:ahLst/>
            <a:cxnLst/>
            <a:rect l="l" t="t" r="r" b="b"/>
            <a:pathLst>
              <a:path w="709288" h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735144" y="6121580"/>
            <a:ext cx="1666875" cy="27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id="18" name="Freeform 18"/>
          <p:cNvSpPr/>
          <p:nvPr/>
        </p:nvSpPr>
        <p:spPr>
          <a:xfrm rot="1695823">
            <a:off x="5190809" y="5507335"/>
            <a:ext cx="757153" cy="757153"/>
          </a:xfrm>
          <a:custGeom>
            <a:avLst/>
            <a:gdLst/>
            <a:ahLst/>
            <a:cxnLst/>
            <a:rect l="l" t="t" r="r" b="b"/>
            <a:pathLst>
              <a:path w="757153" h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138190" y="4993030"/>
            <a:ext cx="1215152" cy="822869"/>
            <a:chOff x="0" y="0"/>
            <a:chExt cx="1620202" cy="1097158"/>
          </a:xfrm>
        </p:grpSpPr>
        <p:sp>
          <p:nvSpPr>
            <p:cNvPr id="20" name="Freeform 20"/>
            <p:cNvSpPr/>
            <p:nvPr/>
          </p:nvSpPr>
          <p:spPr>
            <a:xfrm rot="6700851">
              <a:off x="149870" y="261258"/>
              <a:ext cx="575421" cy="713021"/>
            </a:xfrm>
            <a:custGeom>
              <a:avLst/>
              <a:gdLst/>
              <a:ahLst/>
              <a:cxnLst/>
              <a:rect l="l" t="t" r="r" b="b"/>
              <a:pathLst>
                <a:path w="575421" h="7130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r="-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6963998">
              <a:off x="341843" y="199393"/>
              <a:ext cx="879769" cy="698373"/>
            </a:xfrm>
            <a:custGeom>
              <a:avLst/>
              <a:gdLst/>
              <a:ahLst/>
              <a:cxnLst/>
              <a:rect l="l" t="t" r="r" b="b"/>
              <a:pathLst>
                <a:path w="879769" h="698373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t="-339" b="-3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 rot="-2103242">
              <a:off x="781157" y="296483"/>
              <a:ext cx="761914" cy="509212"/>
            </a:xfrm>
            <a:custGeom>
              <a:avLst/>
              <a:gdLst/>
              <a:ahLst/>
              <a:cxnLst/>
              <a:rect l="l" t="t" r="r" b="b"/>
              <a:pathLst>
                <a:path w="761914" h="509212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r="-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598620" y="2062121"/>
            <a:ext cx="244846" cy="323829"/>
          </a:xfrm>
          <a:custGeom>
            <a:avLst/>
            <a:gdLst/>
            <a:ahLst/>
            <a:cxnLst/>
            <a:rect l="l" t="t" r="r" b="b"/>
            <a:pathLst>
              <a:path w="244846" h="323829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09" b="-6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-483462">
            <a:off x="5449650" y="3152409"/>
            <a:ext cx="441297" cy="323250"/>
          </a:xfrm>
          <a:custGeom>
            <a:avLst/>
            <a:gdLst/>
            <a:ahLst/>
            <a:cxnLst/>
            <a:rect l="l" t="t" r="r" b="b"/>
            <a:pathLst>
              <a:path w="441297" h="323250">
                <a:moveTo>
                  <a:pt x="0" y="0"/>
                </a:moveTo>
                <a:lnTo>
                  <a:pt x="441297" y="0"/>
                </a:lnTo>
                <a:lnTo>
                  <a:pt x="441297" y="323250"/>
                </a:lnTo>
                <a:lnTo>
                  <a:pt x="0" y="323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2367533">
            <a:off x="5795087" y="2786221"/>
            <a:ext cx="489114" cy="562481"/>
          </a:xfrm>
          <a:custGeom>
            <a:avLst/>
            <a:gdLst/>
            <a:ahLst/>
            <a:cxnLst/>
            <a:rect l="l" t="t" r="r" b="b"/>
            <a:pathLst>
              <a:path w="489114" h="562481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t="-120" b="-1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912401" y="2862378"/>
            <a:ext cx="1372437" cy="903313"/>
          </a:xfrm>
          <a:custGeom>
            <a:avLst/>
            <a:gdLst/>
            <a:ahLst/>
            <a:cxnLst/>
            <a:rect l="l" t="t" r="r" b="b"/>
            <a:pathLst>
              <a:path w="1372437" h="903313">
                <a:moveTo>
                  <a:pt x="0" y="0"/>
                </a:moveTo>
                <a:lnTo>
                  <a:pt x="1372437" y="0"/>
                </a:lnTo>
                <a:lnTo>
                  <a:pt x="1372437" y="903313"/>
                </a:lnTo>
                <a:lnTo>
                  <a:pt x="0" y="903313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8915400" y="3086271"/>
            <a:ext cx="1557837" cy="2029755"/>
          </a:xfrm>
          <a:custGeom>
            <a:avLst/>
            <a:gdLst/>
            <a:ahLst/>
            <a:cxnLst/>
            <a:rect l="l" t="t" r="r" b="b"/>
            <a:pathLst>
              <a:path w="1557837" h="2029755">
                <a:moveTo>
                  <a:pt x="0" y="0"/>
                </a:moveTo>
                <a:lnTo>
                  <a:pt x="1557837" y="0"/>
                </a:lnTo>
                <a:lnTo>
                  <a:pt x="1557837" y="2029756"/>
                </a:lnTo>
                <a:lnTo>
                  <a:pt x="0" y="202975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21198" y="567931"/>
            <a:ext cx="12153900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556272" y="4529463"/>
            <a:ext cx="2804017" cy="711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93514" y="5824072"/>
            <a:ext cx="2914650" cy="7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84199" y="5373202"/>
            <a:ext cx="2809875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Unprotected Sex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53362" y="5992241"/>
            <a:ext cx="3648075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497145" y="1513756"/>
            <a:ext cx="2343150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915400" y="1514892"/>
            <a:ext cx="1524531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Sex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07827" y="3908928"/>
            <a:ext cx="1857375" cy="49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591425" y="2368709"/>
            <a:ext cx="4334773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74"/>
              </a:lnSpc>
              <a:spcBef>
                <a:spcPct val="0"/>
              </a:spcBef>
            </a:pPr>
            <a:r>
              <a:rPr lang="en-US" sz="2012" u="none" spc="120">
                <a:solidFill>
                  <a:srgbClr val="1A191C"/>
                </a:solidFill>
                <a:latin typeface="Kite One Bold"/>
              </a:rPr>
              <a:t>Direct contact with bodily fluids of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95288"/>
            <a:chOff x="0" y="0"/>
            <a:chExt cx="10030210" cy="10042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004283"/>
            </a:xfrm>
            <a:custGeom>
              <a:avLst/>
              <a:gdLst/>
              <a:ahLst/>
              <a:cxnLst/>
              <a:rect l="l" t="t" r="r" b="b"/>
              <a:pathLst>
                <a:path w="10030210" h="1004283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28600" y="4563247"/>
            <a:ext cx="5194327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the same cup as someone who is living with hepatitis B or sharing a toilet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1000" y="2022654"/>
            <a:ext cx="4661198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</a:t>
            </a:r>
          </a:p>
        </p:txBody>
      </p:sp>
      <p:sp>
        <p:nvSpPr>
          <p:cNvPr id="6" name="Freeform 6"/>
          <p:cNvSpPr/>
          <p:nvPr/>
        </p:nvSpPr>
        <p:spPr>
          <a:xfrm rot="-2700000">
            <a:off x="908148" y="2892205"/>
            <a:ext cx="1073590" cy="1073590"/>
          </a:xfrm>
          <a:custGeom>
            <a:avLst/>
            <a:gdLst/>
            <a:ahLst/>
            <a:cxnLst/>
            <a:rect l="l" t="t" r="r" b="b"/>
            <a:pathLst>
              <a:path w="1073590" h="1073590">
                <a:moveTo>
                  <a:pt x="0" y="0"/>
                </a:moveTo>
                <a:lnTo>
                  <a:pt x="1073590" y="0"/>
                </a:lnTo>
                <a:lnTo>
                  <a:pt x="1073590" y="1073590"/>
                </a:lnTo>
                <a:lnTo>
                  <a:pt x="0" y="10735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289267">
            <a:off x="3077148" y="2806965"/>
            <a:ext cx="1244070" cy="1244070"/>
          </a:xfrm>
          <a:custGeom>
            <a:avLst/>
            <a:gdLst/>
            <a:ahLst/>
            <a:cxnLst/>
            <a:rect l="l" t="t" r="r" b="b"/>
            <a:pathLst>
              <a:path w="1244070" h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59000" y="5657430"/>
            <a:ext cx="889620" cy="889620"/>
          </a:xfrm>
          <a:custGeom>
            <a:avLst/>
            <a:gdLst/>
            <a:ahLst/>
            <a:cxnLst/>
            <a:rect l="l" t="t" r="r" b="b"/>
            <a:pathLst>
              <a:path w="889620" h="889620">
                <a:moveTo>
                  <a:pt x="0" y="0"/>
                </a:moveTo>
                <a:lnTo>
                  <a:pt x="889620" y="0"/>
                </a:lnTo>
                <a:lnTo>
                  <a:pt x="889620" y="889620"/>
                </a:lnTo>
                <a:lnTo>
                  <a:pt x="0" y="889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73881">
            <a:off x="2860967" y="5595331"/>
            <a:ext cx="1153737" cy="1153737"/>
          </a:xfrm>
          <a:custGeom>
            <a:avLst/>
            <a:gdLst/>
            <a:ahLst/>
            <a:cxnLst/>
            <a:rect l="l" t="t" r="r" b="b"/>
            <a:pathLst>
              <a:path w="1153737" h="1153737">
                <a:moveTo>
                  <a:pt x="0" y="0"/>
                </a:moveTo>
                <a:lnTo>
                  <a:pt x="1153737" y="0"/>
                </a:lnTo>
                <a:lnTo>
                  <a:pt x="1153737" y="1153738"/>
                </a:lnTo>
                <a:lnTo>
                  <a:pt x="0" y="1153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809481" flipH="1">
            <a:off x="1314855" y="5751553"/>
            <a:ext cx="751395" cy="883995"/>
          </a:xfrm>
          <a:custGeom>
            <a:avLst/>
            <a:gdLst/>
            <a:ahLst/>
            <a:cxnLst/>
            <a:rect l="l" t="t" r="r" b="b"/>
            <a:pathLst>
              <a:path w="751395" h="883995">
                <a:moveTo>
                  <a:pt x="751395" y="0"/>
                </a:moveTo>
                <a:lnTo>
                  <a:pt x="0" y="0"/>
                </a:lnTo>
                <a:lnTo>
                  <a:pt x="0" y="883994"/>
                </a:lnTo>
                <a:lnTo>
                  <a:pt x="751395" y="883994"/>
                </a:lnTo>
                <a:lnTo>
                  <a:pt x="7513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20" b="-6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477000" y="2738172"/>
            <a:ext cx="1008444" cy="653827"/>
          </a:xfrm>
          <a:custGeom>
            <a:avLst/>
            <a:gdLst/>
            <a:ahLst/>
            <a:cxnLst/>
            <a:rect l="l" t="t" r="r" b="b"/>
            <a:pathLst>
              <a:path w="1008444" h="653827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r="-2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906000" y="578407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3730490">
            <a:off x="10641002" y="603172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16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6" name="Freeform 16"/>
          <p:cNvSpPr/>
          <p:nvPr/>
        </p:nvSpPr>
        <p:spPr>
          <a:xfrm>
            <a:off x="6563600" y="4802922"/>
            <a:ext cx="1354850" cy="1911605"/>
          </a:xfrm>
          <a:custGeom>
            <a:avLst/>
            <a:gdLst/>
            <a:ahLst/>
            <a:cxnLst/>
            <a:rect l="l" t="t" r="r" b="b"/>
            <a:pathLst>
              <a:path w="1354850" h="1911605">
                <a:moveTo>
                  <a:pt x="0" y="0"/>
                </a:moveTo>
                <a:lnTo>
                  <a:pt x="1354850" y="0"/>
                </a:lnTo>
                <a:lnTo>
                  <a:pt x="1354850" y="1911604"/>
                </a:lnTo>
                <a:lnTo>
                  <a:pt x="0" y="191160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0006936" y="2114452"/>
            <a:ext cx="1146343" cy="1166762"/>
          </a:xfrm>
          <a:custGeom>
            <a:avLst/>
            <a:gdLst/>
            <a:ahLst/>
            <a:cxnLst/>
            <a:rect l="l" t="t" r="r" b="b"/>
            <a:pathLst>
              <a:path w="1146343" h="1166762">
                <a:moveTo>
                  <a:pt x="0" y="0"/>
                </a:moveTo>
                <a:lnTo>
                  <a:pt x="1146343" y="0"/>
                </a:lnTo>
                <a:lnTo>
                  <a:pt x="1146343" y="1166762"/>
                </a:lnTo>
                <a:lnTo>
                  <a:pt x="0" y="116676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-27892" y="610159"/>
            <a:ext cx="12239682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04086" y="4129897"/>
            <a:ext cx="927673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0200" y="1616254"/>
            <a:ext cx="4762500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03900" y="1617575"/>
            <a:ext cx="2222469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50300" y="5342926"/>
            <a:ext cx="381067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91949" y="4129897"/>
            <a:ext cx="222246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05900" y="1565454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18450" y="3359995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657850" y="517843"/>
            <a:ext cx="1638531" cy="60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FFFFFF"/>
                </a:solidFill>
                <a:latin typeface="Libre Baskerville Bold"/>
              </a:rPr>
              <a:t>NOT</a:t>
            </a:r>
          </a:p>
        </p:txBody>
      </p:sp>
      <p:sp>
        <p:nvSpPr>
          <p:cNvPr id="27" name="Freeform 27"/>
          <p:cNvSpPr/>
          <p:nvPr/>
        </p:nvSpPr>
        <p:spPr>
          <a:xfrm>
            <a:off x="9595706" y="3843164"/>
            <a:ext cx="1153987" cy="1361637"/>
          </a:xfrm>
          <a:custGeom>
            <a:avLst/>
            <a:gdLst/>
            <a:ahLst/>
            <a:cxnLst/>
            <a:rect l="l" t="t" r="r" b="b"/>
            <a:pathLst>
              <a:path w="1153987" h="1361637">
                <a:moveTo>
                  <a:pt x="0" y="0"/>
                </a:moveTo>
                <a:lnTo>
                  <a:pt x="1153988" y="0"/>
                </a:lnTo>
                <a:lnTo>
                  <a:pt x="1153988" y="1361637"/>
                </a:lnTo>
                <a:lnTo>
                  <a:pt x="0" y="136163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4510" y="5251987"/>
            <a:ext cx="5692487" cy="1219829"/>
            <a:chOff x="0" y="0"/>
            <a:chExt cx="6704576" cy="14367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04576" cy="1436707"/>
            </a:xfrm>
            <a:custGeom>
              <a:avLst/>
              <a:gdLst/>
              <a:ahLst/>
              <a:cxnLst/>
              <a:rect l="l" t="t" r="r" b="b"/>
              <a:pathLst>
                <a:path w="6704576" h="1436707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1406538" y="1454152"/>
            <a:ext cx="5882626" cy="5882626"/>
          </a:xfrm>
          <a:custGeom>
            <a:avLst/>
            <a:gdLst/>
            <a:ahLst/>
            <a:cxnLst/>
            <a:rect l="l" t="t" r="r" b="b"/>
            <a:pathLst>
              <a:path w="5882626" h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203428" y="361701"/>
            <a:ext cx="13221428" cy="1298782"/>
            <a:chOff x="0" y="0"/>
            <a:chExt cx="12860986" cy="12633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1263375"/>
            </a:xfrm>
            <a:custGeom>
              <a:avLst/>
              <a:gdLst/>
              <a:ahLst/>
              <a:cxnLst/>
              <a:rect l="l" t="t" r="r" b="b"/>
              <a:pathLst>
                <a:path w="12860986" h="1263375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104160" y="3582485"/>
            <a:ext cx="1103012" cy="1032783"/>
          </a:xfrm>
          <a:custGeom>
            <a:avLst/>
            <a:gdLst/>
            <a:ahLst/>
            <a:cxnLst/>
            <a:rect l="l" t="t" r="r" b="b"/>
            <a:pathLst>
              <a:path w="1103012" h="1032783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48410" y="3439640"/>
            <a:ext cx="1175703" cy="1175703"/>
          </a:xfrm>
          <a:custGeom>
            <a:avLst/>
            <a:gdLst/>
            <a:ahLst/>
            <a:cxnLst/>
            <a:rect l="l" t="t" r="r" b="b"/>
            <a:pathLst>
              <a:path w="1175703" h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391090" y="3939531"/>
            <a:ext cx="609664" cy="609664"/>
          </a:xfrm>
          <a:custGeom>
            <a:avLst/>
            <a:gdLst/>
            <a:ahLst/>
            <a:cxnLst/>
            <a:rect l="l" t="t" r="r" b="b"/>
            <a:pathLst>
              <a:path w="609664" h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687801" y="3429000"/>
            <a:ext cx="1260609" cy="1260609"/>
          </a:xfrm>
          <a:custGeom>
            <a:avLst/>
            <a:gdLst/>
            <a:ahLst/>
            <a:cxnLst/>
            <a:rect l="l" t="t" r="r" b="b"/>
            <a:pathLst>
              <a:path w="1260609" h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8505" y="3618619"/>
            <a:ext cx="1086754" cy="1086754"/>
          </a:xfrm>
          <a:custGeom>
            <a:avLst/>
            <a:gdLst/>
            <a:ahLst/>
            <a:cxnLst/>
            <a:rect l="l" t="t" r="r" b="b"/>
            <a:pathLst>
              <a:path w="1086754" h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035578" y="3613495"/>
            <a:ext cx="925029" cy="925029"/>
          </a:xfrm>
          <a:custGeom>
            <a:avLst/>
            <a:gdLst/>
            <a:ahLst/>
            <a:cxnLst/>
            <a:rect l="l" t="t" r="r" b="b"/>
            <a:pathLst>
              <a:path w="925029" h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144165" y="4069856"/>
            <a:ext cx="618515" cy="479339"/>
          </a:xfrm>
          <a:custGeom>
            <a:avLst/>
            <a:gdLst/>
            <a:ahLst/>
            <a:cxnLst/>
            <a:rect l="l" t="t" r="r" b="b"/>
            <a:pathLst>
              <a:path w="618515" h="479339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88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252500" y="5447054"/>
            <a:ext cx="5594498" cy="88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abdominal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7678" y="2032477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symptoms occur with chronic hepatitis B,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they can be a sign of advanced liver disease: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7732" y="559847"/>
            <a:ext cx="9262013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Fewer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25252" y="3140752"/>
            <a:ext cx="2019046" cy="2019046"/>
          </a:xfrm>
          <a:custGeom>
            <a:avLst/>
            <a:gdLst/>
            <a:ahLst/>
            <a:cxnLst/>
            <a:rect l="l" t="t" r="r" b="b"/>
            <a:pathLst>
              <a:path w="2019046" h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3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3428" y="361701"/>
            <a:ext cx="13221428" cy="771242"/>
            <a:chOff x="0" y="0"/>
            <a:chExt cx="12860986" cy="7502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750217"/>
            </a:xfrm>
            <a:custGeom>
              <a:avLst/>
              <a:gdLst/>
              <a:ahLst/>
              <a:cxnLst/>
              <a:rect l="l" t="t" r="r" b="b"/>
              <a:pathLst>
                <a:path w="12860986" h="750217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243034" y="2791473"/>
            <a:ext cx="11819255" cy="3723222"/>
            <a:chOff x="0" y="0"/>
            <a:chExt cx="11497038" cy="3621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97039" cy="3621720"/>
            </a:xfrm>
            <a:custGeom>
              <a:avLst/>
              <a:gdLst/>
              <a:ahLst/>
              <a:cxnLst/>
              <a:rect l="l" t="t" r="r" b="b"/>
              <a:pathLst>
                <a:path w="11497039" h="3621720">
                  <a:moveTo>
                    <a:pt x="0" y="0"/>
                  </a:moveTo>
                  <a:lnTo>
                    <a:pt x="11497039" y="0"/>
                  </a:lnTo>
                  <a:lnTo>
                    <a:pt x="11497039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E7AE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42847" y="3943402"/>
            <a:ext cx="2282132" cy="1423480"/>
          </a:xfrm>
          <a:custGeom>
            <a:avLst/>
            <a:gdLst/>
            <a:ahLst/>
            <a:cxnLst/>
            <a:rect l="l" t="t" r="r" b="b"/>
            <a:pathLst>
              <a:path w="2282132" h="1423480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92715" y="3939287"/>
            <a:ext cx="2282630" cy="1427595"/>
          </a:xfrm>
          <a:custGeom>
            <a:avLst/>
            <a:gdLst/>
            <a:ahLst/>
            <a:cxnLst/>
            <a:rect l="l" t="t" r="r" b="b"/>
            <a:pathLst>
              <a:path w="2282630" h="1427595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613482" y="3943402"/>
            <a:ext cx="2281948" cy="1425267"/>
          </a:xfrm>
          <a:custGeom>
            <a:avLst/>
            <a:gdLst/>
            <a:ahLst/>
            <a:cxnLst/>
            <a:rect l="l" t="t" r="r" b="b"/>
            <a:pathLst>
              <a:path w="2281948" h="1425267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558827" y="3924242"/>
            <a:ext cx="2281161" cy="1433330"/>
          </a:xfrm>
          <a:custGeom>
            <a:avLst/>
            <a:gdLst/>
            <a:ahLst/>
            <a:cxnLst/>
            <a:rect l="l" t="t" r="r" b="b"/>
            <a:pathLst>
              <a:path w="2281161" h="1433330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29586" y="1572282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hepatitis B goes unmonitored and unmanaged, people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7732" y="559847"/>
            <a:ext cx="9834450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FFFFFF"/>
                </a:solidFill>
                <a:latin typeface="Libre Baskerville Bold"/>
              </a:rPr>
              <a:t>Hepatitis B can lead to liver disease and liver cancer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9586" y="2968699"/>
            <a:ext cx="11646151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61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81884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Fibrosis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072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Cirrhosis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97729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4B71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5850" y="871746"/>
            <a:ext cx="8839200" cy="117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Although hepatitis B is common among Asian populations, most people do not know they are have the virus.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686460" y="2192317"/>
            <a:ext cx="9551276" cy="1568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16"/>
              </a:lnSpc>
              <a:spcBef>
                <a:spcPct val="0"/>
              </a:spcBef>
            </a:pPr>
            <a:r>
              <a:rPr lang="en-US" sz="2641" u="none" spc="158">
                <a:solidFill>
                  <a:srgbClr val="FFFFFF"/>
                </a:solidFill>
                <a:latin typeface="Libre Baskerville Bold"/>
              </a:rPr>
              <a:t>People can be afraid to get tested. They may incorrectly believe they would have symptoms, may hold on to common myths, or may not have access to health care.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5850" y="4376946"/>
            <a:ext cx="10290763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Not knowing your hepatitis B status is a health risk.</a:t>
            </a:r>
          </a:p>
        </p:txBody>
      </p:sp>
      <p:sp>
        <p:nvSpPr>
          <p:cNvPr id="9" name="Freeform 9"/>
          <p:cNvSpPr/>
          <p:nvPr/>
        </p:nvSpPr>
        <p:spPr>
          <a:xfrm>
            <a:off x="1085850" y="2465691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60350" y="4113523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60350" y="774365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686460" y="5200497"/>
            <a:ext cx="10260724" cy="117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Without regular healthcare and possible treatment, a person with hepatitis B faces an increased risk of liver disease, liver cancer, or transmitting the virus.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85850" y="5536743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4B713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5787161" y="1135761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id="10" name="Freeform 10"/>
            <p:cNvSpPr/>
            <p:nvPr/>
          </p:nvSpPr>
          <p:spPr>
            <a:xfrm>
              <a:off x="270510" y="270510"/>
              <a:ext cx="3473450" cy="4687570"/>
            </a:xfrm>
            <a:custGeom>
              <a:avLst/>
              <a:gdLst/>
              <a:ahLst/>
              <a:cxnLst/>
              <a:rect l="l" t="t" r="r" b="b"/>
              <a:pathLst>
                <a:path w="3473450" h="468757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504" r="-869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4013200" cy="5228590"/>
            </a:xfrm>
            <a:custGeom>
              <a:avLst/>
              <a:gdLst/>
              <a:ahLst/>
              <a:cxnLst/>
              <a:rect l="l" t="t" r="r" b="b"/>
              <a:pathLst>
                <a:path w="4013200" h="522859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DEDDD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644192" y="1135761"/>
            <a:ext cx="4691184" cy="503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2"/>
              </a:lnSpc>
            </a:pPr>
            <a:r>
              <a:rPr lang="en-US" sz="2850" spc="171">
                <a:solidFill>
                  <a:srgbClr val="FFFFFF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85894"/>
            <a:chOff x="0" y="0"/>
            <a:chExt cx="10030210" cy="9969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96999"/>
            </a:xfrm>
            <a:custGeom>
              <a:avLst/>
              <a:gdLst/>
              <a:ahLst/>
              <a:cxnLst/>
              <a:rect l="l" t="t" r="r" b="b"/>
              <a:pathLst>
                <a:path w="10030210" h="996999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7762620" y="1598187"/>
            <a:ext cx="3605189" cy="3952213"/>
          </a:xfrm>
          <a:custGeom>
            <a:avLst/>
            <a:gdLst/>
            <a:ahLst/>
            <a:cxnLst/>
            <a:rect l="l" t="t" r="r" b="b"/>
            <a:pathLst>
              <a:path w="3605189" h="3952213">
                <a:moveTo>
                  <a:pt x="0" y="0"/>
                </a:moveTo>
                <a:lnTo>
                  <a:pt x="3605189" y="0"/>
                </a:lnTo>
                <a:lnTo>
                  <a:pt x="3605189" y="3952212"/>
                </a:lnTo>
                <a:lnTo>
                  <a:pt x="0" y="3952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" b="-1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-20082" y="600118"/>
            <a:ext cx="12230315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FFFFFF"/>
                </a:solidFill>
                <a:latin typeface="Libre Baskerville Bold"/>
              </a:rPr>
              <a:t>The test for hepatitis B is a simple blood test.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7243" y="1637790"/>
            <a:ext cx="6696075" cy="78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specialist, or at a community health fair.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3682849"/>
            <a:ext cx="6696075" cy="771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available in a few days.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After someone is tested: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00820" y="1854274"/>
            <a:ext cx="4928739" cy="40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If the test results show that</a:t>
            </a:r>
          </a:p>
        </p:txBody>
      </p:sp>
      <p:sp>
        <p:nvSpPr>
          <p:cNvPr id="8" name="Freeform 8"/>
          <p:cNvSpPr/>
          <p:nvPr/>
        </p:nvSpPr>
        <p:spPr>
          <a:xfrm>
            <a:off x="5358963" y="983035"/>
            <a:ext cx="2252884" cy="2252884"/>
          </a:xfrm>
          <a:custGeom>
            <a:avLst/>
            <a:gdLst/>
            <a:ahLst/>
            <a:cxnLst/>
            <a:rect l="l" t="t" r="r" b="b"/>
            <a:pathLst>
              <a:path w="2252884" h="2252884">
                <a:moveTo>
                  <a:pt x="0" y="0"/>
                </a:moveTo>
                <a:lnTo>
                  <a:pt x="2252884" y="0"/>
                </a:lnTo>
                <a:lnTo>
                  <a:pt x="2252884" y="2252883"/>
                </a:lnTo>
                <a:lnTo>
                  <a:pt x="0" y="22528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 rot="634764">
            <a:off x="7458037" y="2177188"/>
            <a:ext cx="1367182" cy="82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endParaRPr lang="en-US" sz="922">
              <a:solidFill>
                <a:srgbClr val="FFFFFF"/>
              </a:solidFill>
              <a:latin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341019" y="4731510"/>
            <a:ext cx="6463129" cy="34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living with hepatitis 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90369" y="3028510"/>
            <a:ext cx="6463129" cy="34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NOT living with hepatitis 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27883" y="3579257"/>
            <a:ext cx="4424779" cy="704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16627" y="5208044"/>
            <a:ext cx="4348579" cy="136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additional testing</a:t>
            </a:r>
          </a:p>
          <a:p>
            <a:pPr marL="390132" lvl="1" indent="-195066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43719" y="1708764"/>
            <a:ext cx="4689369" cy="693494"/>
            <a:chOff x="0" y="0"/>
            <a:chExt cx="7643078" cy="11303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43078" cy="1130308"/>
            </a:xfrm>
            <a:custGeom>
              <a:avLst/>
              <a:gdLst/>
              <a:ahLst/>
              <a:cxnLst/>
              <a:rect l="l" t="t" r="r" b="b"/>
              <a:pathLst>
                <a:path w="7643078" h="113030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088867" y="1744396"/>
            <a:ext cx="4895872" cy="4895853"/>
            <a:chOff x="0" y="0"/>
            <a:chExt cx="6350000" cy="6349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 rot="634764">
            <a:off x="6157795" y="1382028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19" name="TextBox 19"/>
          <p:cNvSpPr txBox="1"/>
          <p:nvPr/>
        </p:nvSpPr>
        <p:spPr>
          <a:xfrm rot="634764">
            <a:off x="6521090" y="1438778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0" name="TextBox 20"/>
          <p:cNvSpPr txBox="1"/>
          <p:nvPr/>
        </p:nvSpPr>
        <p:spPr>
          <a:xfrm rot="634764">
            <a:off x="6786452" y="1816272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1" name="TextBox 21"/>
          <p:cNvSpPr txBox="1"/>
          <p:nvPr/>
        </p:nvSpPr>
        <p:spPr>
          <a:xfrm rot="634764">
            <a:off x="6013436" y="1844557"/>
            <a:ext cx="1871212" cy="112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endParaRPr lang="en-US" sz="1262">
              <a:solidFill>
                <a:srgbClr val="FFFFFF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2137" y="1546711"/>
            <a:ext cx="6248400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73254" y="2266071"/>
            <a:ext cx="5695950" cy="136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Ideally a doctor experienced in managing hepatitis B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perform additional tests and, if needed, recommend treatment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636232" y="5011178"/>
            <a:ext cx="920247" cy="1593829"/>
            <a:chOff x="0" y="0"/>
            <a:chExt cx="1958340" cy="34112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8340" cy="3411220"/>
            </a:xfrm>
            <a:custGeom>
              <a:avLst/>
              <a:gdLst/>
              <a:ahLst/>
              <a:cxnLst/>
              <a:rect l="l" t="t" r="r" b="b"/>
              <a:pathLst>
                <a:path w="1958340" h="341122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CC1D2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496686" y="1469732"/>
            <a:ext cx="3106503" cy="3106490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555806" y="1746528"/>
            <a:ext cx="979341" cy="1593829"/>
            <a:chOff x="0" y="0"/>
            <a:chExt cx="2062480" cy="3355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2480" cy="3355340"/>
            </a:xfrm>
            <a:custGeom>
              <a:avLst/>
              <a:gdLst/>
              <a:ahLst/>
              <a:cxnLst/>
              <a:rect l="l" t="t" r="r" b="b"/>
              <a:pathLst>
                <a:path w="2062480" h="335534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CC1D2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555806" y="4313008"/>
            <a:ext cx="2607447" cy="2607447"/>
          </a:xfrm>
          <a:custGeom>
            <a:avLst/>
            <a:gdLst/>
            <a:ahLst/>
            <a:cxnLst/>
            <a:rect l="l" t="t" r="r" b="b"/>
            <a:pathLst>
              <a:path w="2607447" h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474304">
            <a:off x="1924843" y="5680463"/>
            <a:ext cx="1282754" cy="1038420"/>
          </a:xfrm>
          <a:custGeom>
            <a:avLst/>
            <a:gdLst/>
            <a:ahLst/>
            <a:cxnLst/>
            <a:rect l="l" t="t" r="r" b="b"/>
            <a:pathLst>
              <a:path w="1282754" h="1038420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r="-4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879198" y="5190278"/>
            <a:ext cx="5934216" cy="102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Eating a nutritious diet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Staying physically active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86337" y="6237342"/>
            <a:ext cx="5934216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Kite One Italics"/>
              </a:rPr>
              <a:t>These contain toxins that can harm the liver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02284" y="4103642"/>
            <a:ext cx="2451972" cy="2698517"/>
            <a:chOff x="0" y="0"/>
            <a:chExt cx="3269296" cy="3598023"/>
          </a:xfrm>
        </p:grpSpPr>
        <p:sp>
          <p:nvSpPr>
            <p:cNvPr id="20" name="Freeform 20"/>
            <p:cNvSpPr/>
            <p:nvPr/>
          </p:nvSpPr>
          <p:spPr>
            <a:xfrm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l="l" t="t" r="r" b="b"/>
              <a:pathLst>
                <a:path w="2341171" h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-2230324" flipH="1">
              <a:off x="915649" y="1244376"/>
              <a:ext cx="1960527" cy="1960527"/>
            </a:xfrm>
            <a:custGeom>
              <a:avLst/>
              <a:gdLst/>
              <a:ahLst/>
              <a:cxnLst/>
              <a:rect l="l" t="t" r="r" b="b"/>
              <a:pathLst>
                <a:path w="1960527" h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891817" y="4628457"/>
            <a:ext cx="5934216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83068" y="472129"/>
            <a:ext cx="12139188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35869" y="1538599"/>
            <a:ext cx="6520262" cy="1031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false.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142284" y="3474648"/>
            <a:ext cx="4359507" cy="4277843"/>
            <a:chOff x="0" y="0"/>
            <a:chExt cx="5812676" cy="5703791"/>
          </a:xfrm>
        </p:grpSpPr>
        <p:sp>
          <p:nvSpPr>
            <p:cNvPr id="9" name="Freeform 9"/>
            <p:cNvSpPr/>
            <p:nvPr/>
          </p:nvSpPr>
          <p:spPr>
            <a:xfrm rot="232163">
              <a:off x="805139" y="996561"/>
              <a:ext cx="1534268" cy="2622681"/>
            </a:xfrm>
            <a:custGeom>
              <a:avLst/>
              <a:gdLst/>
              <a:ahLst/>
              <a:cxnLst/>
              <a:rect l="l" t="t" r="r" b="b"/>
              <a:pathLst>
                <a:path w="1534268" h="2622681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884" y="0"/>
              <a:ext cx="5703791" cy="5703791"/>
            </a:xfrm>
            <a:custGeom>
              <a:avLst/>
              <a:gdLst/>
              <a:ahLst/>
              <a:cxnLst/>
              <a:rect l="l" t="t" r="r" b="b"/>
              <a:pathLst>
                <a:path w="5703791" h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l="l" t="t" r="r" b="b"/>
              <a:pathLst>
                <a:path w="1044193" h="1784946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868205" y="2945352"/>
            <a:ext cx="1449589" cy="1449589"/>
          </a:xfrm>
          <a:custGeom>
            <a:avLst/>
            <a:gdLst/>
            <a:ahLst/>
            <a:cxnLst/>
            <a:rect l="l" t="t" r="r" b="b"/>
            <a:pathLst>
              <a:path w="1449589" h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id="14" name="TextBox 14"/>
          <p:cNvSpPr txBox="1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218" y="393150"/>
            <a:ext cx="121391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4269" y="2603066"/>
            <a:ext cx="6149812" cy="159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treatments, called antivirals, that can effectively control the virus and prevent liver damage.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761977" y="2360597"/>
            <a:ext cx="4059033" cy="4059033"/>
            <a:chOff x="0" y="0"/>
            <a:chExt cx="5412044" cy="54120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12044" cy="5412044"/>
            </a:xfrm>
            <a:custGeom>
              <a:avLst/>
              <a:gdLst/>
              <a:ahLst/>
              <a:cxnLst/>
              <a:rect l="l" t="t" r="r" b="b"/>
              <a:pathLst>
                <a:path w="5412044" h="5412044">
                  <a:moveTo>
                    <a:pt x="0" y="0"/>
                  </a:moveTo>
                  <a:lnTo>
                    <a:pt x="5412044" y="0"/>
                  </a:lnTo>
                  <a:lnTo>
                    <a:pt x="5412044" y="5412044"/>
                  </a:lnTo>
                  <a:lnTo>
                    <a:pt x="0" y="54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rot="1394922">
              <a:off x="3479429" y="3559752"/>
              <a:ext cx="936068" cy="936068"/>
            </a:xfrm>
            <a:custGeom>
              <a:avLst/>
              <a:gdLst/>
              <a:ahLst/>
              <a:cxnLst/>
              <a:rect l="l" t="t" r="r" b="b"/>
              <a:pathLst>
                <a:path w="936068" h="936068">
                  <a:moveTo>
                    <a:pt x="0" y="0"/>
                  </a:moveTo>
                  <a:lnTo>
                    <a:pt x="936068" y="0"/>
                  </a:lnTo>
                  <a:lnTo>
                    <a:pt x="936068" y="936068"/>
                  </a:lnTo>
                  <a:lnTo>
                    <a:pt x="0" y="936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06210" y="420955"/>
              <a:ext cx="4554341" cy="4554341"/>
            </a:xfrm>
            <a:custGeom>
              <a:avLst/>
              <a:gdLst/>
              <a:ahLst/>
              <a:cxnLst/>
              <a:rect l="l" t="t" r="r" b="b"/>
              <a:pathLst>
                <a:path w="4554341" h="4554341">
                  <a:moveTo>
                    <a:pt x="0" y="0"/>
                  </a:moveTo>
                  <a:lnTo>
                    <a:pt x="4554341" y="0"/>
                  </a:lnTo>
                  <a:lnTo>
                    <a:pt x="4554341" y="4554341"/>
                  </a:lnTo>
                  <a:lnTo>
                    <a:pt x="0" y="4554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 rot="6037825">
              <a:off x="3149628" y="3967874"/>
              <a:ext cx="936068" cy="936068"/>
            </a:xfrm>
            <a:custGeom>
              <a:avLst/>
              <a:gdLst/>
              <a:ahLst/>
              <a:cxnLst/>
              <a:rect l="l" t="t" r="r" b="b"/>
              <a:pathLst>
                <a:path w="936068" h="936068">
                  <a:moveTo>
                    <a:pt x="0" y="0"/>
                  </a:moveTo>
                  <a:lnTo>
                    <a:pt x="936068" y="0"/>
                  </a:lnTo>
                  <a:lnTo>
                    <a:pt x="936068" y="936067"/>
                  </a:lnTo>
                  <a:lnTo>
                    <a:pt x="0" y="936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-19050" y="1502001"/>
            <a:ext cx="9412822" cy="102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1">
                <a:solidFill>
                  <a:srgbClr val="231F1F"/>
                </a:solidFill>
                <a:latin typeface="Bebas Neue Cyrillic"/>
              </a:rPr>
              <a:t>But, the good news is that...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48115"/>
            <a:chOff x="0" y="0"/>
            <a:chExt cx="12860986" cy="824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24994"/>
            </a:xfrm>
            <a:custGeom>
              <a:avLst/>
              <a:gdLst/>
              <a:ahLst/>
              <a:cxnLst/>
              <a:rect l="l" t="t" r="r" b="b"/>
              <a:pathLst>
                <a:path w="12860986" h="824994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218" y="409592"/>
            <a:ext cx="12139188" cy="51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Why should people get tested for hepatitis B?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3385" y="0"/>
            <a:ext cx="9527531" cy="483454"/>
            <a:chOff x="0" y="0"/>
            <a:chExt cx="11117916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11117916" cy="69850"/>
            </a:xfrm>
            <a:custGeom>
              <a:avLst/>
              <a:gdLst/>
              <a:ahLst/>
              <a:cxnLst/>
              <a:rect l="l" t="t" r="r" b="b"/>
              <a:pathLst>
                <a:path w="11117916" h="69850">
                  <a:moveTo>
                    <a:pt x="1082708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17916" y="69850"/>
                  </a:lnTo>
                  <a:lnTo>
                    <a:pt x="11117916" y="0"/>
                  </a:lnTo>
                  <a:close/>
                </a:path>
              </a:pathLst>
            </a:custGeom>
            <a:solidFill>
              <a:srgbClr val="CF221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505888" y="3200703"/>
            <a:ext cx="13601560" cy="1231276"/>
            <a:chOff x="0" y="0"/>
            <a:chExt cx="15925627" cy="14416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925626" cy="1441662"/>
            </a:xfrm>
            <a:custGeom>
              <a:avLst/>
              <a:gdLst/>
              <a:ahLst/>
              <a:cxnLst/>
              <a:rect l="l" t="t" r="r" b="b"/>
              <a:pathLst>
                <a:path w="15925626" h="1441662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FBCB0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719255" y="2523774"/>
            <a:ext cx="3014983" cy="3014983"/>
          </a:xfrm>
          <a:custGeom>
            <a:avLst/>
            <a:gdLst/>
            <a:ahLst/>
            <a:cxnLst/>
            <a:rect l="l" t="t" r="r" b="b"/>
            <a:pathLst>
              <a:path w="3014983" h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5328819" y="2735010"/>
            <a:ext cx="2049543" cy="2251214"/>
          </a:xfrm>
          <a:custGeom>
            <a:avLst/>
            <a:gdLst/>
            <a:ahLst/>
            <a:cxnLst/>
            <a:rect l="l" t="t" r="r" b="b"/>
            <a:pathLst>
              <a:path w="2049543" h="2251214">
                <a:moveTo>
                  <a:pt x="0" y="0"/>
                </a:moveTo>
                <a:lnTo>
                  <a:pt x="2049543" y="0"/>
                </a:lnTo>
                <a:lnTo>
                  <a:pt x="2049543" y="2251214"/>
                </a:lnTo>
                <a:lnTo>
                  <a:pt x="0" y="2251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45479" y="1293862"/>
            <a:ext cx="1697642" cy="1700234"/>
            <a:chOff x="0" y="0"/>
            <a:chExt cx="2263523" cy="2266978"/>
          </a:xfrm>
        </p:grpSpPr>
        <p:sp>
          <p:nvSpPr>
            <p:cNvPr id="15" name="Freeform 15"/>
            <p:cNvSpPr/>
            <p:nvPr/>
          </p:nvSpPr>
          <p:spPr>
            <a:xfrm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263523" cy="2263523"/>
            </a:xfrm>
            <a:custGeom>
              <a:avLst/>
              <a:gdLst/>
              <a:ahLst/>
              <a:cxnLst/>
              <a:rect l="l" t="t" r="r" b="b"/>
              <a:pathLst>
                <a:path w="2263523" h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470119" y="4836326"/>
            <a:ext cx="1721715" cy="1721715"/>
          </a:xfrm>
          <a:custGeom>
            <a:avLst/>
            <a:gdLst/>
            <a:ahLst/>
            <a:cxnLst/>
            <a:rect l="l" t="t" r="r" b="b"/>
            <a:pathLst>
              <a:path w="1721715" h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326202" y="5101774"/>
            <a:ext cx="4071768" cy="1126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and effective vaccine that can protect loved ones who don't have hepatitis B.</a:t>
            </a:r>
          </a:p>
        </p:txBody>
      </p:sp>
      <p:sp>
        <p:nvSpPr>
          <p:cNvPr id="20" name="Freeform 20"/>
          <p:cNvSpPr/>
          <p:nvPr/>
        </p:nvSpPr>
        <p:spPr>
          <a:xfrm>
            <a:off x="231388" y="3403451"/>
            <a:ext cx="762912" cy="762912"/>
          </a:xfrm>
          <a:custGeom>
            <a:avLst/>
            <a:gdLst/>
            <a:ahLst/>
            <a:cxnLst/>
            <a:rect l="l" t="t" r="r" b="b"/>
            <a:pathLst>
              <a:path w="762912" h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0981530" y="3345422"/>
            <a:ext cx="878969" cy="878969"/>
          </a:xfrm>
          <a:custGeom>
            <a:avLst/>
            <a:gdLst/>
            <a:ahLst/>
            <a:cxnLst/>
            <a:rect l="l" t="t" r="r" b="b"/>
            <a:pathLst>
              <a:path w="878969" h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1004970" y="3351541"/>
            <a:ext cx="837338" cy="837338"/>
          </a:xfrm>
          <a:custGeom>
            <a:avLst/>
            <a:gdLst/>
            <a:ahLst/>
            <a:cxnLst/>
            <a:rect l="l" t="t" r="r" b="b"/>
            <a:pathLst>
              <a:path w="837338" h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-13163" y="4908808"/>
            <a:ext cx="1540656" cy="1540656"/>
          </a:xfrm>
          <a:custGeom>
            <a:avLst/>
            <a:gdLst/>
            <a:ahLst/>
            <a:cxnLst/>
            <a:rect l="l" t="t" r="r" b="b"/>
            <a:pathLst>
              <a:path w="1540656" h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643542" y="5037613"/>
            <a:ext cx="227246" cy="204521"/>
          </a:xfrm>
          <a:custGeom>
            <a:avLst/>
            <a:gdLst/>
            <a:ahLst/>
            <a:cxnLst/>
            <a:rect l="l" t="t" r="r" b="b"/>
            <a:pathLst>
              <a:path w="227246" h="204521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0371863" y="1952163"/>
            <a:ext cx="1615399" cy="1041932"/>
          </a:xfrm>
          <a:custGeom>
            <a:avLst/>
            <a:gdLst/>
            <a:ahLst/>
            <a:cxnLst/>
            <a:rect l="l" t="t" r="r" b="b"/>
            <a:pathLst>
              <a:path w="1615399" h="1041932">
                <a:moveTo>
                  <a:pt x="0" y="0"/>
                </a:moveTo>
                <a:lnTo>
                  <a:pt x="1615398" y="0"/>
                </a:lnTo>
                <a:lnTo>
                  <a:pt x="1615398" y="1041932"/>
                </a:lnTo>
                <a:lnTo>
                  <a:pt x="0" y="104193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484843" y="1732434"/>
            <a:ext cx="3429910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Hepatitis B can be managed and treated!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15241" y="5101499"/>
            <a:ext cx="3930571" cy="112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Getting tested now can allow someone to stay healthy for themselves and their loved ones!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94300" y="3514784"/>
            <a:ext cx="3589504" cy="63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000000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64896" y="1732434"/>
            <a:ext cx="2506967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Most people do not have symptoms.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329573" y="3514784"/>
            <a:ext cx="2324831" cy="63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2"/>
              </a:lnSpc>
              <a:spcBef>
                <a:spcPct val="0"/>
              </a:spcBef>
            </a:pPr>
            <a:r>
              <a:rPr lang="en-US" sz="2280" u="none" spc="27">
                <a:solidFill>
                  <a:srgbClr val="000000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9850" y="-31750"/>
            <a:ext cx="12331732" cy="6921508"/>
            <a:chOff x="0" y="0"/>
            <a:chExt cx="16442310" cy="92286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9320" b="29320"/>
            <a:stretch>
              <a:fillRect/>
            </a:stretch>
          </p:blipFill>
          <p:spPr>
            <a:xfrm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solidFill>
              <a:srgbClr val="D4B012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7576" b="7576"/>
            <a:stretch>
              <a:fillRect/>
            </a:stretch>
          </p:blipFill>
          <p:spPr>
            <a:xfrm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42732" t="918" r="12808" b="44020"/>
            <a:stretch>
              <a:fillRect/>
            </a:stretch>
          </p:blipFill>
          <p:spPr>
            <a:xfrm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42900" y="4387863"/>
            <a:ext cx="7627650" cy="222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26"/>
              </a:lnSpc>
            </a:pPr>
            <a:r>
              <a:rPr lang="en-US" sz="4233">
                <a:solidFill>
                  <a:srgbClr val="FFFFFF"/>
                </a:solidFill>
                <a:latin typeface="Bebas Neue Cyrillic"/>
              </a:rPr>
              <a:t>You have the power to save lives by:</a:t>
            </a:r>
          </a:p>
          <a:p>
            <a:pPr marL="698870" lvl="1" indent="-349435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FFFFFF"/>
                </a:solidFill>
                <a:latin typeface="Bebas Neue Cyrillic"/>
              </a:rPr>
              <a:t>Educating about hepatitis B</a:t>
            </a:r>
          </a:p>
          <a:p>
            <a:pPr marL="698870" lvl="1" indent="-349435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FFFFFF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" y="-76200"/>
            <a:ext cx="12744734" cy="1770781"/>
            <a:chOff x="0" y="0"/>
            <a:chExt cx="12397287" cy="1722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722506"/>
            </a:xfrm>
            <a:custGeom>
              <a:avLst/>
              <a:gdLst/>
              <a:ahLst/>
              <a:cxnLst/>
              <a:rect l="l" t="t" r="r" b="b"/>
              <a:pathLst>
                <a:path w="12397287" h="1722506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4974861" y="2211049"/>
            <a:ext cx="4651430" cy="4587712"/>
          </a:xfrm>
          <a:custGeom>
            <a:avLst/>
            <a:gdLst/>
            <a:ahLst/>
            <a:cxnLst/>
            <a:rect l="l" t="t" r="r" b="b"/>
            <a:pathLst>
              <a:path w="4651430" h="4587712">
                <a:moveTo>
                  <a:pt x="0" y="0"/>
                </a:moveTo>
                <a:lnTo>
                  <a:pt x="4651430" y="0"/>
                </a:lnTo>
                <a:lnTo>
                  <a:pt x="4651430" y="4587712"/>
                </a:lnTo>
                <a:lnTo>
                  <a:pt x="0" y="4587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1" b="-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307205" y="2211049"/>
            <a:ext cx="8020972" cy="2572414"/>
          </a:xfrm>
          <a:custGeom>
            <a:avLst/>
            <a:gdLst/>
            <a:ahLst/>
            <a:cxnLst/>
            <a:rect l="l" t="t" r="r" b="b"/>
            <a:pathLst>
              <a:path w="8020972" h="2572414">
                <a:moveTo>
                  <a:pt x="0" y="0"/>
                </a:moveTo>
                <a:lnTo>
                  <a:pt x="8020972" y="0"/>
                </a:lnTo>
                <a:lnTo>
                  <a:pt x="8020972" y="2572414"/>
                </a:lnTo>
                <a:lnTo>
                  <a:pt x="0" y="2572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5903" b="-10590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-1804934" y="1549562"/>
            <a:ext cx="8219326" cy="5486400"/>
          </a:xfrm>
          <a:custGeom>
            <a:avLst/>
            <a:gdLst/>
            <a:ahLst/>
            <a:cxnLst/>
            <a:rect l="l" t="t" r="r" b="b"/>
            <a:pathLst>
              <a:path w="8219326" h="5486400">
                <a:moveTo>
                  <a:pt x="0" y="0"/>
                </a:moveTo>
                <a:lnTo>
                  <a:pt x="8219325" y="0"/>
                </a:lnTo>
                <a:lnTo>
                  <a:pt x="8219325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72590" y="2585069"/>
            <a:ext cx="7096125" cy="1707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Knowing the common misconceptions and how to overcome them can help dispel stigma and convey accurate information.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7377" y="468056"/>
            <a:ext cx="11926897" cy="105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Libre Baskerville Bold"/>
              </a:rPr>
              <a:t>culturally sensitive way can be challenging.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5400000">
            <a:off x="3089672" y="4125516"/>
            <a:ext cx="6023013" cy="269687"/>
            <a:chOff x="0" y="0"/>
            <a:chExt cx="9621520" cy="276860"/>
          </a:xfrm>
        </p:grpSpPr>
        <p:sp>
          <p:nvSpPr>
            <p:cNvPr id="11" name="Freeform 11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3966298" y="3799675"/>
            <a:ext cx="1824565" cy="1504466"/>
          </a:xfrm>
          <a:custGeom>
            <a:avLst/>
            <a:gdLst/>
            <a:ahLst/>
            <a:cxnLst/>
            <a:rect l="l" t="t" r="r" b="b"/>
            <a:pathLst>
              <a:path w="1824565" h="1504466">
                <a:moveTo>
                  <a:pt x="0" y="0"/>
                </a:moveTo>
                <a:lnTo>
                  <a:pt x="1824564" y="0"/>
                </a:lnTo>
                <a:lnTo>
                  <a:pt x="1824564" y="1504466"/>
                </a:lnTo>
                <a:lnTo>
                  <a:pt x="0" y="1504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-3508730" y="1616512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0" y="0"/>
                </a:moveTo>
                <a:lnTo>
                  <a:pt x="8234747" y="0"/>
                </a:lnTo>
                <a:lnTo>
                  <a:pt x="8234747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5481984" y="1893797"/>
            <a:ext cx="9427010" cy="5679774"/>
          </a:xfrm>
          <a:custGeom>
            <a:avLst/>
            <a:gdLst/>
            <a:ahLst/>
            <a:cxnLst/>
            <a:rect l="l" t="t" r="r" b="b"/>
            <a:pathLst>
              <a:path w="9427010" h="5679774">
                <a:moveTo>
                  <a:pt x="0" y="0"/>
                </a:moveTo>
                <a:lnTo>
                  <a:pt x="9427010" y="0"/>
                </a:lnTo>
                <a:lnTo>
                  <a:pt x="9427010" y="5679773"/>
                </a:lnTo>
                <a:lnTo>
                  <a:pt x="0" y="56797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500188" y="1352726"/>
            <a:ext cx="4286250" cy="222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562"/>
              </a:lnSpc>
            </a:pPr>
            <a:endParaRPr lang="en-US" sz="3018" spc="181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id="38" name="TextBox 38"/>
          <p:cNvSpPr txBox="1"/>
          <p:nvPr/>
        </p:nvSpPr>
        <p:spPr>
          <a:xfrm rot="85348">
            <a:off x="8154433" y="3363711"/>
            <a:ext cx="1589700" cy="52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39" name="TextBox 39"/>
          <p:cNvSpPr txBox="1"/>
          <p:nvPr/>
        </p:nvSpPr>
        <p:spPr>
          <a:xfrm rot="79068">
            <a:off x="7108538" y="3960800"/>
            <a:ext cx="3680326" cy="1025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2336" spc="140">
                <a:solidFill>
                  <a:srgbClr val="000000"/>
                </a:solidFill>
                <a:latin typeface="Kite One Italics"/>
              </a:rPr>
              <a:t>Most people with hepatitis B do not have any symptoms!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#1: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53478" cy="660797"/>
            <a:chOff x="0" y="0"/>
            <a:chExt cx="11188695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88695" cy="69850"/>
            </a:xfrm>
            <a:custGeom>
              <a:avLst/>
              <a:gdLst/>
              <a:ahLst/>
              <a:cxnLst/>
              <a:rect l="l" t="t" r="r" b="b"/>
              <a:pathLst>
                <a:path w="11188695" h="69850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1108083" y="2115951"/>
            <a:ext cx="4294086" cy="4784497"/>
          </a:xfrm>
          <a:custGeom>
            <a:avLst/>
            <a:gdLst/>
            <a:ahLst/>
            <a:cxnLst/>
            <a:rect l="l" t="t" r="r" b="b"/>
            <a:pathLst>
              <a:path w="4294086" h="4784497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788303" y="3866167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788303" y="1679206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-35719" y="1075529"/>
            <a:ext cx="122682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74914" y="2405503"/>
            <a:ext cx="8346096" cy="684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have a sense of urgency to get tested.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30517" y="4553341"/>
            <a:ext cx="8490493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57562" y="5321642"/>
            <a:ext cx="8652801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 in the future.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22489" y="16059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57562" y="6145023"/>
            <a:ext cx="8148638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 your hepatitis B status!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37968" y="39675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59419" y="1770952"/>
            <a:ext cx="1587644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281613" y="1608120"/>
            <a:ext cx="9427010" cy="5679774"/>
          </a:xfrm>
          <a:custGeom>
            <a:avLst/>
            <a:gdLst/>
            <a:ahLst/>
            <a:cxnLst/>
            <a:rect l="l" t="t" r="r" b="b"/>
            <a:pathLst>
              <a:path w="9427010" h="5679774">
                <a:moveTo>
                  <a:pt x="0" y="0"/>
                </a:moveTo>
                <a:lnTo>
                  <a:pt x="9427009" y="0"/>
                </a:lnTo>
                <a:lnTo>
                  <a:pt x="9427009" y="5679773"/>
                </a:lnTo>
                <a:lnTo>
                  <a:pt x="0" y="56797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43250" y="3543629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5400000">
            <a:off x="3095804" y="3877563"/>
            <a:ext cx="6023013" cy="269687"/>
            <a:chOff x="0" y="0"/>
            <a:chExt cx="9621520" cy="276860"/>
          </a:xfrm>
        </p:grpSpPr>
        <p:sp>
          <p:nvSpPr>
            <p:cNvPr id="10" name="Freeform 10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376026" y="53718"/>
            <a:ext cx="13089249" cy="660797"/>
            <a:chOff x="0" y="0"/>
            <a:chExt cx="11219357" cy="571500"/>
          </a:xfrm>
        </p:grpSpPr>
        <p:sp>
          <p:nvSpPr>
            <p:cNvPr id="34" name="Freeform 34"/>
            <p:cNvSpPr/>
            <p:nvPr/>
          </p:nvSpPr>
          <p:spPr>
            <a:xfrm>
              <a:off x="0" y="255270"/>
              <a:ext cx="11219357" cy="69850"/>
            </a:xfrm>
            <a:custGeom>
              <a:avLst/>
              <a:gdLst/>
              <a:ahLst/>
              <a:cxnLst/>
              <a:rect l="l" t="t" r="r" b="b"/>
              <a:pathLst>
                <a:path w="11219357" h="69850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306961" y="228364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id="36" name="Freeform 36"/>
          <p:cNvSpPr/>
          <p:nvPr/>
        </p:nvSpPr>
        <p:spPr>
          <a:xfrm>
            <a:off x="3661172" y="3856879"/>
            <a:ext cx="2129691" cy="1756061"/>
          </a:xfrm>
          <a:custGeom>
            <a:avLst/>
            <a:gdLst/>
            <a:ahLst/>
            <a:cxnLst/>
            <a:rect l="l" t="t" r="r" b="b"/>
            <a:pathLst>
              <a:path w="2129691" h="1756061">
                <a:moveTo>
                  <a:pt x="0" y="0"/>
                </a:moveTo>
                <a:lnTo>
                  <a:pt x="2129690" y="0"/>
                </a:lnTo>
                <a:lnTo>
                  <a:pt x="2129690" y="1756061"/>
                </a:lnTo>
                <a:lnTo>
                  <a:pt x="0" y="17560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39" name="Freeform 39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8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2" name="Group 42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46" name="Freeform 46"/>
          <p:cNvSpPr/>
          <p:nvPr/>
        </p:nvSpPr>
        <p:spPr>
          <a:xfrm>
            <a:off x="-2953134" y="1371600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0" y="0"/>
                </a:moveTo>
                <a:lnTo>
                  <a:pt x="8234746" y="0"/>
                </a:lnTo>
                <a:lnTo>
                  <a:pt x="8234746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1500188" y="1352726"/>
            <a:ext cx="4286250" cy="222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3562"/>
              </a:lnSpc>
            </a:pPr>
            <a:endParaRPr lang="en-US" sz="3018" spc="181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id="48" name="TextBox 48"/>
          <p:cNvSpPr txBox="1"/>
          <p:nvPr/>
        </p:nvSpPr>
        <p:spPr>
          <a:xfrm rot="108749">
            <a:off x="7871481" y="3143843"/>
            <a:ext cx="1645169" cy="55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316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49" name="TextBox 49"/>
          <p:cNvSpPr txBox="1"/>
          <p:nvPr/>
        </p:nvSpPr>
        <p:spPr>
          <a:xfrm rot="108749">
            <a:off x="6774080" y="3781799"/>
            <a:ext cx="3838806" cy="97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219" spc="133">
                <a:solidFill>
                  <a:srgbClr val="000000"/>
                </a:solidFill>
                <a:latin typeface="Kite One Italics"/>
              </a:rPr>
              <a:t>Most people contract hepatitis B as babies or children.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#2: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35572" cy="660797"/>
            <a:chOff x="0" y="0"/>
            <a:chExt cx="11173347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3347" cy="69850"/>
            </a:xfrm>
            <a:custGeom>
              <a:avLst/>
              <a:gdLst/>
              <a:ahLst/>
              <a:cxnLst/>
              <a:rect l="l" t="t" r="r" b="b"/>
              <a:pathLst>
                <a:path w="11173347" h="69850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026115" y="4100475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5719" y="1125599"/>
            <a:ext cx="12201525" cy="338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064">
                <a:solidFill>
                  <a:srgbClr val="231F1F"/>
                </a:solidFill>
                <a:latin typeface="Libre Baskerville Bold"/>
              </a:rPr>
              <a:t>Most people living with hepatitis B contracted the virus at birth or early childhood.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91393" y="2617831"/>
            <a:ext cx="8494129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80">
                <a:solidFill>
                  <a:srgbClr val="000000"/>
                </a:solidFill>
                <a:latin typeface="Kite One"/>
              </a:rPr>
              <a:t>Some people associate hepatitis B with unhealthy or risky behaviors. People may not be aware of how most people contract the virus.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09025" y="4981898"/>
            <a:ext cx="7691123" cy="80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Reinforce the most common way hepatitis B is transmitted; which is through blood contact at birth or contact with blood of someone living with hepatitis B during early childhood.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44514" y="5919649"/>
            <a:ext cx="7536056" cy="57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them that hepatitis B is one of the world’s most common viruses may be helpful in normalizing testing.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21494" y="125064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33551" y="42187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id="20" name="Freeform 20"/>
          <p:cNvSpPr/>
          <p:nvPr/>
        </p:nvSpPr>
        <p:spPr>
          <a:xfrm>
            <a:off x="-1132977" y="2175093"/>
            <a:ext cx="4294086" cy="4784497"/>
          </a:xfrm>
          <a:custGeom>
            <a:avLst/>
            <a:gdLst/>
            <a:ahLst/>
            <a:cxnLst/>
            <a:rect l="l" t="t" r="r" b="b"/>
            <a:pathLst>
              <a:path w="4294086" h="4784497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40296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5400000">
            <a:off x="3143250" y="3636739"/>
            <a:ext cx="5947172" cy="660797"/>
            <a:chOff x="0" y="0"/>
            <a:chExt cx="509757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-5400000">
            <a:off x="3105329" y="3926429"/>
            <a:ext cx="6023013" cy="269687"/>
            <a:chOff x="0" y="0"/>
            <a:chExt cx="9621520" cy="276860"/>
          </a:xfrm>
        </p:grpSpPr>
        <p:sp>
          <p:nvSpPr>
            <p:cNvPr id="9" name="Freeform 9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-376026" y="53718"/>
            <a:ext cx="13090053" cy="660797"/>
            <a:chOff x="0" y="0"/>
            <a:chExt cx="11220046" cy="571500"/>
          </a:xfrm>
        </p:grpSpPr>
        <p:sp>
          <p:nvSpPr>
            <p:cNvPr id="33" name="Freeform 33"/>
            <p:cNvSpPr/>
            <p:nvPr/>
          </p:nvSpPr>
          <p:spPr>
            <a:xfrm>
              <a:off x="0" y="255270"/>
              <a:ext cx="11220046" cy="69850"/>
            </a:xfrm>
            <a:custGeom>
              <a:avLst/>
              <a:gdLst/>
              <a:ahLst/>
              <a:cxnLst/>
              <a:rect l="l" t="t" r="r" b="b"/>
              <a:pathLst>
                <a:path w="11220046" h="69850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288060" y="201505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id="35" name="Freeform 35"/>
          <p:cNvSpPr/>
          <p:nvPr/>
        </p:nvSpPr>
        <p:spPr>
          <a:xfrm>
            <a:off x="3656747" y="3427963"/>
            <a:ext cx="2129691" cy="1756061"/>
          </a:xfrm>
          <a:custGeom>
            <a:avLst/>
            <a:gdLst/>
            <a:ahLst/>
            <a:cxnLst/>
            <a:rect l="l" t="t" r="r" b="b"/>
            <a:pathLst>
              <a:path w="2129691" h="1756061">
                <a:moveTo>
                  <a:pt x="0" y="0"/>
                </a:moveTo>
                <a:lnTo>
                  <a:pt x="2129691" y="0"/>
                </a:lnTo>
                <a:lnTo>
                  <a:pt x="2129691" y="1756061"/>
                </a:lnTo>
                <a:lnTo>
                  <a:pt x="0" y="17560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-389189" y="53718"/>
            <a:ext cx="13071345" cy="660797"/>
            <a:chOff x="0" y="0"/>
            <a:chExt cx="11204010" cy="571500"/>
          </a:xfrm>
        </p:grpSpPr>
        <p:sp>
          <p:nvSpPr>
            <p:cNvPr id="38" name="Freeform 38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7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1" name="Group 41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 flipH="1">
            <a:off x="-2644912" y="1562794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8234747" h="5486400">
                <a:moveTo>
                  <a:pt x="8234746" y="0"/>
                </a:moveTo>
                <a:lnTo>
                  <a:pt x="0" y="0"/>
                </a:lnTo>
                <a:lnTo>
                  <a:pt x="0" y="5486400"/>
                </a:lnTo>
                <a:lnTo>
                  <a:pt x="8234746" y="5486400"/>
                </a:lnTo>
                <a:lnTo>
                  <a:pt x="823474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5136606" y="1812840"/>
            <a:ext cx="9011996" cy="5429727"/>
          </a:xfrm>
          <a:custGeom>
            <a:avLst/>
            <a:gdLst/>
            <a:ahLst/>
            <a:cxnLst/>
            <a:rect l="l" t="t" r="r" b="b"/>
            <a:pathLst>
              <a:path w="9011996" h="5429727">
                <a:moveTo>
                  <a:pt x="0" y="0"/>
                </a:moveTo>
                <a:lnTo>
                  <a:pt x="9011996" y="0"/>
                </a:lnTo>
                <a:lnTo>
                  <a:pt x="9011996" y="5429727"/>
                </a:lnTo>
                <a:lnTo>
                  <a:pt x="0" y="54297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1946672" y="1737811"/>
            <a:ext cx="3643162" cy="132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  <p:sp>
        <p:nvSpPr>
          <p:cNvPr id="48" name="TextBox 48"/>
          <p:cNvSpPr txBox="1"/>
          <p:nvPr/>
        </p:nvSpPr>
        <p:spPr>
          <a:xfrm rot="116637">
            <a:off x="7683889" y="3214314"/>
            <a:ext cx="1660141" cy="556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49" name="TextBox 49"/>
          <p:cNvSpPr txBox="1"/>
          <p:nvPr/>
        </p:nvSpPr>
        <p:spPr>
          <a:xfrm rot="116637">
            <a:off x="6617030" y="3769511"/>
            <a:ext cx="3625414" cy="108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3"/>
              </a:lnSpc>
            </a:pPr>
            <a:r>
              <a:rPr lang="en-US" sz="2426" spc="14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#3: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Remember: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719" y="1057623"/>
            <a:ext cx="12201525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-376026" y="53718"/>
            <a:ext cx="13072006" cy="660797"/>
            <a:chOff x="0" y="0"/>
            <a:chExt cx="11204577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11204577" cy="69850"/>
            </a:xfrm>
            <a:custGeom>
              <a:avLst/>
              <a:gdLst/>
              <a:ahLst/>
              <a:cxnLst/>
              <a:rect l="l" t="t" r="r" b="b"/>
              <a:pathLst>
                <a:path w="11204577" h="69850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402096" y="2403332"/>
            <a:ext cx="7743825" cy="8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for hepatitis B and that a hepatitis B diagnosis will change their whole life – but it doesn’t have to!</a:t>
            </a:r>
          </a:p>
        </p:txBody>
      </p:sp>
      <p:sp>
        <p:nvSpPr>
          <p:cNvPr id="11" name="Freeform 11"/>
          <p:cNvSpPr/>
          <p:nvPr/>
        </p:nvSpPr>
        <p:spPr>
          <a:xfrm>
            <a:off x="-891990" y="2175093"/>
            <a:ext cx="4294086" cy="4784497"/>
          </a:xfrm>
          <a:custGeom>
            <a:avLst/>
            <a:gdLst/>
            <a:ahLst/>
            <a:cxnLst/>
            <a:rect l="l" t="t" r="r" b="b"/>
            <a:pathLst>
              <a:path w="4294086" h="4784497">
                <a:moveTo>
                  <a:pt x="0" y="0"/>
                </a:moveTo>
                <a:lnTo>
                  <a:pt x="4294086" y="0"/>
                </a:lnTo>
                <a:lnTo>
                  <a:pt x="4294086" y="4784498"/>
                </a:lnTo>
                <a:lnTo>
                  <a:pt x="0" y="478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956916" y="3625453"/>
            <a:ext cx="1537352" cy="551453"/>
          </a:xfrm>
          <a:custGeom>
            <a:avLst/>
            <a:gdLst/>
            <a:ahLst/>
            <a:cxnLst/>
            <a:rect l="l" t="t" r="r" b="b"/>
            <a:pathLst>
              <a:path w="1537352" h="551453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9391" b="-893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072092" y="3735297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FFFFFF"/>
                </a:solidFill>
                <a:latin typeface="Kite One Italics"/>
              </a:rPr>
              <a:t>Key Tips: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02096" y="5897155"/>
            <a:ext cx="8349312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effectively over time by seeing a doctor and taking treatment if it is needed.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722489" y="16087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02096" y="5075349"/>
            <a:ext cx="8590021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your hepatitis B status!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02096" y="4428710"/>
            <a:ext cx="8313593" cy="2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344" y="-11906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375047" y="61415"/>
            <a:ext cx="13217069" cy="660797"/>
            <a:chOff x="0" y="0"/>
            <a:chExt cx="1132891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11328916" cy="69850"/>
            </a:xfrm>
            <a:custGeom>
              <a:avLst/>
              <a:gdLst/>
              <a:ahLst/>
              <a:cxnLst/>
              <a:rect l="l" t="t" r="r" b="b"/>
              <a:pathLst>
                <a:path w="11328916" h="69850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775515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775515" h="1516380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87695" y="286886"/>
              <a:ext cx="66675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54016" y="102751"/>
            <a:ext cx="4791075" cy="78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FFFFFF"/>
                </a:solidFill>
                <a:latin typeface="Kite One Bold"/>
              </a:rPr>
              <a:t>Be Aware: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67977" y="1380381"/>
            <a:ext cx="6677286" cy="101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associated with hepatitis B.</a:t>
            </a:r>
          </a:p>
        </p:txBody>
      </p:sp>
      <p:sp>
        <p:nvSpPr>
          <p:cNvPr id="12" name="Freeform 12"/>
          <p:cNvSpPr/>
          <p:nvPr/>
        </p:nvSpPr>
        <p:spPr>
          <a:xfrm rot="-1257988">
            <a:off x="6970938" y="2620018"/>
            <a:ext cx="5486400" cy="3242757"/>
          </a:xfrm>
          <a:custGeom>
            <a:avLst/>
            <a:gdLst/>
            <a:ahLst/>
            <a:cxnLst/>
            <a:rect l="l" t="t" r="r" b="b"/>
            <a:pathLst>
              <a:path w="5486400" h="3242757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691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917645">
            <a:off x="8918834" y="4458842"/>
            <a:ext cx="3773681" cy="2830260"/>
          </a:xfrm>
          <a:custGeom>
            <a:avLst/>
            <a:gdLst/>
            <a:ahLst/>
            <a:cxnLst/>
            <a:rect l="l" t="t" r="r" b="b"/>
            <a:pathLst>
              <a:path w="3773681" h="2830260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445047" y="5334798"/>
            <a:ext cx="7239628" cy="101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Let's learn more about how to overcome these barriers when educating.</a:t>
            </a:r>
          </a:p>
        </p:txBody>
      </p:sp>
      <p:sp>
        <p:nvSpPr>
          <p:cNvPr id="15" name="Freeform 15"/>
          <p:cNvSpPr/>
          <p:nvPr/>
        </p:nvSpPr>
        <p:spPr>
          <a:xfrm>
            <a:off x="3445047" y="18073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467031" y="12848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904922" y="2479932"/>
            <a:ext cx="5283026" cy="607548"/>
          </a:xfrm>
          <a:custGeom>
            <a:avLst/>
            <a:gdLst/>
            <a:ahLst/>
            <a:cxnLst/>
            <a:rect l="l" t="t" r="r" b="b"/>
            <a:pathLst>
              <a:path w="5283026" h="607548">
                <a:moveTo>
                  <a:pt x="0" y="0"/>
                </a:moveTo>
                <a:lnTo>
                  <a:pt x="5283026" y="0"/>
                </a:lnTo>
                <a:lnTo>
                  <a:pt x="5283026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0945263" y="5161006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-1741548" y="722212"/>
            <a:ext cx="11051756" cy="6216613"/>
          </a:xfrm>
          <a:custGeom>
            <a:avLst/>
            <a:gdLst/>
            <a:ahLst/>
            <a:cxnLst/>
            <a:rect l="l" t="t" r="r" b="b"/>
            <a:pathLst>
              <a:path w="11051756" h="6216613">
                <a:moveTo>
                  <a:pt x="0" y="0"/>
                </a:moveTo>
                <a:lnTo>
                  <a:pt x="11051756" y="0"/>
                </a:lnTo>
                <a:lnTo>
                  <a:pt x="11051756" y="6216613"/>
                </a:lnTo>
                <a:lnTo>
                  <a:pt x="0" y="621661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393932" y="1217608"/>
            <a:ext cx="7009132" cy="698921"/>
          </a:xfrm>
          <a:custGeom>
            <a:avLst/>
            <a:gdLst/>
            <a:ahLst/>
            <a:cxnLst/>
            <a:rect l="l" t="t" r="r" b="b"/>
            <a:pathLst>
              <a:path w="7009132" h="698921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51425" b="-4514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93932" y="2155785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663770" y="1465104"/>
            <a:ext cx="5922664" cy="4980521"/>
          </a:xfrm>
          <a:custGeom>
            <a:avLst/>
            <a:gdLst/>
            <a:ahLst/>
            <a:cxnLst/>
            <a:rect l="l" t="t" r="r" b="b"/>
            <a:pathLst>
              <a:path w="5922664" h="4980521">
                <a:moveTo>
                  <a:pt x="0" y="0"/>
                </a:moveTo>
                <a:lnTo>
                  <a:pt x="5922664" y="0"/>
                </a:lnTo>
                <a:lnTo>
                  <a:pt x="5922664" y="4980521"/>
                </a:lnTo>
                <a:lnTo>
                  <a:pt x="0" y="49805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62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92415" y="1360760"/>
            <a:ext cx="680474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33582" y="2117685"/>
            <a:ext cx="5863498" cy="80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create assumptions about how someone may have gotten the virus.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49522" y="4751981"/>
            <a:ext cx="4259844" cy="103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Immoral behavior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53301" y="3639716"/>
            <a:ext cx="5810469" cy="80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>
                <a:solidFill>
                  <a:srgbClr val="000000"/>
                </a:solidFill>
                <a:latin typeface="Kite One Italics"/>
              </a:rPr>
              <a:t>People may assume that people have contracted hepatitis B through: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6521" y="1234871"/>
            <a:ext cx="5249107" cy="1154027"/>
            <a:chOff x="0" y="0"/>
            <a:chExt cx="16604019" cy="36504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04019" cy="3650428"/>
            </a:xfrm>
            <a:custGeom>
              <a:avLst/>
              <a:gdLst/>
              <a:ahLst/>
              <a:cxnLst/>
              <a:rect l="l" t="t" r="r" b="b"/>
              <a:pathLst>
                <a:path w="16604019" h="3650428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D4B01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0" name="Freeform 10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530411" y="2598961"/>
            <a:ext cx="1107020" cy="3830872"/>
          </a:xfrm>
          <a:custGeom>
            <a:avLst/>
            <a:gdLst/>
            <a:ahLst/>
            <a:cxnLst/>
            <a:rect l="l" t="t" r="r" b="b"/>
            <a:pathLst>
              <a:path w="1107020" h="3830872">
                <a:moveTo>
                  <a:pt x="0" y="0"/>
                </a:moveTo>
                <a:lnTo>
                  <a:pt x="1107020" y="0"/>
                </a:lnTo>
                <a:lnTo>
                  <a:pt x="1107020" y="3830872"/>
                </a:lnTo>
                <a:lnTo>
                  <a:pt x="0" y="3830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086621" y="1356657"/>
            <a:ext cx="5467821" cy="5073176"/>
          </a:xfrm>
          <a:custGeom>
            <a:avLst/>
            <a:gdLst/>
            <a:ahLst/>
            <a:cxnLst/>
            <a:rect l="l" t="t" r="r" b="b"/>
            <a:pathLst>
              <a:path w="5467821" h="5073176">
                <a:moveTo>
                  <a:pt x="0" y="0"/>
                </a:moveTo>
                <a:lnTo>
                  <a:pt x="5467821" y="0"/>
                </a:lnTo>
                <a:lnTo>
                  <a:pt x="5467821" y="5073176"/>
                </a:lnTo>
                <a:lnTo>
                  <a:pt x="0" y="50731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2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704445" y="3009224"/>
            <a:ext cx="6382177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People most commonly get hepatitis B from: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22687" y="5487952"/>
            <a:ext cx="5069049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Anyone can get hepatitis B regardless of their cultural or religious values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7179" y="1309032"/>
            <a:ext cx="4707792" cy="9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misinformation, emphasize the facts!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28425" y="3870720"/>
            <a:ext cx="4725904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Their mothers during birth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Contact with blood from someone living with hepatitis B during early childhood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Misinformation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4721" r="4721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713254" y="50959"/>
            <a:ext cx="13037627" cy="660797"/>
            <a:chOff x="0" y="0"/>
            <a:chExt cx="11175109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id="14" name="Freeform 14"/>
          <p:cNvSpPr/>
          <p:nvPr/>
        </p:nvSpPr>
        <p:spPr>
          <a:xfrm>
            <a:off x="4827867" y="1370266"/>
            <a:ext cx="5958813" cy="698921"/>
          </a:xfrm>
          <a:custGeom>
            <a:avLst/>
            <a:gdLst/>
            <a:ahLst/>
            <a:cxnLst/>
            <a:rect l="l" t="t" r="r" b="b"/>
            <a:pathLst>
              <a:path w="5958813" h="698921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76286" b="-3762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016185" y="1504465"/>
            <a:ext cx="680482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10189" y="3269797"/>
            <a:ext cx="5810820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the virus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6"/>
            <a:srcRect l="19766" r="40267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7"/>
            <a:srcRect l="671" r="671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id="21" name="Freeform 21"/>
          <p:cNvSpPr/>
          <p:nvPr/>
        </p:nvSpPr>
        <p:spPr>
          <a:xfrm>
            <a:off x="4702006" y="2312617"/>
            <a:ext cx="1103554" cy="3819995"/>
          </a:xfrm>
          <a:custGeom>
            <a:avLst/>
            <a:gdLst/>
            <a:ahLst/>
            <a:cxnLst/>
            <a:rect l="l" t="t" r="r" b="b"/>
            <a:pathLst>
              <a:path w="1103554" h="3819995">
                <a:moveTo>
                  <a:pt x="0" y="0"/>
                </a:moveTo>
                <a:lnTo>
                  <a:pt x="1103554" y="0"/>
                </a:lnTo>
                <a:lnTo>
                  <a:pt x="1103554" y="3819995"/>
                </a:lnTo>
                <a:lnTo>
                  <a:pt x="0" y="38199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54" b="-1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6010189" y="4877770"/>
            <a:ext cx="5810820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96000" y="2607244"/>
            <a:ext cx="5810820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getting tested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13213" b="13213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3863" r="16095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l="28103" r="28103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Dispelling Stigma: Fear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23467" y="1154183"/>
            <a:ext cx="7297543" cy="1359563"/>
            <a:chOff x="0" y="0"/>
            <a:chExt cx="23083649" cy="43005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83648" cy="4300580"/>
            </a:xfrm>
            <a:custGeom>
              <a:avLst/>
              <a:gdLst/>
              <a:ahLst/>
              <a:cxnLst/>
              <a:rect l="l" t="t" r="r" b="b"/>
              <a:pathLst>
                <a:path w="23083648" h="4300580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D4B01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650223" y="1330695"/>
            <a:ext cx="7044031" cy="958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fear, normalize hepatitis B testing and emphasize available resources.</a:t>
            </a:r>
          </a:p>
        </p:txBody>
      </p:sp>
      <p:sp>
        <p:nvSpPr>
          <p:cNvPr id="21" name="Freeform 21"/>
          <p:cNvSpPr/>
          <p:nvPr/>
        </p:nvSpPr>
        <p:spPr>
          <a:xfrm>
            <a:off x="4455647" y="2786640"/>
            <a:ext cx="1100924" cy="3808114"/>
          </a:xfrm>
          <a:custGeom>
            <a:avLst/>
            <a:gdLst/>
            <a:ahLst/>
            <a:cxnLst/>
            <a:rect l="l" t="t" r="r" b="b"/>
            <a:pathLst>
              <a:path w="1100924" h="3808114">
                <a:moveTo>
                  <a:pt x="0" y="0"/>
                </a:moveTo>
                <a:lnTo>
                  <a:pt x="1100924" y="0"/>
                </a:lnTo>
                <a:lnTo>
                  <a:pt x="1100924" y="3808114"/>
                </a:lnTo>
                <a:lnTo>
                  <a:pt x="0" y="3808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90" b="-1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885628" y="2861491"/>
            <a:ext cx="5935381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39640" y="3990873"/>
            <a:ext cx="598137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effectively by seeing a doctor and making simple lifestyle changes.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39640" y="5480329"/>
            <a:ext cx="598137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that will exist around hepatitis B!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70287"/>
            <a:ext cx="12744734" cy="1626641"/>
            <a:chOff x="0" y="0"/>
            <a:chExt cx="12397287" cy="1582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582296"/>
            </a:xfrm>
            <a:custGeom>
              <a:avLst/>
              <a:gdLst/>
              <a:ahLst/>
              <a:cxnLst/>
              <a:rect l="l" t="t" r="r" b="b"/>
              <a:pathLst>
                <a:path w="12397287" h="1582296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3876527" y="2761883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29373" y="4339680"/>
            <a:ext cx="323124" cy="508855"/>
          </a:xfrm>
          <a:custGeom>
            <a:avLst/>
            <a:gdLst/>
            <a:ahLst/>
            <a:cxnLst/>
            <a:rect l="l" t="t" r="r" b="b"/>
            <a:pathLst>
              <a:path w="323124" h="508855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948152" y="5530120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-2339649" y="2578402"/>
            <a:ext cx="6050898" cy="4031411"/>
          </a:xfrm>
          <a:custGeom>
            <a:avLst/>
            <a:gdLst/>
            <a:ahLst/>
            <a:cxnLst/>
            <a:rect l="l" t="t" r="r" b="b"/>
            <a:pathLst>
              <a:path w="6050898" h="4031411">
                <a:moveTo>
                  <a:pt x="0" y="0"/>
                </a:moveTo>
                <a:lnTo>
                  <a:pt x="6050898" y="0"/>
                </a:lnTo>
                <a:lnTo>
                  <a:pt x="6050898" y="4031411"/>
                </a:lnTo>
                <a:lnTo>
                  <a:pt x="0" y="4031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228242" y="185705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779" y="542908"/>
            <a:ext cx="11870498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8269" y="2689008"/>
            <a:ext cx="6962775" cy="117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Never invalidate someone's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04877" y="4162411"/>
            <a:ext cx="6230524" cy="89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 virus, even if they do not have insurance.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04877" y="5445895"/>
            <a:ext cx="6762750" cy="118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doesn't automatically mean that someone will be very sick and unhealthy. By living a healthy lifestyle and monitoring it with the doctor, people can live long and productive lives!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097" y="-11183"/>
            <a:ext cx="12744734" cy="1172912"/>
            <a:chOff x="0" y="0"/>
            <a:chExt cx="12397287" cy="11409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140936"/>
            </a:xfrm>
            <a:custGeom>
              <a:avLst/>
              <a:gdLst/>
              <a:ahLst/>
              <a:cxnLst/>
              <a:rect l="l" t="t" r="r" b="b"/>
              <a:pathLst>
                <a:path w="12397287" h="1140936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3163569" y="1385657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3149767" y="3137393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843697" y="3562410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857750" y="5242144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57429" y="1877721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57429" y="2498905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id="13" name="Freeform 13"/>
          <p:cNvSpPr/>
          <p:nvPr/>
        </p:nvSpPr>
        <p:spPr>
          <a:xfrm>
            <a:off x="2754443" y="1761344"/>
            <a:ext cx="1130517" cy="1130517"/>
          </a:xfrm>
          <a:custGeom>
            <a:avLst/>
            <a:gdLst/>
            <a:ahLst/>
            <a:cxnLst/>
            <a:rect l="l" t="t" r="r" b="b"/>
            <a:pathLst>
              <a:path w="1130517" h="1130517">
                <a:moveTo>
                  <a:pt x="0" y="0"/>
                </a:moveTo>
                <a:lnTo>
                  <a:pt x="1130516" y="0"/>
                </a:lnTo>
                <a:lnTo>
                  <a:pt x="1130516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10800000" flipH="1">
            <a:off x="4739350" y="1867625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10800000" flipH="1">
            <a:off x="4743952" y="258513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10800000" flipH="1">
            <a:off x="4838923" y="468830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10800000" flipH="1">
            <a:off x="4843525" y="6209101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-2373429" y="1161729"/>
            <a:ext cx="8808604" cy="5868733"/>
          </a:xfrm>
          <a:custGeom>
            <a:avLst/>
            <a:gdLst/>
            <a:ahLst/>
            <a:cxnLst/>
            <a:rect l="l" t="t" r="r" b="b"/>
            <a:pathLst>
              <a:path w="8808604" h="5868733">
                <a:moveTo>
                  <a:pt x="0" y="0"/>
                </a:moveTo>
                <a:lnTo>
                  <a:pt x="8808604" y="0"/>
                </a:lnTo>
                <a:lnTo>
                  <a:pt x="8808604" y="5868733"/>
                </a:lnTo>
                <a:lnTo>
                  <a:pt x="0" y="58687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4292427" y="1502983"/>
            <a:ext cx="5172075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locate doctors for testing and care?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936" y="581351"/>
            <a:ext cx="12119360" cy="38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13367" y="3218756"/>
            <a:ext cx="6022490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38691" y="362283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57429" y="5378532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73398" y="6520268"/>
            <a:ext cx="1251611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73398" y="5009561"/>
            <a:ext cx="2515986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415949" y="5629871"/>
            <a:ext cx="2899554" cy="81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417185" y="3902282"/>
            <a:ext cx="5176247" cy="1022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multiple languages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473302" y="212330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467863" y="2810696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36394"/>
            <a:chOff x="0" y="0"/>
            <a:chExt cx="10030210" cy="1268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68754"/>
            </a:xfrm>
            <a:custGeom>
              <a:avLst/>
              <a:gdLst/>
              <a:ahLst/>
              <a:cxnLst/>
              <a:rect l="l" t="t" r="r" b="b"/>
              <a:pathLst>
                <a:path w="10030210" h="1268754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733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FFFFFF"/>
                </a:solidFill>
                <a:latin typeface="Libre Baskerville Bold"/>
              </a:rPr>
              <a:t>There are many ways that you can integrate hepatitis B education into your community.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4316409" y="2796997"/>
            <a:ext cx="3670075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Host an education session, health fair or hepatitis B testing event.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160110" y="4032307"/>
            <a:ext cx="1999017" cy="1779662"/>
            <a:chOff x="0" y="0"/>
            <a:chExt cx="2665356" cy="237288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7249" t="15303" r="33859" b="14790"/>
            <a:stretch>
              <a:fillRect/>
            </a:stretch>
          </p:blipFill>
          <p:spPr>
            <a:xfrm>
              <a:off x="0" y="0"/>
              <a:ext cx="2665356" cy="2372882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659527" y="5147648"/>
            <a:ext cx="3446847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54902" y="1856976"/>
            <a:ext cx="3638550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86507" y="5155545"/>
            <a:ext cx="3895725" cy="102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5424" y="1851272"/>
            <a:ext cx="3790950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28452" y="2966448"/>
            <a:ext cx="1972219" cy="1660840"/>
            <a:chOff x="0" y="0"/>
            <a:chExt cx="2629626" cy="2214454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4"/>
            <a:srcRect l="5469" r="5469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9180030" y="3161993"/>
            <a:ext cx="1972219" cy="1660840"/>
            <a:chOff x="0" y="0"/>
            <a:chExt cx="2629626" cy="2214454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5"/>
            <a:srcRect l="3658" t="20070" r="37863" b="14218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id="18" name="Freeform 18"/>
          <p:cNvSpPr/>
          <p:nvPr/>
        </p:nvSpPr>
        <p:spPr>
          <a:xfrm rot="915746">
            <a:off x="8950043" y="6330062"/>
            <a:ext cx="371869" cy="371869"/>
          </a:xfrm>
          <a:custGeom>
            <a:avLst/>
            <a:gdLst/>
            <a:ahLst/>
            <a:cxnLst/>
            <a:rect l="l" t="t" r="r" b="b"/>
            <a:pathLst>
              <a:path w="371869" h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773882" y="6326836"/>
            <a:ext cx="373836" cy="373836"/>
          </a:xfrm>
          <a:custGeom>
            <a:avLst/>
            <a:gdLst/>
            <a:ahLst/>
            <a:cxnLst/>
            <a:rect l="l" t="t" r="r" b="b"/>
            <a:pathLst>
              <a:path w="373836" h="373836">
                <a:moveTo>
                  <a:pt x="0" y="0"/>
                </a:moveTo>
                <a:lnTo>
                  <a:pt x="373837" y="0"/>
                </a:lnTo>
                <a:lnTo>
                  <a:pt x="373837" y="373837"/>
                </a:lnTo>
                <a:lnTo>
                  <a:pt x="0" y="373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9343082" y="6307140"/>
            <a:ext cx="396663" cy="396663"/>
          </a:xfrm>
          <a:custGeom>
            <a:avLst/>
            <a:gdLst/>
            <a:ahLst/>
            <a:cxnLst/>
            <a:rect l="l" t="t" r="r" b="b"/>
            <a:pathLst>
              <a:path w="396663" h="396663">
                <a:moveTo>
                  <a:pt x="0" y="0"/>
                </a:moveTo>
                <a:lnTo>
                  <a:pt x="396664" y="0"/>
                </a:lnTo>
                <a:lnTo>
                  <a:pt x="396664" y="396664"/>
                </a:lnTo>
                <a:lnTo>
                  <a:pt x="0" y="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744734" cy="1857174"/>
            <a:chOff x="0" y="0"/>
            <a:chExt cx="12397287" cy="18065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806544"/>
            </a:xfrm>
            <a:custGeom>
              <a:avLst/>
              <a:gdLst/>
              <a:ahLst/>
              <a:cxnLst/>
              <a:rect l="l" t="t" r="r" b="b"/>
              <a:pathLst>
                <a:path w="12397287" h="1806544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903696" y="2161610"/>
            <a:ext cx="6497932" cy="4321125"/>
          </a:xfrm>
          <a:custGeom>
            <a:avLst/>
            <a:gdLst/>
            <a:ahLst/>
            <a:cxnLst/>
            <a:rect l="l" t="t" r="r" b="b"/>
            <a:pathLst>
              <a:path w="6497932" h="4321125">
                <a:moveTo>
                  <a:pt x="0" y="0"/>
                </a:moveTo>
                <a:lnTo>
                  <a:pt x="6497932" y="0"/>
                </a:lnTo>
                <a:lnTo>
                  <a:pt x="6497932" y="4321125"/>
                </a:lnTo>
                <a:lnTo>
                  <a:pt x="0" y="4321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80738" y="460021"/>
            <a:ext cx="11639550" cy="123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Libre Baskerville Bold"/>
              </a:rPr>
              <a:t>spread the word about hepatitis B!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03333" y="710873"/>
            <a:ext cx="7509157" cy="90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23056" y="3784300"/>
            <a:ext cx="6662015" cy="67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id="5" name="Freeform 5"/>
          <p:cNvSpPr/>
          <p:nvPr/>
        </p:nvSpPr>
        <p:spPr>
          <a:xfrm>
            <a:off x="4616638" y="5597295"/>
            <a:ext cx="2958725" cy="1052432"/>
          </a:xfrm>
          <a:custGeom>
            <a:avLst/>
            <a:gdLst/>
            <a:ahLst/>
            <a:cxnLst/>
            <a:rect l="l" t="t" r="r" b="b"/>
            <a:pathLst>
              <a:path w="2958725" h="1052432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87510" y="4921118"/>
            <a:ext cx="10067925" cy="347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310454" y="76504"/>
            <a:ext cx="12929037" cy="666750"/>
            <a:chOff x="0" y="0"/>
            <a:chExt cx="11082031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-158484" y="-29842"/>
            <a:ext cx="12350484" cy="469345"/>
          </a:xfrm>
          <a:custGeom>
            <a:avLst/>
            <a:gdLst/>
            <a:ahLst/>
            <a:cxnLst/>
            <a:rect l="l" t="t" r="r" b="b"/>
            <a:pathLst>
              <a:path w="12350484" h="469345">
                <a:moveTo>
                  <a:pt x="0" y="0"/>
                </a:moveTo>
                <a:lnTo>
                  <a:pt x="12350484" y="0"/>
                </a:lnTo>
                <a:lnTo>
                  <a:pt x="12350484" y="469346"/>
                </a:lnTo>
                <a:lnTo>
                  <a:pt x="0" y="469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65714" b="-12657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870516" y="2054831"/>
            <a:ext cx="4901914" cy="1374169"/>
            <a:chOff x="0" y="0"/>
            <a:chExt cx="8650111" cy="24249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50112" cy="2424914"/>
            </a:xfrm>
            <a:custGeom>
              <a:avLst/>
              <a:gdLst/>
              <a:ahLst/>
              <a:cxnLst/>
              <a:rect l="l" t="t" r="r" b="b"/>
              <a:pathLst>
                <a:path w="8650112" h="2424914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C61D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495588" y="2192284"/>
            <a:ext cx="3651770" cy="965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FFFFFF"/>
                </a:solidFill>
                <a:latin typeface="Arimo Bold"/>
                <a:hlinkClick r:id="rId4" tooltip="https://www.surveymonkey.com/r/knowhepatitisBsurvey"/>
              </a:rPr>
              <a:t>Click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2207</Words>
  <Application>Microsoft Office PowerPoint</Application>
  <PresentationFormat>Widescreen</PresentationFormat>
  <Paragraphs>298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Calibri</vt:lpstr>
      <vt:lpstr>Kite One Italics</vt:lpstr>
      <vt:lpstr>Archivo Black</vt:lpstr>
      <vt:lpstr>Kite One Bold</vt:lpstr>
      <vt:lpstr>Libre Baskerville Bold</vt:lpstr>
      <vt:lpstr>Arimo</vt:lpstr>
      <vt:lpstr>Arial</vt:lpstr>
      <vt:lpstr>Kite One</vt:lpstr>
      <vt:lpstr>Libre Baskerville</vt:lpstr>
      <vt:lpstr>Bebas Neue Cyrillic</vt:lpstr>
      <vt:lpstr>Arimo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Hmong Hepatitis B PPT for Educators</dc:title>
  <cp:lastModifiedBy>Holly Moore</cp:lastModifiedBy>
  <cp:revision>1</cp:revision>
  <dcterms:created xsi:type="dcterms:W3CDTF">2006-08-16T00:00:00Z</dcterms:created>
  <dcterms:modified xsi:type="dcterms:W3CDTF">2024-01-25T23:30:23Z</dcterms:modified>
  <dc:identifier>DAFpHLWOlAI</dc:identifier>
</cp:coreProperties>
</file>