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79" r:id="rId40"/>
    <p:sldId id="280" r:id="rId41"/>
    <p:sldId id="281" r:id="rId42"/>
    <p:sldId id="282" r:id="rId43"/>
    <p:sldId id="283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297" r:id="rId58"/>
    <p:sldId id="298" r:id="rId59"/>
    <p:sldId id="299" r:id="rId60"/>
  </p:sldIdLst>
  <p:sldSz cx="12192000" cy="6858000"/>
  <p:notesSz cx="6858000" cy="9144000"/>
  <p:embeddedFontLst>
    <p:embeddedFont>
      <p:font typeface="Kite One" charset="1" panose="02000503040000020003"/>
      <p:regular r:id="rId6"/>
    </p:embeddedFont>
    <p:embeddedFont>
      <p:font typeface="Libre Baskerville" charset="1" panose="02000000000000000000"/>
      <p:regular r:id="rId7"/>
    </p:embeddedFont>
    <p:embeddedFont>
      <p:font typeface="Libre Baskerville Bold" charset="1" panose="02000000000000000000"/>
      <p:regular r:id="rId8"/>
    </p:embeddedFont>
    <p:embeddedFont>
      <p:font typeface="Libre Baskerville Italics" charset="1" panose="020000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Archivo Black" charset="1" panose="020B0A03020202020B04"/>
      <p:regular r:id="rId14"/>
    </p:embeddedFont>
    <p:embeddedFont>
      <p:font typeface="Ranga" charset="1" panose="00000000000000000000"/>
      <p:regular r:id="rId15"/>
    </p:embeddedFont>
    <p:embeddedFont>
      <p:font typeface="Bebas Neue Cyrillic" charset="1" panose="02000506000000020004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slides/slide1.xml" Type="http://schemas.openxmlformats.org/officeDocument/2006/relationships/slide"/><Relationship Id="rId18" Target="slides/slide2.xml" Type="http://schemas.openxmlformats.org/officeDocument/2006/relationships/slide"/><Relationship Id="rId19" Target="slides/slide3.xml" Type="http://schemas.openxmlformats.org/officeDocument/2006/relationships/slide"/><Relationship Id="rId2" Target="presProps.xml" Type="http://schemas.openxmlformats.org/officeDocument/2006/relationships/presProps"/><Relationship Id="rId20" Target="slides/slide4.xml" Type="http://schemas.openxmlformats.org/officeDocument/2006/relationships/slide"/><Relationship Id="rId21" Target="slides/slide5.xml" Type="http://schemas.openxmlformats.org/officeDocument/2006/relationships/slide"/><Relationship Id="rId22" Target="slides/slide6.xml" Type="http://schemas.openxmlformats.org/officeDocument/2006/relationships/slide"/><Relationship Id="rId23" Target="slides/slide7.xml" Type="http://schemas.openxmlformats.org/officeDocument/2006/relationships/slide"/><Relationship Id="rId24" Target="slides/slide8.xml" Type="http://schemas.openxmlformats.org/officeDocument/2006/relationships/slide"/><Relationship Id="rId25" Target="slides/slide9.xml" Type="http://schemas.openxmlformats.org/officeDocument/2006/relationships/slide"/><Relationship Id="rId26" Target="slides/slide10.xml" Type="http://schemas.openxmlformats.org/officeDocument/2006/relationships/slide"/><Relationship Id="rId27" Target="slides/slide11.xml" Type="http://schemas.openxmlformats.org/officeDocument/2006/relationships/slide"/><Relationship Id="rId28" Target="slides/slide12.xml" Type="http://schemas.openxmlformats.org/officeDocument/2006/relationships/slide"/><Relationship Id="rId29" Target="slides/slide13.xml" Type="http://schemas.openxmlformats.org/officeDocument/2006/relationships/slide"/><Relationship Id="rId3" Target="viewProps.xml" Type="http://schemas.openxmlformats.org/officeDocument/2006/relationships/viewProps"/><Relationship Id="rId30" Target="slides/slide14.xml" Type="http://schemas.openxmlformats.org/officeDocument/2006/relationships/slide"/><Relationship Id="rId31" Target="slides/slide15.xml" Type="http://schemas.openxmlformats.org/officeDocument/2006/relationships/slide"/><Relationship Id="rId32" Target="slides/slide16.xml" Type="http://schemas.openxmlformats.org/officeDocument/2006/relationships/slide"/><Relationship Id="rId33" Target="slides/slide17.xml" Type="http://schemas.openxmlformats.org/officeDocument/2006/relationships/slide"/><Relationship Id="rId34" Target="slides/slide18.xml" Type="http://schemas.openxmlformats.org/officeDocument/2006/relationships/slide"/><Relationship Id="rId35" Target="slides/slide19.xml" Type="http://schemas.openxmlformats.org/officeDocument/2006/relationships/slide"/><Relationship Id="rId36" Target="slides/slide20.xml" Type="http://schemas.openxmlformats.org/officeDocument/2006/relationships/slide"/><Relationship Id="rId37" Target="slides/slide21.xml" Type="http://schemas.openxmlformats.org/officeDocument/2006/relationships/slide"/><Relationship Id="rId38" Target="slides/slide22.xml" Type="http://schemas.openxmlformats.org/officeDocument/2006/relationships/slide"/><Relationship Id="rId39" Target="slides/slide23.xml" Type="http://schemas.openxmlformats.org/officeDocument/2006/relationships/slide"/><Relationship Id="rId4" Target="theme/theme1.xml" Type="http://schemas.openxmlformats.org/officeDocument/2006/relationships/theme"/><Relationship Id="rId40" Target="slides/slide24.xml" Type="http://schemas.openxmlformats.org/officeDocument/2006/relationships/slide"/><Relationship Id="rId41" Target="slides/slide25.xml" Type="http://schemas.openxmlformats.org/officeDocument/2006/relationships/slide"/><Relationship Id="rId42" Target="slides/slide26.xml" Type="http://schemas.openxmlformats.org/officeDocument/2006/relationships/slide"/><Relationship Id="rId43" Target="slides/slide27.xml" Type="http://schemas.openxmlformats.org/officeDocument/2006/relationships/slide"/><Relationship Id="rId44" Target="slides/slide28.xml" Type="http://schemas.openxmlformats.org/officeDocument/2006/relationships/slide"/><Relationship Id="rId45" Target="slides/slide29.xml" Type="http://schemas.openxmlformats.org/officeDocument/2006/relationships/slide"/><Relationship Id="rId46" Target="slides/slide30.xml" Type="http://schemas.openxmlformats.org/officeDocument/2006/relationships/slide"/><Relationship Id="rId47" Target="slides/slide31.xml" Type="http://schemas.openxmlformats.org/officeDocument/2006/relationships/slide"/><Relationship Id="rId48" Target="slides/slide32.xml" Type="http://schemas.openxmlformats.org/officeDocument/2006/relationships/slide"/><Relationship Id="rId49" Target="slides/slide33.xml" Type="http://schemas.openxmlformats.org/officeDocument/2006/relationships/slide"/><Relationship Id="rId5" Target="tableStyles.xml" Type="http://schemas.openxmlformats.org/officeDocument/2006/relationships/tableStyles"/><Relationship Id="rId50" Target="slides/slide34.xml" Type="http://schemas.openxmlformats.org/officeDocument/2006/relationships/slide"/><Relationship Id="rId51" Target="slides/slide35.xml" Type="http://schemas.openxmlformats.org/officeDocument/2006/relationships/slide"/><Relationship Id="rId52" Target="slides/slide36.xml" Type="http://schemas.openxmlformats.org/officeDocument/2006/relationships/slide"/><Relationship Id="rId53" Target="slides/slide37.xml" Type="http://schemas.openxmlformats.org/officeDocument/2006/relationships/slide"/><Relationship Id="rId54" Target="slides/slide38.xml" Type="http://schemas.openxmlformats.org/officeDocument/2006/relationships/slide"/><Relationship Id="rId55" Target="slides/slide39.xml" Type="http://schemas.openxmlformats.org/officeDocument/2006/relationships/slide"/><Relationship Id="rId56" Target="slides/slide40.xml" Type="http://schemas.openxmlformats.org/officeDocument/2006/relationships/slide"/><Relationship Id="rId57" Target="slides/slide41.xml" Type="http://schemas.openxmlformats.org/officeDocument/2006/relationships/slide"/><Relationship Id="rId58" Target="slides/slide42.xml" Type="http://schemas.openxmlformats.org/officeDocument/2006/relationships/slide"/><Relationship Id="rId59" Target="slides/slide43.xml" Type="http://schemas.openxmlformats.org/officeDocument/2006/relationships/slide"/><Relationship Id="rId6" Target="fonts/font6.fntdata" Type="http://schemas.openxmlformats.org/officeDocument/2006/relationships/font"/><Relationship Id="rId60" Target="slides/slide44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jpeg" Type="http://schemas.openxmlformats.org/officeDocument/2006/relationships/image"/><Relationship Id="rId4" Target="../media/image8.jpe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2.jpeg" Type="http://schemas.openxmlformats.org/officeDocument/2006/relationships/image"/><Relationship Id="rId6" Target="../media/image13.jpe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4.jpe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png" Type="http://schemas.openxmlformats.org/officeDocument/2006/relationships/image"/><Relationship Id="rId11" Target="../media/image23.png" Type="http://schemas.openxmlformats.org/officeDocument/2006/relationships/image"/><Relationship Id="rId12" Target="../media/image24.svg" Type="http://schemas.openxmlformats.org/officeDocument/2006/relationships/image"/><Relationship Id="rId13" Target="../media/image5.jpeg" Type="http://schemas.openxmlformats.org/officeDocument/2006/relationships/image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30.jpe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jpe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../media/image32.jpeg" Type="http://schemas.openxmlformats.org/officeDocument/2006/relationships/image"/><Relationship Id="rId4" Target="../media/image33.jpe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media/image4.png" Type="http://schemas.openxmlformats.org/officeDocument/2006/relationships/image"/><Relationship Id="rId8" Target="../media/image5.jpe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4.pn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jpeg" Type="http://schemas.openxmlformats.org/officeDocument/2006/relationships/image"/><Relationship Id="rId7" Target="../media/image41.jpeg" Type="http://schemas.openxmlformats.org/officeDocument/2006/relationships/image"/><Relationship Id="rId8" Target="../media/image42.jpeg" Type="http://schemas.openxmlformats.org/officeDocument/2006/relationships/image"/><Relationship Id="rId9" Target="../media/image5.jpe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43.png" Type="http://schemas.openxmlformats.org/officeDocument/2006/relationships/image"/><Relationship Id="rId4" Target="../media/image44.svg" Type="http://schemas.openxmlformats.org/officeDocument/2006/relationships/image"/><Relationship Id="rId5" Target="../media/image45.pn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43.png" Type="http://schemas.openxmlformats.org/officeDocument/2006/relationships/image"/><Relationship Id="rId4" Target="../media/image44.svg" Type="http://schemas.openxmlformats.org/officeDocument/2006/relationships/image"/><Relationship Id="rId5" Target="../media/image45.pn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jpeg" Type="http://schemas.openxmlformats.org/officeDocument/2006/relationships/image"/><Relationship Id="rId3" Target="../media/image47.jpeg" Type="http://schemas.openxmlformats.org/officeDocument/2006/relationships/image"/><Relationship Id="rId4" Target="../media/image4.pn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6.jpeg" Type="http://schemas.openxmlformats.org/officeDocument/2006/relationships/image"/><Relationship Id="rId11" Target="../media/image57.png" Type="http://schemas.openxmlformats.org/officeDocument/2006/relationships/image"/><Relationship Id="rId12" Target="../media/image58.svg" Type="http://schemas.openxmlformats.org/officeDocument/2006/relationships/image"/><Relationship Id="rId13" Target="../media/image59.png" Type="http://schemas.openxmlformats.org/officeDocument/2006/relationships/image"/><Relationship Id="rId14" Target="../media/image60.svg" Type="http://schemas.openxmlformats.org/officeDocument/2006/relationships/image"/><Relationship Id="rId15" Target="../media/image61.png" Type="http://schemas.openxmlformats.org/officeDocument/2006/relationships/image"/><Relationship Id="rId16" Target="../media/image62.svg" Type="http://schemas.openxmlformats.org/officeDocument/2006/relationships/image"/><Relationship Id="rId17" Target="../media/image63.png" Type="http://schemas.openxmlformats.org/officeDocument/2006/relationships/image"/><Relationship Id="rId18" Target="../media/image64.svg" Type="http://schemas.openxmlformats.org/officeDocument/2006/relationships/image"/><Relationship Id="rId19" Target="../media/image65.png" Type="http://schemas.openxmlformats.org/officeDocument/2006/relationships/image"/><Relationship Id="rId2" Target="../media/image48.png" Type="http://schemas.openxmlformats.org/officeDocument/2006/relationships/image"/><Relationship Id="rId20" Target="../media/image66.svg" Type="http://schemas.openxmlformats.org/officeDocument/2006/relationships/image"/><Relationship Id="rId21" Target="../media/image67.png" Type="http://schemas.openxmlformats.org/officeDocument/2006/relationships/image"/><Relationship Id="rId22" Target="../media/image68.svg" Type="http://schemas.openxmlformats.org/officeDocument/2006/relationships/image"/><Relationship Id="rId23" Target="../media/image69.png" Type="http://schemas.openxmlformats.org/officeDocument/2006/relationships/image"/><Relationship Id="rId24" Target="../media/image70.svg" Type="http://schemas.openxmlformats.org/officeDocument/2006/relationships/image"/><Relationship Id="rId25" Target="../media/image71.png" Type="http://schemas.openxmlformats.org/officeDocument/2006/relationships/image"/><Relationship Id="rId26" Target="../media/image72.svg" Type="http://schemas.openxmlformats.org/officeDocument/2006/relationships/image"/><Relationship Id="rId27" Target="../media/image4.png" Type="http://schemas.openxmlformats.org/officeDocument/2006/relationships/image"/><Relationship Id="rId28" Target="../media/image73.png" Type="http://schemas.openxmlformats.org/officeDocument/2006/relationships/image"/><Relationship Id="rId29" Target="../media/image5.jpeg" Type="http://schemas.openxmlformats.org/officeDocument/2006/relationships/image"/><Relationship Id="rId3" Target="../media/image49.svg" Type="http://schemas.openxmlformats.org/officeDocument/2006/relationships/image"/><Relationship Id="rId30" Target="../media/image74.png" Type="http://schemas.openxmlformats.org/officeDocument/2006/relationships/image"/><Relationship Id="rId31" Target="../media/image75.svg" Type="http://schemas.openxmlformats.org/officeDocument/2006/relationships/image"/><Relationship Id="rId4" Target="../media/image50.png" Type="http://schemas.openxmlformats.org/officeDocument/2006/relationships/image"/><Relationship Id="rId5" Target="../media/image51.svg" Type="http://schemas.openxmlformats.org/officeDocument/2006/relationships/image"/><Relationship Id="rId6" Target="../media/image52.png" Type="http://schemas.openxmlformats.org/officeDocument/2006/relationships/image"/><Relationship Id="rId7" Target="../media/image53.svg" Type="http://schemas.openxmlformats.org/officeDocument/2006/relationships/image"/><Relationship Id="rId8" Target="../media/image54.png" Type="http://schemas.openxmlformats.org/officeDocument/2006/relationships/image"/><Relationship Id="rId9" Target="../media/image55.sv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4.png" Type="http://schemas.openxmlformats.org/officeDocument/2006/relationships/image"/><Relationship Id="rId11" Target="../media/image85.svg" Type="http://schemas.openxmlformats.org/officeDocument/2006/relationships/image"/><Relationship Id="rId12" Target="../media/image86.png" Type="http://schemas.openxmlformats.org/officeDocument/2006/relationships/image"/><Relationship Id="rId13" Target="../media/image87.svg" Type="http://schemas.openxmlformats.org/officeDocument/2006/relationships/image"/><Relationship Id="rId14" Target="../media/image88.png" Type="http://schemas.openxmlformats.org/officeDocument/2006/relationships/image"/><Relationship Id="rId15" Target="../media/image89.svg" Type="http://schemas.openxmlformats.org/officeDocument/2006/relationships/image"/><Relationship Id="rId16" Target="../media/image56.jpeg" Type="http://schemas.openxmlformats.org/officeDocument/2006/relationships/image"/><Relationship Id="rId17" Target="../media/image90.png" Type="http://schemas.openxmlformats.org/officeDocument/2006/relationships/image"/><Relationship Id="rId18" Target="../media/image91.svg" Type="http://schemas.openxmlformats.org/officeDocument/2006/relationships/image"/><Relationship Id="rId19" Target="../media/image4.png" Type="http://schemas.openxmlformats.org/officeDocument/2006/relationships/image"/><Relationship Id="rId2" Target="../media/image76.png" Type="http://schemas.openxmlformats.org/officeDocument/2006/relationships/image"/><Relationship Id="rId20" Target="../media/image5.jpeg" Type="http://schemas.openxmlformats.org/officeDocument/2006/relationships/image"/><Relationship Id="rId21" Target="../media/image92.png" Type="http://schemas.openxmlformats.org/officeDocument/2006/relationships/image"/><Relationship Id="rId22" Target="../media/image93.svg" Type="http://schemas.openxmlformats.org/officeDocument/2006/relationships/image"/><Relationship Id="rId23" Target="../media/image94.png" Type="http://schemas.openxmlformats.org/officeDocument/2006/relationships/image"/><Relationship Id="rId24" Target="../media/image95.svg" Type="http://schemas.openxmlformats.org/officeDocument/2006/relationships/image"/><Relationship Id="rId3" Target="../media/image77.svg" Type="http://schemas.openxmlformats.org/officeDocument/2006/relationships/image"/><Relationship Id="rId4" Target="../media/image78.png" Type="http://schemas.openxmlformats.org/officeDocument/2006/relationships/image"/><Relationship Id="rId5" Target="../media/image79.svg" Type="http://schemas.openxmlformats.org/officeDocument/2006/relationships/image"/><Relationship Id="rId6" Target="../media/image80.png" Type="http://schemas.openxmlformats.org/officeDocument/2006/relationships/image"/><Relationship Id="rId7" Target="../media/image81.svg" Type="http://schemas.openxmlformats.org/officeDocument/2006/relationships/image"/><Relationship Id="rId8" Target="../media/image82.png" Type="http://schemas.openxmlformats.org/officeDocument/2006/relationships/image"/><Relationship Id="rId9" Target="../media/image83.sv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4.jpeg" Type="http://schemas.openxmlformats.org/officeDocument/2006/relationships/image"/><Relationship Id="rId11" Target="../media/image105.png" Type="http://schemas.openxmlformats.org/officeDocument/2006/relationships/image"/><Relationship Id="rId12" Target="../media/image106.svg" Type="http://schemas.openxmlformats.org/officeDocument/2006/relationships/image"/><Relationship Id="rId13" Target="../media/image56.jpeg" Type="http://schemas.openxmlformats.org/officeDocument/2006/relationships/image"/><Relationship Id="rId14" Target="../media/image4.png" Type="http://schemas.openxmlformats.org/officeDocument/2006/relationships/image"/><Relationship Id="rId15" Target="../media/image5.jpeg" Type="http://schemas.openxmlformats.org/officeDocument/2006/relationships/image"/><Relationship Id="rId2" Target="../media/image96.png" Type="http://schemas.openxmlformats.org/officeDocument/2006/relationships/image"/><Relationship Id="rId3" Target="../media/image97.svg" Type="http://schemas.openxmlformats.org/officeDocument/2006/relationships/image"/><Relationship Id="rId4" Target="../media/image98.png" Type="http://schemas.openxmlformats.org/officeDocument/2006/relationships/image"/><Relationship Id="rId5" Target="../media/image99.png" Type="http://schemas.openxmlformats.org/officeDocument/2006/relationships/image"/><Relationship Id="rId6" Target="../media/image100.jpeg" Type="http://schemas.openxmlformats.org/officeDocument/2006/relationships/image"/><Relationship Id="rId7" Target="../media/image101.png" Type="http://schemas.openxmlformats.org/officeDocument/2006/relationships/image"/><Relationship Id="rId8" Target="../media/image102.png" Type="http://schemas.openxmlformats.org/officeDocument/2006/relationships/image"/><Relationship Id="rId9" Target="../media/image103.pn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4.svg" Type="http://schemas.openxmlformats.org/officeDocument/2006/relationships/image"/><Relationship Id="rId11" Target="../media/image4.png" Type="http://schemas.openxmlformats.org/officeDocument/2006/relationships/image"/><Relationship Id="rId12" Target="../media/image5.jpeg" Type="http://schemas.openxmlformats.org/officeDocument/2006/relationships/image"/><Relationship Id="rId2" Target="../media/image56.jpeg" Type="http://schemas.openxmlformats.org/officeDocument/2006/relationships/image"/><Relationship Id="rId3" Target="../media/image107.png" Type="http://schemas.openxmlformats.org/officeDocument/2006/relationships/image"/><Relationship Id="rId4" Target="../media/image108.svg" Type="http://schemas.openxmlformats.org/officeDocument/2006/relationships/image"/><Relationship Id="rId5" Target="../media/image109.png" Type="http://schemas.openxmlformats.org/officeDocument/2006/relationships/image"/><Relationship Id="rId6" Target="../media/image110.svg" Type="http://schemas.openxmlformats.org/officeDocument/2006/relationships/image"/><Relationship Id="rId7" Target="../media/image111.png" Type="http://schemas.openxmlformats.org/officeDocument/2006/relationships/image"/><Relationship Id="rId8" Target="../media/image112.svg" Type="http://schemas.openxmlformats.org/officeDocument/2006/relationships/image"/><Relationship Id="rId9" Target="../media/image113.pn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115.png" Type="http://schemas.openxmlformats.org/officeDocument/2006/relationships/image"/><Relationship Id="rId4" Target="../media/image116.svg" Type="http://schemas.openxmlformats.org/officeDocument/2006/relationships/image"/><Relationship Id="rId5" Target="../media/image56.jpeg" Type="http://schemas.openxmlformats.org/officeDocument/2006/relationships/image"/><Relationship Id="rId6" Target="../media/image4.png" Type="http://schemas.openxmlformats.org/officeDocument/2006/relationships/image"/><Relationship Id="rId7" Target="../media/image5.jpe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115.png" Type="http://schemas.openxmlformats.org/officeDocument/2006/relationships/image"/><Relationship Id="rId4" Target="../media/image116.svg" Type="http://schemas.openxmlformats.org/officeDocument/2006/relationships/image"/><Relationship Id="rId5" Target="../media/image56.jpeg" Type="http://schemas.openxmlformats.org/officeDocument/2006/relationships/image"/><Relationship Id="rId6" Target="../media/image4.png" Type="http://schemas.openxmlformats.org/officeDocument/2006/relationships/image"/><Relationship Id="rId7" Target="../media/image5.jpeg" Type="http://schemas.openxmlformats.org/officeDocument/2006/relationships/image"/><Relationship Id="rId8" Target="../media/image117.jpeg" Type="http://schemas.openxmlformats.org/officeDocument/2006/relationships/image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Relationship Id="rId3" Target="../media/image4.png" Type="http://schemas.openxmlformats.org/officeDocument/2006/relationships/image"/><Relationship Id="rId4" Target="../media/image5.jpeg" Type="http://schemas.openxmlformats.org/officeDocument/2006/relationships/image"/><Relationship Id="rId5" Target="../media/image118.png" Type="http://schemas.openxmlformats.org/officeDocument/2006/relationships/image"/><Relationship Id="rId6" Target="../media/image119.sv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Relationship Id="rId3" Target="../media/image120.png" Type="http://schemas.openxmlformats.org/officeDocument/2006/relationships/image"/><Relationship Id="rId4" Target="../media/image121.svg" Type="http://schemas.openxmlformats.org/officeDocument/2006/relationships/image"/><Relationship Id="rId5" Target="../media/image122.jpeg" Type="http://schemas.openxmlformats.org/officeDocument/2006/relationships/image"/><Relationship Id="rId6" Target="../media/image4.png" Type="http://schemas.openxmlformats.org/officeDocument/2006/relationships/image"/><Relationship Id="rId7" Target="../media/image5.jpeg" Type="http://schemas.openxmlformats.org/officeDocument/2006/relationships/image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0.png" Type="http://schemas.openxmlformats.org/officeDocument/2006/relationships/image"/><Relationship Id="rId11" Target="../media/image131.svg" Type="http://schemas.openxmlformats.org/officeDocument/2006/relationships/image"/><Relationship Id="rId12" Target="../media/image4.png" Type="http://schemas.openxmlformats.org/officeDocument/2006/relationships/image"/><Relationship Id="rId13" Target="../media/image5.jpeg" Type="http://schemas.openxmlformats.org/officeDocument/2006/relationships/image"/><Relationship Id="rId2" Target="../media/image56.jpeg" Type="http://schemas.openxmlformats.org/officeDocument/2006/relationships/image"/><Relationship Id="rId3" Target="../media/image123.jpeg" Type="http://schemas.openxmlformats.org/officeDocument/2006/relationships/image"/><Relationship Id="rId4" Target="../media/image124.png" Type="http://schemas.openxmlformats.org/officeDocument/2006/relationships/image"/><Relationship Id="rId5" Target="../media/image125.svg" Type="http://schemas.openxmlformats.org/officeDocument/2006/relationships/image"/><Relationship Id="rId6" Target="../media/image126.png" Type="http://schemas.openxmlformats.org/officeDocument/2006/relationships/image"/><Relationship Id="rId7" Target="../media/image127.svg" Type="http://schemas.openxmlformats.org/officeDocument/2006/relationships/image"/><Relationship Id="rId8" Target="../media/image128.png" Type="http://schemas.openxmlformats.org/officeDocument/2006/relationships/image"/><Relationship Id="rId9" Target="../media/image129.svg" Type="http://schemas.openxmlformats.org/officeDocument/2006/relationships/image"/></Relationships>
</file>

<file path=ppt/slides/_rels/slide2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jpeg" Type="http://schemas.openxmlformats.org/officeDocument/2006/relationships/image"/><Relationship Id="rId2" Target="../media/image56.jpeg" Type="http://schemas.openxmlformats.org/officeDocument/2006/relationships/image"/><Relationship Id="rId3" Target="../media/image132.png" Type="http://schemas.openxmlformats.org/officeDocument/2006/relationships/image"/><Relationship Id="rId4" Target="../media/image133.svg" Type="http://schemas.openxmlformats.org/officeDocument/2006/relationships/image"/><Relationship Id="rId5" Target="../media/image134.png" Type="http://schemas.openxmlformats.org/officeDocument/2006/relationships/image"/><Relationship Id="rId6" Target="../media/image135.svg" Type="http://schemas.openxmlformats.org/officeDocument/2006/relationships/image"/><Relationship Id="rId7" Target="../media/image136.png" Type="http://schemas.openxmlformats.org/officeDocument/2006/relationships/image"/><Relationship Id="rId8" Target="../media/image137.svg" Type="http://schemas.openxmlformats.org/officeDocument/2006/relationships/image"/><Relationship Id="rId9" Target="../media/image4.png" Type="http://schemas.openxmlformats.org/officeDocument/2006/relationships/image"/></Relationships>
</file>

<file path=ppt/slides/_rels/slide2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jpeg" Type="http://schemas.openxmlformats.org/officeDocument/2006/relationships/image"/><Relationship Id="rId2" Target="../media/image56.jpeg" Type="http://schemas.openxmlformats.org/officeDocument/2006/relationships/image"/><Relationship Id="rId3" Target="../media/image138.png" Type="http://schemas.openxmlformats.org/officeDocument/2006/relationships/image"/><Relationship Id="rId4" Target="../media/image139.svg" Type="http://schemas.openxmlformats.org/officeDocument/2006/relationships/image"/><Relationship Id="rId5" Target="../media/image140.png" Type="http://schemas.openxmlformats.org/officeDocument/2006/relationships/image"/><Relationship Id="rId6" Target="../media/image141.svg" Type="http://schemas.openxmlformats.org/officeDocument/2006/relationships/image"/><Relationship Id="rId7" Target="../media/image142.png" Type="http://schemas.openxmlformats.org/officeDocument/2006/relationships/image"/><Relationship Id="rId8" Target="../media/image143.svg" Type="http://schemas.openxmlformats.org/officeDocument/2006/relationships/image"/><Relationship Id="rId9" Target="../media/image4.png" Type="http://schemas.openxmlformats.org/officeDocument/2006/relationships/image"/></Relationships>
</file>

<file path=ppt/slides/_rels/slide2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7.svg" Type="http://schemas.openxmlformats.org/officeDocument/2006/relationships/image"/><Relationship Id="rId11" Target="../media/image148.png" Type="http://schemas.openxmlformats.org/officeDocument/2006/relationships/image"/><Relationship Id="rId12" Target="../media/image149.svg" Type="http://schemas.openxmlformats.org/officeDocument/2006/relationships/image"/><Relationship Id="rId13" Target="../media/image150.png" Type="http://schemas.openxmlformats.org/officeDocument/2006/relationships/image"/><Relationship Id="rId14" Target="../media/image151.svg" Type="http://schemas.openxmlformats.org/officeDocument/2006/relationships/image"/><Relationship Id="rId15" Target="../media/image152.png" Type="http://schemas.openxmlformats.org/officeDocument/2006/relationships/image"/><Relationship Id="rId16" Target="../media/image153.svg" Type="http://schemas.openxmlformats.org/officeDocument/2006/relationships/image"/><Relationship Id="rId17" Target="../media/image154.png" Type="http://schemas.openxmlformats.org/officeDocument/2006/relationships/image"/><Relationship Id="rId18" Target="../media/image155.svg" Type="http://schemas.openxmlformats.org/officeDocument/2006/relationships/image"/><Relationship Id="rId19" Target="../media/image4.png" Type="http://schemas.openxmlformats.org/officeDocument/2006/relationships/image"/><Relationship Id="rId2" Target="../media/image56.jpeg" Type="http://schemas.openxmlformats.org/officeDocument/2006/relationships/image"/><Relationship Id="rId20" Target="../media/image5.jpeg" Type="http://schemas.openxmlformats.org/officeDocument/2006/relationships/image"/><Relationship Id="rId21" Target="../media/image156.png" Type="http://schemas.openxmlformats.org/officeDocument/2006/relationships/image"/><Relationship Id="rId22" Target="../media/image157.svg" Type="http://schemas.openxmlformats.org/officeDocument/2006/relationships/image"/><Relationship Id="rId23" Target="../media/image158.png" Type="http://schemas.openxmlformats.org/officeDocument/2006/relationships/image"/><Relationship Id="rId24" Target="../media/image159.svg" Type="http://schemas.openxmlformats.org/officeDocument/2006/relationships/image"/><Relationship Id="rId3" Target="../media/image144.png" Type="http://schemas.openxmlformats.org/officeDocument/2006/relationships/image"/><Relationship Id="rId4" Target="../media/image145.svg" Type="http://schemas.openxmlformats.org/officeDocument/2006/relationships/image"/><Relationship Id="rId5" Target="../media/image140.png" Type="http://schemas.openxmlformats.org/officeDocument/2006/relationships/image"/><Relationship Id="rId6" Target="../media/image141.svg" Type="http://schemas.openxmlformats.org/officeDocument/2006/relationships/image"/><Relationship Id="rId7" Target="../media/image142.png" Type="http://schemas.openxmlformats.org/officeDocument/2006/relationships/image"/><Relationship Id="rId8" Target="../media/image143.svg" Type="http://schemas.openxmlformats.org/officeDocument/2006/relationships/image"/><Relationship Id="rId9" Target="../media/image146.png" Type="http://schemas.openxmlformats.org/officeDocument/2006/relationships/image"/></Relationships>
</file>

<file path=ppt/slides/_rels/slide2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0.jpeg" Type="http://schemas.openxmlformats.org/officeDocument/2006/relationships/image"/><Relationship Id="rId3" Target="../media/image161.jpeg" Type="http://schemas.openxmlformats.org/officeDocument/2006/relationships/image"/><Relationship Id="rId4" Target="../media/image162.jpeg" Type="http://schemas.openxmlformats.org/officeDocument/2006/relationships/image"/></Relationships>
</file>

<file path=ppt/slides/_rels/slide2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7.jpeg" Type="http://schemas.openxmlformats.org/officeDocument/2006/relationships/image"/><Relationship Id="rId2" Target="../media/image163.png" Type="http://schemas.openxmlformats.org/officeDocument/2006/relationships/image"/><Relationship Id="rId3" Target="../media/image164.svg" Type="http://schemas.openxmlformats.org/officeDocument/2006/relationships/image"/><Relationship Id="rId4" Target="../media/image165.png" Type="http://schemas.openxmlformats.org/officeDocument/2006/relationships/image"/><Relationship Id="rId5" Target="../media/image166.svg" Type="http://schemas.openxmlformats.org/officeDocument/2006/relationships/image"/><Relationship Id="rId6" Target="../media/image56.jpeg" Type="http://schemas.openxmlformats.org/officeDocument/2006/relationships/image"/><Relationship Id="rId7" Target="../media/image4.png" Type="http://schemas.openxmlformats.org/officeDocument/2006/relationships/image"/><Relationship Id="rId8" Target="../media/image41.jpeg" Type="http://schemas.openxmlformats.org/officeDocument/2006/relationships/image"/><Relationship Id="rId9" Target="../media/image5.jpeg" Type="http://schemas.openxmlformats.org/officeDocument/2006/relationships/image"/></Relationships>
</file>

<file path=ppt/slides/_rels/slide2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3.svg" Type="http://schemas.openxmlformats.org/officeDocument/2006/relationships/image"/><Relationship Id="rId2" Target="../media/image168.png" Type="http://schemas.openxmlformats.org/officeDocument/2006/relationships/image"/><Relationship Id="rId3" Target="../media/image169.svg" Type="http://schemas.openxmlformats.org/officeDocument/2006/relationships/image"/><Relationship Id="rId4" Target="../media/image170.jpeg" Type="http://schemas.openxmlformats.org/officeDocument/2006/relationships/image"/><Relationship Id="rId5" Target="../media/image56.jpeg" Type="http://schemas.openxmlformats.org/officeDocument/2006/relationships/image"/><Relationship Id="rId6" Target="../media/image4.png" Type="http://schemas.openxmlformats.org/officeDocument/2006/relationships/image"/><Relationship Id="rId7" Target="../media/image5.jpeg" Type="http://schemas.openxmlformats.org/officeDocument/2006/relationships/image"/><Relationship Id="rId8" Target="../media/image171.jpeg" Type="http://schemas.openxmlformats.org/officeDocument/2006/relationships/image"/><Relationship Id="rId9" Target="../media/image172.png" Type="http://schemas.openxmlformats.org/officeDocument/2006/relationships/image"/></Relationships>
</file>

<file path=ppt/slides/_rels/slide3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Relationship Id="rId3" Target="../media/image4.png" Type="http://schemas.openxmlformats.org/officeDocument/2006/relationships/image"/><Relationship Id="rId4" Target="../media/image5.jpeg" Type="http://schemas.openxmlformats.org/officeDocument/2006/relationships/image"/><Relationship Id="rId5" Target="../media/image174.png" Type="http://schemas.openxmlformats.org/officeDocument/2006/relationships/image"/><Relationship Id="rId6" Target="../media/image175.svg" Type="http://schemas.openxmlformats.org/officeDocument/2006/relationships/image"/><Relationship Id="rId7" Target="../media/image176.png" Type="http://schemas.openxmlformats.org/officeDocument/2006/relationships/image"/></Relationships>
</file>

<file path=ppt/slides/_rels/slide3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png" Type="http://schemas.openxmlformats.org/officeDocument/2006/relationships/image"/><Relationship Id="rId11" Target="../media/image5.jpeg" Type="http://schemas.openxmlformats.org/officeDocument/2006/relationships/image"/><Relationship Id="rId2" Target="../media/image165.png" Type="http://schemas.openxmlformats.org/officeDocument/2006/relationships/image"/><Relationship Id="rId3" Target="../media/image166.svg" Type="http://schemas.openxmlformats.org/officeDocument/2006/relationships/image"/><Relationship Id="rId4" Target="../media/image170.jpeg" Type="http://schemas.openxmlformats.org/officeDocument/2006/relationships/image"/><Relationship Id="rId5" Target="../media/image2.jpeg" Type="http://schemas.openxmlformats.org/officeDocument/2006/relationships/image"/><Relationship Id="rId6" Target="../media/image171.jpeg" Type="http://schemas.openxmlformats.org/officeDocument/2006/relationships/image"/><Relationship Id="rId7" Target="../media/image172.png" Type="http://schemas.openxmlformats.org/officeDocument/2006/relationships/image"/><Relationship Id="rId8" Target="../media/image173.svg" Type="http://schemas.openxmlformats.org/officeDocument/2006/relationships/image"/><Relationship Id="rId9" Target="../media/image56.jpeg" Type="http://schemas.openxmlformats.org/officeDocument/2006/relationships/image"/></Relationships>
</file>

<file path=ppt/slides/_rels/slide3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Relationship Id="rId3" Target="../media/image4.png" Type="http://schemas.openxmlformats.org/officeDocument/2006/relationships/image"/><Relationship Id="rId4" Target="../media/image5.jpeg" Type="http://schemas.openxmlformats.org/officeDocument/2006/relationships/image"/><Relationship Id="rId5" Target="../media/image177.png" Type="http://schemas.openxmlformats.org/officeDocument/2006/relationships/image"/><Relationship Id="rId6" Target="../media/image178.svg" Type="http://schemas.openxmlformats.org/officeDocument/2006/relationships/image"/><Relationship Id="rId7" Target="../media/image176.png" Type="http://schemas.openxmlformats.org/officeDocument/2006/relationships/image"/></Relationships>
</file>

<file path=ppt/slides/_rels/slide3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png" Type="http://schemas.openxmlformats.org/officeDocument/2006/relationships/image"/><Relationship Id="rId11" Target="../media/image5.jpeg" Type="http://schemas.openxmlformats.org/officeDocument/2006/relationships/image"/><Relationship Id="rId2" Target="../media/image165.png" Type="http://schemas.openxmlformats.org/officeDocument/2006/relationships/image"/><Relationship Id="rId3" Target="../media/image166.svg" Type="http://schemas.openxmlformats.org/officeDocument/2006/relationships/image"/><Relationship Id="rId4" Target="../media/image170.jpeg" Type="http://schemas.openxmlformats.org/officeDocument/2006/relationships/image"/><Relationship Id="rId5" Target="../media/image2.jpeg" Type="http://schemas.openxmlformats.org/officeDocument/2006/relationships/image"/><Relationship Id="rId6" Target="../media/image171.jpeg" Type="http://schemas.openxmlformats.org/officeDocument/2006/relationships/image"/><Relationship Id="rId7" Target="../media/image172.png" Type="http://schemas.openxmlformats.org/officeDocument/2006/relationships/image"/><Relationship Id="rId8" Target="../media/image173.svg" Type="http://schemas.openxmlformats.org/officeDocument/2006/relationships/image"/><Relationship Id="rId9" Target="../media/image56.jpeg" Type="http://schemas.openxmlformats.org/officeDocument/2006/relationships/image"/></Relationships>
</file>

<file path=ppt/slides/_rels/slide3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7.png" Type="http://schemas.openxmlformats.org/officeDocument/2006/relationships/image"/><Relationship Id="rId3" Target="../media/image178.svg" Type="http://schemas.openxmlformats.org/officeDocument/2006/relationships/image"/><Relationship Id="rId4" Target="../media/image56.jpe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Relationship Id="rId7" Target="../media/image176.png" Type="http://schemas.openxmlformats.org/officeDocument/2006/relationships/image"/></Relationships>
</file>

<file path=ppt/slides/_rels/slide3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4.png" Type="http://schemas.openxmlformats.org/officeDocument/2006/relationships/image"/><Relationship Id="rId11" Target="../media/image185.svg" Type="http://schemas.openxmlformats.org/officeDocument/2006/relationships/image"/><Relationship Id="rId12" Target="../media/image186.png" Type="http://schemas.openxmlformats.org/officeDocument/2006/relationships/image"/><Relationship Id="rId13" Target="../media/image187.svg" Type="http://schemas.openxmlformats.org/officeDocument/2006/relationships/image"/><Relationship Id="rId14" Target="../media/image188.png" Type="http://schemas.openxmlformats.org/officeDocument/2006/relationships/image"/><Relationship Id="rId15" Target="../media/image189.svg" Type="http://schemas.openxmlformats.org/officeDocument/2006/relationships/image"/><Relationship Id="rId2" Target="../media/image179.jpeg" Type="http://schemas.openxmlformats.org/officeDocument/2006/relationships/image"/><Relationship Id="rId3" Target="../media/image56.jpeg" Type="http://schemas.openxmlformats.org/officeDocument/2006/relationships/image"/><Relationship Id="rId4" Target="../media/image4.png" Type="http://schemas.openxmlformats.org/officeDocument/2006/relationships/image"/><Relationship Id="rId5" Target="../media/image5.jpeg" Type="http://schemas.openxmlformats.org/officeDocument/2006/relationships/image"/><Relationship Id="rId6" Target="../media/image180.png" Type="http://schemas.openxmlformats.org/officeDocument/2006/relationships/image"/><Relationship Id="rId7" Target="../media/image181.svg" Type="http://schemas.openxmlformats.org/officeDocument/2006/relationships/image"/><Relationship Id="rId8" Target="../media/image182.png" Type="http://schemas.openxmlformats.org/officeDocument/2006/relationships/image"/><Relationship Id="rId9" Target="../media/image183.svg" Type="http://schemas.openxmlformats.org/officeDocument/2006/relationships/image"/></Relationships>
</file>

<file path=ppt/slides/_rels/slide3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0.png" Type="http://schemas.openxmlformats.org/officeDocument/2006/relationships/image"/><Relationship Id="rId3" Target="../media/image191.svg" Type="http://schemas.openxmlformats.org/officeDocument/2006/relationships/image"/><Relationship Id="rId4" Target="../media/image56.jpe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Relationship Id="rId7" Target="../media/image192.jpeg" Type="http://schemas.openxmlformats.org/officeDocument/2006/relationships/image"/><Relationship Id="rId8" Target="../media/image193.png" Type="http://schemas.openxmlformats.org/officeDocument/2006/relationships/image"/><Relationship Id="rId9" Target="../media/image194.svg" Type="http://schemas.openxmlformats.org/officeDocument/2006/relationships/image"/></Relationships>
</file>

<file path=ppt/slides/_rels/slide3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Relationship Id="rId3" Target="../media/image4.png" Type="http://schemas.openxmlformats.org/officeDocument/2006/relationships/image"/><Relationship Id="rId4" Target="../media/image5.jpeg" Type="http://schemas.openxmlformats.org/officeDocument/2006/relationships/image"/><Relationship Id="rId5" Target="../media/image162.jpeg" Type="http://schemas.openxmlformats.org/officeDocument/2006/relationships/image"/><Relationship Id="rId6" Target="../media/image193.png" Type="http://schemas.openxmlformats.org/officeDocument/2006/relationships/image"/><Relationship Id="rId7" Target="../media/image194.svg" Type="http://schemas.openxmlformats.org/officeDocument/2006/relationships/image"/><Relationship Id="rId8" Target="../media/image195.jpeg" Type="http://schemas.openxmlformats.org/officeDocument/2006/relationships/image"/></Relationships>
</file>

<file path=ppt/slides/_rels/slide3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3.png" Type="http://schemas.openxmlformats.org/officeDocument/2006/relationships/image"/><Relationship Id="rId11" Target="../media/image194.svg" Type="http://schemas.openxmlformats.org/officeDocument/2006/relationships/image"/><Relationship Id="rId2" Target="../media/image56.jpeg" Type="http://schemas.openxmlformats.org/officeDocument/2006/relationships/image"/><Relationship Id="rId3" Target="../media/image196.jpeg" Type="http://schemas.openxmlformats.org/officeDocument/2006/relationships/image"/><Relationship Id="rId4" Target="../media/image4.png" Type="http://schemas.openxmlformats.org/officeDocument/2006/relationships/image"/><Relationship Id="rId5" Target="../media/image5.jpeg" Type="http://schemas.openxmlformats.org/officeDocument/2006/relationships/image"/><Relationship Id="rId6" Target="../media/image190.png" Type="http://schemas.openxmlformats.org/officeDocument/2006/relationships/image"/><Relationship Id="rId7" Target="../media/image191.svg" Type="http://schemas.openxmlformats.org/officeDocument/2006/relationships/image"/><Relationship Id="rId8" Target="../media/image197.jpeg" Type="http://schemas.openxmlformats.org/officeDocument/2006/relationships/image"/><Relationship Id="rId9" Target="../media/image198.jpeg" Type="http://schemas.openxmlformats.org/officeDocument/2006/relationships/image"/></Relationships>
</file>

<file path=ppt/slides/_rels/slide3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4.jpeg" Type="http://schemas.openxmlformats.org/officeDocument/2006/relationships/image"/><Relationship Id="rId11" Target="../media/image193.png" Type="http://schemas.openxmlformats.org/officeDocument/2006/relationships/image"/><Relationship Id="rId12" Target="../media/image194.svg" Type="http://schemas.openxmlformats.org/officeDocument/2006/relationships/image"/><Relationship Id="rId2" Target="../media/image56.jpeg" Type="http://schemas.openxmlformats.org/officeDocument/2006/relationships/image"/><Relationship Id="rId3" Target="../media/image199.jpeg" Type="http://schemas.openxmlformats.org/officeDocument/2006/relationships/image"/><Relationship Id="rId4" Target="../media/image200.jpeg" Type="http://schemas.openxmlformats.org/officeDocument/2006/relationships/image"/><Relationship Id="rId5" Target="../media/image201.jpeg" Type="http://schemas.openxmlformats.org/officeDocument/2006/relationships/image"/><Relationship Id="rId6" Target="../media/image4.png" Type="http://schemas.openxmlformats.org/officeDocument/2006/relationships/image"/><Relationship Id="rId7" Target="../media/image202.jpeg" Type="http://schemas.openxmlformats.org/officeDocument/2006/relationships/image"/><Relationship Id="rId8" Target="../media/image5.jpeg" Type="http://schemas.openxmlformats.org/officeDocument/2006/relationships/image"/><Relationship Id="rId9" Target="../media/image203.jpeg" Type="http://schemas.openxmlformats.org/officeDocument/2006/relationships/image"/></Relationships>
</file>

<file path=ppt/slides/_rels/slide4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Relationship Id="rId3" Target="../media/image205.png" Type="http://schemas.openxmlformats.org/officeDocument/2006/relationships/image"/><Relationship Id="rId4" Target="../media/image206.sv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Relationship Id="rId7" Target="../media/image207.jpeg" Type="http://schemas.openxmlformats.org/officeDocument/2006/relationships/image"/><Relationship Id="rId8" Target="../media/image208.jpeg" Type="http://schemas.openxmlformats.org/officeDocument/2006/relationships/image"/></Relationships>
</file>

<file path=ppt/slides/_rels/slide4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2.png" Type="http://schemas.openxmlformats.org/officeDocument/2006/relationships/image"/><Relationship Id="rId11" Target="../media/image213.svg" Type="http://schemas.openxmlformats.org/officeDocument/2006/relationships/image"/><Relationship Id="rId12" Target="../media/image4.png" Type="http://schemas.openxmlformats.org/officeDocument/2006/relationships/image"/><Relationship Id="rId13" Target="../media/image5.jpeg" Type="http://schemas.openxmlformats.org/officeDocument/2006/relationships/image"/><Relationship Id="rId2" Target="../media/image209.jpeg" Type="http://schemas.openxmlformats.org/officeDocument/2006/relationships/image"/><Relationship Id="rId3" Target="../media/image210.png" Type="http://schemas.openxmlformats.org/officeDocument/2006/relationships/image"/><Relationship Id="rId4" Target="../media/image211.svg" Type="http://schemas.openxmlformats.org/officeDocument/2006/relationships/image"/><Relationship Id="rId5" Target="../media/image56.jpeg" Type="http://schemas.openxmlformats.org/officeDocument/2006/relationships/image"/><Relationship Id="rId6" Target="../media/image205.png" Type="http://schemas.openxmlformats.org/officeDocument/2006/relationships/image"/><Relationship Id="rId7" Target="../media/image206.svg" Type="http://schemas.openxmlformats.org/officeDocument/2006/relationships/image"/><Relationship Id="rId8" Target="../media/image150.png" Type="http://schemas.openxmlformats.org/officeDocument/2006/relationships/image"/><Relationship Id="rId9" Target="../media/image151.svg" Type="http://schemas.openxmlformats.org/officeDocument/2006/relationships/image"/></Relationships>
</file>

<file path=ppt/slides/_rels/slide4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1.png" Type="http://schemas.openxmlformats.org/officeDocument/2006/relationships/image"/><Relationship Id="rId11" Target="../media/image222.svg" Type="http://schemas.openxmlformats.org/officeDocument/2006/relationships/image"/><Relationship Id="rId12" Target="../media/image4.png" Type="http://schemas.openxmlformats.org/officeDocument/2006/relationships/image"/><Relationship Id="rId13" Target="../media/image5.jpeg" Type="http://schemas.openxmlformats.org/officeDocument/2006/relationships/image"/><Relationship Id="rId14" Target="../media/image179.jpeg" Type="http://schemas.openxmlformats.org/officeDocument/2006/relationships/image"/><Relationship Id="rId2" Target="../media/image56.jpeg" Type="http://schemas.openxmlformats.org/officeDocument/2006/relationships/image"/><Relationship Id="rId3" Target="../media/image214.jpeg" Type="http://schemas.openxmlformats.org/officeDocument/2006/relationships/image"/><Relationship Id="rId4" Target="../media/image215.jpeg" Type="http://schemas.openxmlformats.org/officeDocument/2006/relationships/image"/><Relationship Id="rId5" Target="../media/image216.jpeg" Type="http://schemas.openxmlformats.org/officeDocument/2006/relationships/image"/><Relationship Id="rId6" Target="../media/image217.png" Type="http://schemas.openxmlformats.org/officeDocument/2006/relationships/image"/><Relationship Id="rId7" Target="../media/image218.svg" Type="http://schemas.openxmlformats.org/officeDocument/2006/relationships/image"/><Relationship Id="rId8" Target="../media/image219.png" Type="http://schemas.openxmlformats.org/officeDocument/2006/relationships/image"/><Relationship Id="rId9" Target="../media/image220.svg" Type="http://schemas.openxmlformats.org/officeDocument/2006/relationships/image"/></Relationships>
</file>

<file path=ppt/slides/_rels/slide4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Relationship Id="rId3" Target="../media/image4.png" Type="http://schemas.openxmlformats.org/officeDocument/2006/relationships/image"/><Relationship Id="rId4" Target="../media/image5.jpeg" Type="http://schemas.openxmlformats.org/officeDocument/2006/relationships/image"/><Relationship Id="rId5" Target="../media/image223.jpeg" Type="http://schemas.openxmlformats.org/officeDocument/2006/relationships/image"/></Relationships>
</file>

<file path=ppt/slides/_rels/slide4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https://www.surveymonkey.com/r/knowhepatitisBsurvey" TargetMode="External" Type="http://schemas.openxmlformats.org/officeDocument/2006/relationships/hyperlink"/><Relationship Id="rId4" Target="../media/image56.jpe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66946"/>
            <a:ext cx="12395946" cy="5792107"/>
            <a:chOff x="0" y="0"/>
            <a:chExt cx="16527928" cy="7722809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4933" r="0" b="14933"/>
            <a:stretch>
              <a:fillRect/>
            </a:stretch>
          </p:blipFill>
          <p:spPr>
            <a:xfrm flipH="false" flipV="false">
              <a:off x="0" y="0"/>
              <a:ext cx="16527928" cy="7722809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4767795" y="4675154"/>
            <a:ext cx="8400874" cy="1177309"/>
            <a:chOff x="0" y="0"/>
            <a:chExt cx="3318864" cy="4651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318864" cy="465110"/>
            </a:xfrm>
            <a:custGeom>
              <a:avLst/>
              <a:gdLst/>
              <a:ahLst/>
              <a:cxnLst/>
              <a:rect r="r" b="b" t="t" l="l"/>
              <a:pathLst>
                <a:path h="465110" w="3318864">
                  <a:moveTo>
                    <a:pt x="203200" y="0"/>
                  </a:moveTo>
                  <a:lnTo>
                    <a:pt x="3318864" y="0"/>
                  </a:lnTo>
                  <a:lnTo>
                    <a:pt x="3115664" y="465110"/>
                  </a:lnTo>
                  <a:lnTo>
                    <a:pt x="0" y="46511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777777">
                <a:alpha val="48627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101600" y="-19050"/>
              <a:ext cx="6096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0" y="146077"/>
            <a:ext cx="7344026" cy="2057400"/>
            <a:chOff x="0" y="0"/>
            <a:chExt cx="2901344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901343" cy="812800"/>
            </a:xfrm>
            <a:custGeom>
              <a:avLst/>
              <a:gdLst/>
              <a:ahLst/>
              <a:cxnLst/>
              <a:rect r="r" b="b" t="t" l="l"/>
              <a:pathLst>
                <a:path h="812800" w="2901343">
                  <a:moveTo>
                    <a:pt x="0" y="0"/>
                  </a:moveTo>
                  <a:lnTo>
                    <a:pt x="2901343" y="0"/>
                  </a:lnTo>
                  <a:lnTo>
                    <a:pt x="290134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B15712">
                <a:alpha val="65882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-2615952" y="163799"/>
            <a:ext cx="11134820" cy="1237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42"/>
              </a:lnSpc>
            </a:pPr>
            <a:r>
              <a:rPr lang="en-US" sz="7244">
                <a:solidFill>
                  <a:srgbClr val="FFFFFF"/>
                </a:solidFill>
                <a:latin typeface="Libre Baskerville Bold"/>
              </a:rPr>
              <a:t>Hepatitis B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724188" y="4844887"/>
            <a:ext cx="7253580" cy="790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69"/>
              </a:lnSpc>
            </a:pPr>
            <a:r>
              <a:rPr lang="en-US" sz="2264">
                <a:solidFill>
                  <a:srgbClr val="FFFFFF"/>
                </a:solidFill>
                <a:latin typeface="Kite One"/>
              </a:rPr>
              <a:t>A guide for community health workers, health educators, faith leaders, medical staff and other professionals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-746332" y="-12186"/>
            <a:ext cx="12988776" cy="158263"/>
            <a:chOff x="0" y="0"/>
            <a:chExt cx="17318368" cy="211018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3"/>
            <a:srcRect l="0" t="19513" r="0" b="78324"/>
            <a:stretch>
              <a:fillRect/>
            </a:stretch>
          </p:blipFill>
          <p:spPr>
            <a:xfrm flipH="false" flipV="false">
              <a:off x="0" y="0"/>
              <a:ext cx="17318368" cy="211018"/>
            </a:xfrm>
            <a:prstGeom prst="rect">
              <a:avLst/>
            </a:prstGeom>
          </p:spPr>
        </p:pic>
      </p:grpSp>
      <p:grpSp>
        <p:nvGrpSpPr>
          <p:cNvPr name="Group 14" id="14"/>
          <p:cNvGrpSpPr/>
          <p:nvPr/>
        </p:nvGrpSpPr>
        <p:grpSpPr>
          <a:xfrm rot="0">
            <a:off x="-340214" y="5534961"/>
            <a:ext cx="12929037" cy="666750"/>
            <a:chOff x="0" y="0"/>
            <a:chExt cx="11082031" cy="5715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255270"/>
              <a:ext cx="11082031" cy="69850"/>
            </a:xfrm>
            <a:custGeom>
              <a:avLst/>
              <a:gdLst/>
              <a:ahLst/>
              <a:cxnLst/>
              <a:rect r="r" b="b" t="t" l="l"/>
              <a:pathLst>
                <a:path h="69850" w="11082031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3871C1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-143994" y="-195085"/>
            <a:ext cx="12929037" cy="666750"/>
            <a:chOff x="0" y="0"/>
            <a:chExt cx="11082031" cy="5715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255270"/>
              <a:ext cx="11082031" cy="69850"/>
            </a:xfrm>
            <a:custGeom>
              <a:avLst/>
              <a:gdLst/>
              <a:ahLst/>
              <a:cxnLst/>
              <a:rect r="r" b="b" t="t" l="l"/>
              <a:pathLst>
                <a:path h="69850" w="11082031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CB1C29"/>
            </a:solid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4724188" y="5903659"/>
            <a:ext cx="2743624" cy="975920"/>
          </a:xfrm>
          <a:custGeom>
            <a:avLst/>
            <a:gdLst/>
            <a:ahLst/>
            <a:cxnLst/>
            <a:rect r="r" b="b" t="t" l="l"/>
            <a:pathLst>
              <a:path h="975920" w="2743624">
                <a:moveTo>
                  <a:pt x="0" y="0"/>
                </a:moveTo>
                <a:lnTo>
                  <a:pt x="2743624" y="0"/>
                </a:lnTo>
                <a:lnTo>
                  <a:pt x="2743624" y="975920"/>
                </a:lnTo>
                <a:lnTo>
                  <a:pt x="0" y="9759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1" t="0" r="-441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0" y="-201899"/>
            <a:ext cx="12343424" cy="403799"/>
            <a:chOff x="0" y="0"/>
            <a:chExt cx="16457898" cy="538398"/>
          </a:xfrm>
        </p:grpSpPr>
        <p:pic>
          <p:nvPicPr>
            <p:cNvPr name="Picture 20" id="20"/>
            <p:cNvPicPr>
              <a:picLocks noChangeAspect="true"/>
            </p:cNvPicPr>
            <p:nvPr/>
          </p:nvPicPr>
          <p:blipFill>
            <a:blip r:embed="rId5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21" id="21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6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23" id="23"/>
          <p:cNvSpPr txBox="true"/>
          <p:nvPr/>
        </p:nvSpPr>
        <p:spPr>
          <a:xfrm rot="0">
            <a:off x="2278092" y="1363187"/>
            <a:ext cx="5681551" cy="727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958"/>
              </a:lnSpc>
            </a:pPr>
            <a:r>
              <a:rPr lang="en-US" sz="2113">
                <a:solidFill>
                  <a:srgbClr val="FFFFFF"/>
                </a:solidFill>
                <a:latin typeface="Kite One"/>
              </a:rPr>
              <a:t>Understanding Hepatitis B and Promoting Testing in Nigerian Communities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5328" y="-5111"/>
            <a:ext cx="12325099" cy="6879733"/>
            <a:chOff x="0" y="0"/>
            <a:chExt cx="16433466" cy="917297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5774" r="0" b="43100"/>
            <a:stretch>
              <a:fillRect/>
            </a:stretch>
          </p:blipFill>
          <p:spPr>
            <a:xfrm flipH="false" flipV="false">
              <a:off x="0" y="0"/>
              <a:ext cx="10870977" cy="2972992"/>
            </a:xfrm>
            <a:prstGeom prst="rect">
              <a:avLst/>
            </a:prstGeom>
          </p:spPr>
        </p:pic>
        <p:sp>
          <p:nvSpPr>
            <p:cNvPr name="AutoShape 4" id="4"/>
            <p:cNvSpPr/>
            <p:nvPr/>
          </p:nvSpPr>
          <p:spPr>
            <a:xfrm>
              <a:off x="0" y="3099992"/>
              <a:ext cx="10870977" cy="6072985"/>
            </a:xfrm>
            <a:prstGeom prst="rect">
              <a:avLst/>
            </a:prstGeom>
            <a:solidFill>
              <a:srgbClr val="F4BD38"/>
            </a:solidFill>
          </p:spPr>
        </p:sp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10496" t="0" r="10496" b="0"/>
            <a:stretch>
              <a:fillRect/>
            </a:stretch>
          </p:blipFill>
          <p:spPr>
            <a:xfrm flipH="false" flipV="false">
              <a:off x="10997977" y="0"/>
              <a:ext cx="5435489" cy="4586489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4"/>
            <a:srcRect l="9472" t="0" r="9472" b="0"/>
            <a:stretch>
              <a:fillRect/>
            </a:stretch>
          </p:blipFill>
          <p:spPr>
            <a:xfrm flipH="false" flipV="false">
              <a:off x="10997977" y="4713489"/>
              <a:ext cx="5435489" cy="4459489"/>
            </a:xfrm>
            <a:prstGeom prst="rect">
              <a:avLst/>
            </a:prstGeom>
          </p:spPr>
        </p:pic>
      </p:grpSp>
      <p:grpSp>
        <p:nvGrpSpPr>
          <p:cNvPr name="Group 7" id="7"/>
          <p:cNvGrpSpPr/>
          <p:nvPr/>
        </p:nvGrpSpPr>
        <p:grpSpPr>
          <a:xfrm rot="0">
            <a:off x="-247650" y="2286000"/>
            <a:ext cx="8340456" cy="400050"/>
            <a:chOff x="0" y="0"/>
            <a:chExt cx="11120608" cy="533400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5"/>
            <a:srcRect l="0" t="47601" r="0" b="47601"/>
            <a:stretch>
              <a:fillRect/>
            </a:stretch>
          </p:blipFill>
          <p:spPr>
            <a:xfrm flipH="false" flipV="false">
              <a:off x="0" y="0"/>
              <a:ext cx="11120608" cy="533400"/>
            </a:xfrm>
            <a:prstGeom prst="rect">
              <a:avLst/>
            </a:prstGeom>
          </p:spPr>
        </p:pic>
      </p:grpSp>
      <p:sp>
        <p:nvSpPr>
          <p:cNvPr name="TextBox 9" id="9"/>
          <p:cNvSpPr txBox="true"/>
          <p:nvPr/>
        </p:nvSpPr>
        <p:spPr>
          <a:xfrm rot="0">
            <a:off x="298185" y="5211382"/>
            <a:ext cx="6841664" cy="1646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76"/>
              </a:lnSpc>
            </a:pPr>
            <a:r>
              <a:rPr lang="en-US" sz="6440">
                <a:solidFill>
                  <a:srgbClr val="000000"/>
                </a:solidFill>
                <a:latin typeface="Bebas Neue Cyrillic"/>
              </a:rPr>
              <a:t>Why is Hepatitis B Relevant to Me?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445000" y="377135"/>
            <a:ext cx="7677302" cy="4464209"/>
          </a:xfrm>
          <a:custGeom>
            <a:avLst/>
            <a:gdLst/>
            <a:ahLst/>
            <a:cxnLst/>
            <a:rect r="r" b="b" t="t" l="l"/>
            <a:pathLst>
              <a:path h="4464209" w="7677302">
                <a:moveTo>
                  <a:pt x="0" y="0"/>
                </a:moveTo>
                <a:lnTo>
                  <a:pt x="7677302" y="0"/>
                </a:lnTo>
                <a:lnTo>
                  <a:pt x="7677302" y="4464209"/>
                </a:lnTo>
                <a:lnTo>
                  <a:pt x="0" y="4464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54" t="-6574" r="-2300" b="-398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6600" y="-279400"/>
            <a:ext cx="3710957" cy="7455115"/>
          </a:xfrm>
          <a:custGeom>
            <a:avLst/>
            <a:gdLst/>
            <a:ahLst/>
            <a:cxnLst/>
            <a:rect r="r" b="b" t="t" l="l"/>
            <a:pathLst>
              <a:path h="7455115" w="3710957">
                <a:moveTo>
                  <a:pt x="0" y="0"/>
                </a:moveTo>
                <a:lnTo>
                  <a:pt x="3710957" y="0"/>
                </a:lnTo>
                <a:lnTo>
                  <a:pt x="3710957" y="7455115"/>
                </a:lnTo>
                <a:lnTo>
                  <a:pt x="0" y="74551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0447" t="0" r="-50447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110397" y="-150541"/>
            <a:ext cx="4465582" cy="7485936"/>
            <a:chOff x="0" y="0"/>
            <a:chExt cx="4174829" cy="69985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174830" cy="6998530"/>
            </a:xfrm>
            <a:custGeom>
              <a:avLst/>
              <a:gdLst/>
              <a:ahLst/>
              <a:cxnLst/>
              <a:rect r="r" b="b" t="t" l="l"/>
              <a:pathLst>
                <a:path h="6998530" w="4174830">
                  <a:moveTo>
                    <a:pt x="0" y="0"/>
                  </a:moveTo>
                  <a:lnTo>
                    <a:pt x="4174830" y="0"/>
                  </a:lnTo>
                  <a:lnTo>
                    <a:pt x="4174830" y="6998530"/>
                  </a:lnTo>
                  <a:lnTo>
                    <a:pt x="0" y="6998530"/>
                  </a:lnTo>
                  <a:close/>
                </a:path>
              </a:pathLst>
            </a:custGeom>
            <a:solidFill>
              <a:srgbClr val="F4BD38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63021" y="281109"/>
            <a:ext cx="2729503" cy="809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76"/>
              </a:lnSpc>
            </a:pPr>
            <a:r>
              <a:rPr lang="en-US" sz="5403" spc="324">
                <a:solidFill>
                  <a:srgbClr val="000000"/>
                </a:solidFill>
                <a:latin typeface="Bebas Neue Cyrillic"/>
              </a:rPr>
              <a:t>Because...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489568" y="2910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3021" y="5146675"/>
            <a:ext cx="4192163" cy="1406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849"/>
              </a:lnSpc>
            </a:pPr>
            <a:r>
              <a:rPr lang="en-US" sz="2415" spc="144">
                <a:solidFill>
                  <a:srgbClr val="000000"/>
                </a:solidFill>
                <a:latin typeface="Kite One Italics"/>
              </a:rPr>
              <a:t>In African communities in the U.S., between 5% and 18% of people are living with hepatitis B.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9769" y="2941476"/>
            <a:ext cx="3905250" cy="1806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888"/>
              </a:lnSpc>
            </a:pPr>
            <a:r>
              <a:rPr lang="en-US" sz="2448" spc="146">
                <a:solidFill>
                  <a:srgbClr val="000000"/>
                </a:solidFill>
                <a:latin typeface="Kite One Italics"/>
              </a:rPr>
              <a:t>Hepatitis B is more common among people who were born in Africa and other parts of the world.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4435048" y="5137150"/>
            <a:ext cx="4162218" cy="1765440"/>
            <a:chOff x="0" y="0"/>
            <a:chExt cx="5549624" cy="2353919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5"/>
            <a:srcRect l="0" t="0" r="0" b="24594"/>
            <a:stretch>
              <a:fillRect/>
            </a:stretch>
          </p:blipFill>
          <p:spPr>
            <a:xfrm flipH="false" flipV="false">
              <a:off x="0" y="0"/>
              <a:ext cx="5549624" cy="2353919"/>
            </a:xfrm>
            <a:prstGeom prst="rect">
              <a:avLst/>
            </a:prstGeom>
          </p:spPr>
        </p:pic>
      </p:grpSp>
      <p:grpSp>
        <p:nvGrpSpPr>
          <p:cNvPr name="Group 12" id="12"/>
          <p:cNvGrpSpPr/>
          <p:nvPr/>
        </p:nvGrpSpPr>
        <p:grpSpPr>
          <a:xfrm rot="0">
            <a:off x="8664148" y="5137150"/>
            <a:ext cx="3543300" cy="1765300"/>
            <a:chOff x="0" y="0"/>
            <a:chExt cx="4724400" cy="2353733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6"/>
            <a:srcRect l="0" t="12611" r="0" b="12611"/>
            <a:stretch>
              <a:fillRect/>
            </a:stretch>
          </p:blipFill>
          <p:spPr>
            <a:xfrm flipH="false" flipV="false">
              <a:off x="0" y="0"/>
              <a:ext cx="4724400" cy="2353733"/>
            </a:xfrm>
            <a:prstGeom prst="rect">
              <a:avLst/>
            </a:prstGeom>
          </p:spPr>
        </p:pic>
      </p:grpSp>
      <p:sp>
        <p:nvSpPr>
          <p:cNvPr name="TextBox 14" id="14"/>
          <p:cNvSpPr txBox="true"/>
          <p:nvPr/>
        </p:nvSpPr>
        <p:spPr>
          <a:xfrm rot="0">
            <a:off x="163021" y="1382429"/>
            <a:ext cx="3880938" cy="1158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06"/>
              </a:lnSpc>
            </a:pPr>
            <a:r>
              <a:rPr lang="en-US" sz="2548" spc="152">
                <a:solidFill>
                  <a:srgbClr val="000000"/>
                </a:solidFill>
                <a:latin typeface="Kite One Italics"/>
              </a:rPr>
              <a:t>Hepatitis B is one of the world's most common infections.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72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0" y="-76200"/>
            <a:ext cx="12744734" cy="1371945"/>
            <a:chOff x="0" y="0"/>
            <a:chExt cx="12397287" cy="13345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97287" cy="1334543"/>
            </a:xfrm>
            <a:custGeom>
              <a:avLst/>
              <a:gdLst/>
              <a:ahLst/>
              <a:cxnLst/>
              <a:rect r="r" b="b" t="t" l="l"/>
              <a:pathLst>
                <a:path h="1334543" w="12397287">
                  <a:moveTo>
                    <a:pt x="0" y="0"/>
                  </a:moveTo>
                  <a:lnTo>
                    <a:pt x="12397287" y="0"/>
                  </a:lnTo>
                  <a:lnTo>
                    <a:pt x="12397287" y="1334543"/>
                  </a:lnTo>
                  <a:lnTo>
                    <a:pt x="0" y="1334543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7" id="7"/>
          <p:cNvSpPr/>
          <p:nvPr/>
        </p:nvSpPr>
        <p:spPr>
          <a:xfrm flipH="false" flipV="false" rot="0">
            <a:off x="-1644198" y="1295745"/>
            <a:ext cx="7168442" cy="5562255"/>
          </a:xfrm>
          <a:custGeom>
            <a:avLst/>
            <a:gdLst/>
            <a:ahLst/>
            <a:cxnLst/>
            <a:rect r="r" b="b" t="t" l="l"/>
            <a:pathLst>
              <a:path h="5562255" w="7168442">
                <a:moveTo>
                  <a:pt x="0" y="0"/>
                </a:moveTo>
                <a:lnTo>
                  <a:pt x="7168442" y="0"/>
                </a:lnTo>
                <a:lnTo>
                  <a:pt x="7168442" y="5562255"/>
                </a:lnTo>
                <a:lnTo>
                  <a:pt x="0" y="55622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91" t="0" r="-15771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0738" y="442003"/>
            <a:ext cx="11906250" cy="879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70"/>
              </a:lnSpc>
            </a:pPr>
            <a:r>
              <a:rPr lang="en-US" sz="5121">
                <a:solidFill>
                  <a:srgbClr val="000000"/>
                </a:solidFill>
                <a:latin typeface="Bebas Neue Cyrillic"/>
              </a:rPr>
              <a:t>What is Hepatitis B?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10008" y="2761952"/>
            <a:ext cx="6111001" cy="1398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26"/>
              </a:lnSpc>
            </a:pPr>
            <a:r>
              <a:rPr lang="en-US" sz="3158" spc="189">
                <a:solidFill>
                  <a:srgbClr val="FFFFFF"/>
                </a:solidFill>
                <a:latin typeface="Kite One Italics"/>
              </a:rPr>
              <a:t>Hepatitis B is a viral infection </a:t>
            </a:r>
          </a:p>
          <a:p>
            <a:pPr algn="ctr">
              <a:lnSpc>
                <a:spcPts val="3726"/>
              </a:lnSpc>
            </a:pPr>
            <a:r>
              <a:rPr lang="en-US" sz="3158" spc="189">
                <a:solidFill>
                  <a:srgbClr val="FFFFFF"/>
                </a:solidFill>
                <a:latin typeface="Kite One Italics"/>
              </a:rPr>
              <a:t>that can cause serious liver disease and even liver cancer.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656764"/>
            <a:chOff x="0" y="0"/>
            <a:chExt cx="10030210" cy="12845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1284548"/>
            </a:xfrm>
            <a:custGeom>
              <a:avLst/>
              <a:gdLst/>
              <a:ahLst/>
              <a:cxnLst/>
              <a:rect r="r" b="b" t="t" l="l"/>
              <a:pathLst>
                <a:path h="1284548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1284548"/>
                  </a:lnTo>
                  <a:lnTo>
                    <a:pt x="0" y="1284548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881265" y="579051"/>
            <a:ext cx="10191750" cy="742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Keeping your liver healthy is important </a:t>
            </a:r>
          </a:p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because it has many jobs in your body.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1444049">
            <a:off x="6512836" y="2480863"/>
            <a:ext cx="4718006" cy="4718006"/>
          </a:xfrm>
          <a:custGeom>
            <a:avLst/>
            <a:gdLst/>
            <a:ahLst/>
            <a:cxnLst/>
            <a:rect r="r" b="b" t="t" l="l"/>
            <a:pathLst>
              <a:path h="4718006" w="4718006">
                <a:moveTo>
                  <a:pt x="0" y="0"/>
                </a:moveTo>
                <a:lnTo>
                  <a:pt x="4718006" y="0"/>
                </a:lnTo>
                <a:lnTo>
                  <a:pt x="4718006" y="4718007"/>
                </a:lnTo>
                <a:lnTo>
                  <a:pt x="0" y="47180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81394" y="2612909"/>
            <a:ext cx="4822656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Regulates energy.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782504" y="3142105"/>
            <a:ext cx="4822656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Builds muscle.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678620" y="3783596"/>
            <a:ext cx="53435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Breaks down toxins.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886538" y="4454952"/>
            <a:ext cx="55721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Fights infections.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5481394" y="5248878"/>
            <a:ext cx="615937" cy="663316"/>
          </a:xfrm>
          <a:custGeom>
            <a:avLst/>
            <a:gdLst/>
            <a:ahLst/>
            <a:cxnLst/>
            <a:rect r="r" b="b" t="t" l="l"/>
            <a:pathLst>
              <a:path h="663316" w="615937">
                <a:moveTo>
                  <a:pt x="0" y="0"/>
                </a:moveTo>
                <a:lnTo>
                  <a:pt x="615936" y="0"/>
                </a:lnTo>
                <a:lnTo>
                  <a:pt x="615936" y="663316"/>
                </a:lnTo>
                <a:lnTo>
                  <a:pt x="0" y="6633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65" r="0" b="-65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1319619">
            <a:off x="2617329" y="3867041"/>
            <a:ext cx="708235" cy="773947"/>
          </a:xfrm>
          <a:custGeom>
            <a:avLst/>
            <a:gdLst/>
            <a:ahLst/>
            <a:cxnLst/>
            <a:rect r="r" b="b" t="t" l="l"/>
            <a:pathLst>
              <a:path h="773947" w="708235">
                <a:moveTo>
                  <a:pt x="0" y="0"/>
                </a:moveTo>
                <a:lnTo>
                  <a:pt x="708235" y="0"/>
                </a:lnTo>
                <a:lnTo>
                  <a:pt x="708235" y="773948"/>
                </a:lnTo>
                <a:lnTo>
                  <a:pt x="0" y="773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42" r="0" b="-142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024563" y="5125366"/>
            <a:ext cx="55721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Processes medications.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122971" y="5714641"/>
            <a:ext cx="55721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Stores vitamins.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730935" y="2103944"/>
            <a:ext cx="55721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Digests food.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330084" y="6269585"/>
            <a:ext cx="55721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Helps the blood to clot.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3888074" y="2632648"/>
            <a:ext cx="993244" cy="993244"/>
          </a:xfrm>
          <a:custGeom>
            <a:avLst/>
            <a:gdLst/>
            <a:ahLst/>
            <a:cxnLst/>
            <a:rect r="r" b="b" t="t" l="l"/>
            <a:pathLst>
              <a:path h="993244" w="993244">
                <a:moveTo>
                  <a:pt x="0" y="0"/>
                </a:moveTo>
                <a:lnTo>
                  <a:pt x="993244" y="0"/>
                </a:lnTo>
                <a:lnTo>
                  <a:pt x="993244" y="993244"/>
                </a:lnTo>
                <a:lnTo>
                  <a:pt x="0" y="9932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10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19" id="19"/>
          <p:cNvSpPr/>
          <p:nvPr/>
        </p:nvSpPr>
        <p:spPr>
          <a:xfrm flipH="false" flipV="false" rot="0">
            <a:off x="8504723" y="1837502"/>
            <a:ext cx="748590" cy="748590"/>
          </a:xfrm>
          <a:custGeom>
            <a:avLst/>
            <a:gdLst/>
            <a:ahLst/>
            <a:cxnLst/>
            <a:rect r="r" b="b" t="t" l="l"/>
            <a:pathLst>
              <a:path h="748590" w="748590">
                <a:moveTo>
                  <a:pt x="0" y="0"/>
                </a:moveTo>
                <a:lnTo>
                  <a:pt x="748591" y="0"/>
                </a:lnTo>
                <a:lnTo>
                  <a:pt x="748591" y="748590"/>
                </a:lnTo>
                <a:lnTo>
                  <a:pt x="0" y="7485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3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5430" y="381558"/>
            <a:ext cx="12516251" cy="7074403"/>
            <a:chOff x="0" y="0"/>
            <a:chExt cx="10030210" cy="56692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5669249"/>
            </a:xfrm>
            <a:custGeom>
              <a:avLst/>
              <a:gdLst/>
              <a:ahLst/>
              <a:cxnLst/>
              <a:rect r="r" b="b" t="t" l="l"/>
              <a:pathLst>
                <a:path h="5669249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5669249"/>
                  </a:lnTo>
                  <a:lnTo>
                    <a:pt x="0" y="5669249"/>
                  </a:lnTo>
                  <a:close/>
                </a:path>
              </a:pathLst>
            </a:custGeom>
            <a:solidFill>
              <a:srgbClr val="E57218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5802" r="0" b="45802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false" flipV="false" rot="0">
            <a:off x="4468243" y="3644881"/>
            <a:ext cx="3635663" cy="2246543"/>
          </a:xfrm>
          <a:custGeom>
            <a:avLst/>
            <a:gdLst/>
            <a:ahLst/>
            <a:cxnLst/>
            <a:rect r="r" b="b" t="t" l="l"/>
            <a:pathLst>
              <a:path h="2246543" w="3635663">
                <a:moveTo>
                  <a:pt x="0" y="0"/>
                </a:moveTo>
                <a:lnTo>
                  <a:pt x="3635663" y="0"/>
                </a:lnTo>
                <a:lnTo>
                  <a:pt x="3635663" y="2246543"/>
                </a:lnTo>
                <a:lnTo>
                  <a:pt x="0" y="224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" t="0" r="-1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400914" y="1878063"/>
            <a:ext cx="7391400" cy="1116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49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 Bold"/>
              </a:rPr>
              <a:t>People cannot live without their liver!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0" y="0"/>
            <a:ext cx="12457786" cy="403799"/>
            <a:chOff x="0" y="0"/>
            <a:chExt cx="16610382" cy="538398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48854" r="0" b="48854"/>
            <a:stretch>
              <a:fillRect/>
            </a:stretch>
          </p:blipFill>
          <p:spPr>
            <a:xfrm flipH="false" flipV="false">
              <a:off x="0" y="0"/>
              <a:ext cx="16610382" cy="538398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-19017" y="0"/>
            <a:ext cx="12343424" cy="403799"/>
            <a:chOff x="0" y="0"/>
            <a:chExt cx="16457898" cy="538398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6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489568" y="2910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530322" y="1801623"/>
            <a:ext cx="7402711" cy="31901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 spc="271">
                <a:solidFill>
                  <a:srgbClr val="FFFFFF"/>
                </a:solidFill>
                <a:latin typeface="Libre Baskerville"/>
              </a:rPr>
              <a:t>You can help keep your community healthy by learning about hepatitis B.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970609" y="-6215062"/>
            <a:ext cx="25324355" cy="25324355"/>
          </a:xfrm>
          <a:custGeom>
            <a:avLst/>
            <a:gdLst/>
            <a:ahLst/>
            <a:cxnLst/>
            <a:rect r="r" b="b" t="t" l="l"/>
            <a:pathLst>
              <a:path h="25324355" w="25324355">
                <a:moveTo>
                  <a:pt x="0" y="0"/>
                </a:moveTo>
                <a:lnTo>
                  <a:pt x="25324355" y="0"/>
                </a:lnTo>
                <a:lnTo>
                  <a:pt x="25324355" y="25324355"/>
                </a:lnTo>
                <a:lnTo>
                  <a:pt x="0" y="253243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898316" y="273668"/>
            <a:ext cx="3689641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PRESENTATION TITLE | QUOTE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65189" y="-159270"/>
            <a:ext cx="12891566" cy="7163464"/>
          </a:xfrm>
          <a:custGeom>
            <a:avLst/>
            <a:gdLst/>
            <a:ahLst/>
            <a:cxnLst/>
            <a:rect r="r" b="b" t="t" l="l"/>
            <a:pathLst>
              <a:path h="7163464" w="12891566">
                <a:moveTo>
                  <a:pt x="0" y="0"/>
                </a:moveTo>
                <a:lnTo>
                  <a:pt x="12891567" y="0"/>
                </a:lnTo>
                <a:lnTo>
                  <a:pt x="12891567" y="7163463"/>
                </a:lnTo>
                <a:lnTo>
                  <a:pt x="0" y="71634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9981" r="0" b="-39981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90575" y="345263"/>
            <a:ext cx="10610850" cy="6154398"/>
            <a:chOff x="0" y="0"/>
            <a:chExt cx="4191941" cy="243136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191941" cy="2431367"/>
            </a:xfrm>
            <a:custGeom>
              <a:avLst/>
              <a:gdLst/>
              <a:ahLst/>
              <a:cxnLst/>
              <a:rect r="r" b="b" t="t" l="l"/>
              <a:pathLst>
                <a:path h="2431367" w="4191941">
                  <a:moveTo>
                    <a:pt x="0" y="0"/>
                  </a:moveTo>
                  <a:lnTo>
                    <a:pt x="4191941" y="0"/>
                  </a:lnTo>
                  <a:lnTo>
                    <a:pt x="4191941" y="2431367"/>
                  </a:lnTo>
                  <a:lnTo>
                    <a:pt x="0" y="2431367"/>
                  </a:lnTo>
                  <a:close/>
                </a:path>
              </a:pathLst>
            </a:custGeom>
            <a:solidFill>
              <a:srgbClr val="E7AE0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83633" y="1545680"/>
            <a:ext cx="10024734" cy="2117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"/>
              </a:rPr>
              <a:t>When managed by a doctor,</a:t>
            </a:r>
          </a:p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"/>
              </a:rPr>
              <a:t>hepatitis B is a disease that people can live with for a long time. 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76413" y="3952289"/>
            <a:ext cx="8639175" cy="2117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"/>
              </a:rPr>
              <a:t>By taking care of their health, people can have a long and productive life.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00112" y="452208"/>
            <a:ext cx="10391775" cy="1169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4"/>
              </a:lnSpc>
            </a:pPr>
            <a:r>
              <a:rPr lang="en-US" sz="6824" spc="409">
                <a:solidFill>
                  <a:srgbClr val="000000"/>
                </a:solidFill>
                <a:latin typeface="Bebas Neue Cyrillic"/>
              </a:rPr>
              <a:t>The good news: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630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2192000" cy="6858000"/>
          </a:xfrm>
          <a:custGeom>
            <a:avLst/>
            <a:gdLst/>
            <a:ahLst/>
            <a:cxnLst/>
            <a:rect r="r" b="b" t="t" l="l"/>
            <a:pathLst>
              <a:path h="6858000" w="12192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90575" y="371867"/>
            <a:ext cx="10610850" cy="6154398"/>
            <a:chOff x="0" y="0"/>
            <a:chExt cx="4191941" cy="24313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91941" cy="2431367"/>
            </a:xfrm>
            <a:custGeom>
              <a:avLst/>
              <a:gdLst/>
              <a:ahLst/>
              <a:cxnLst/>
              <a:rect r="r" b="b" t="t" l="l"/>
              <a:pathLst>
                <a:path h="2431367" w="4191941">
                  <a:moveTo>
                    <a:pt x="0" y="0"/>
                  </a:moveTo>
                  <a:lnTo>
                    <a:pt x="4191941" y="0"/>
                  </a:lnTo>
                  <a:lnTo>
                    <a:pt x="4191941" y="2431367"/>
                  </a:lnTo>
                  <a:lnTo>
                    <a:pt x="0" y="2431367"/>
                  </a:lnTo>
                  <a:close/>
                </a:path>
              </a:pathLst>
            </a:custGeom>
            <a:solidFill>
              <a:srgbClr val="E7AE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757644" y="1406311"/>
            <a:ext cx="8743950" cy="3971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 spc="271">
                <a:solidFill>
                  <a:srgbClr val="000000"/>
                </a:solidFill>
                <a:latin typeface="Libre Baskerville"/>
              </a:rPr>
              <a:t>You can help keep your community healthy by learning about hepatitis B and promoting awareness and testing.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5632" y="-12445"/>
            <a:ext cx="12343264" cy="6870445"/>
            <a:chOff x="0" y="0"/>
            <a:chExt cx="16457686" cy="9160593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4633" r="0" b="24633"/>
            <a:stretch>
              <a:fillRect/>
            </a:stretch>
          </p:blipFill>
          <p:spPr>
            <a:xfrm flipH="false" flipV="false">
              <a:off x="0" y="0"/>
              <a:ext cx="10887124" cy="2968864"/>
            </a:xfrm>
            <a:prstGeom prst="rect">
              <a:avLst/>
            </a:prstGeom>
          </p:spPr>
        </p:pic>
        <p:sp>
          <p:nvSpPr>
            <p:cNvPr name="AutoShape 4" id="4"/>
            <p:cNvSpPr/>
            <p:nvPr/>
          </p:nvSpPr>
          <p:spPr>
            <a:xfrm>
              <a:off x="0" y="3095864"/>
              <a:ext cx="10887124" cy="6064729"/>
            </a:xfrm>
            <a:prstGeom prst="rect">
              <a:avLst/>
            </a:prstGeom>
            <a:solidFill>
              <a:srgbClr val="E7AE00"/>
            </a:solidFill>
          </p:spPr>
        </p:sp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0" t="16600" r="0" b="27305"/>
            <a:stretch>
              <a:fillRect/>
            </a:stretch>
          </p:blipFill>
          <p:spPr>
            <a:xfrm flipH="false" flipV="false">
              <a:off x="11014124" y="0"/>
              <a:ext cx="5443562" cy="4580297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4"/>
            <a:srcRect l="0" t="1133" r="0" b="44361"/>
            <a:stretch>
              <a:fillRect/>
            </a:stretch>
          </p:blipFill>
          <p:spPr>
            <a:xfrm flipH="false" flipV="false">
              <a:off x="11014124" y="4707297"/>
              <a:ext cx="5443562" cy="4453297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376642" y="4491972"/>
            <a:ext cx="7029407" cy="1180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511"/>
              </a:lnSpc>
            </a:pPr>
            <a:r>
              <a:rPr lang="en-US" sz="6794">
                <a:solidFill>
                  <a:srgbClr val="000000"/>
                </a:solidFill>
                <a:latin typeface="Bebas Neue Cyrillic"/>
              </a:rPr>
              <a:t>The Basics of Hepatitis B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5802" r="0" b="45802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-90369" y="354141"/>
            <a:ext cx="13221428" cy="863042"/>
            <a:chOff x="0" y="0"/>
            <a:chExt cx="12860986" cy="8395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60986" cy="839514"/>
            </a:xfrm>
            <a:custGeom>
              <a:avLst/>
              <a:gdLst/>
              <a:ahLst/>
              <a:cxnLst/>
              <a:rect r="r" b="b" t="t" l="l"/>
              <a:pathLst>
                <a:path h="839514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839514"/>
                  </a:lnTo>
                  <a:lnTo>
                    <a:pt x="0" y="839514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246279" y="512361"/>
            <a:ext cx="11804572" cy="5172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Hepatitis B is one of the world's most common infections.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3377554" y="923982"/>
            <a:ext cx="5778850" cy="5778850"/>
          </a:xfrm>
          <a:custGeom>
            <a:avLst/>
            <a:gdLst/>
            <a:ahLst/>
            <a:cxnLst/>
            <a:rect r="r" b="b" t="t" l="l"/>
            <a:pathLst>
              <a:path h="5778850" w="5778850">
                <a:moveTo>
                  <a:pt x="0" y="0"/>
                </a:moveTo>
                <a:lnTo>
                  <a:pt x="5778850" y="0"/>
                </a:lnTo>
                <a:lnTo>
                  <a:pt x="5778850" y="5778850"/>
                </a:lnTo>
                <a:lnTo>
                  <a:pt x="0" y="57788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6762750" y="4705350"/>
            <a:ext cx="4992062" cy="1801601"/>
          </a:xfrm>
          <a:custGeom>
            <a:avLst/>
            <a:gdLst/>
            <a:ahLst/>
            <a:cxnLst/>
            <a:rect r="r" b="b" t="t" l="l"/>
            <a:pathLst>
              <a:path h="1801601" w="4992062">
                <a:moveTo>
                  <a:pt x="0" y="0"/>
                </a:moveTo>
                <a:lnTo>
                  <a:pt x="4992062" y="0"/>
                </a:lnTo>
                <a:lnTo>
                  <a:pt x="4992062" y="1801601"/>
                </a:lnTo>
                <a:lnTo>
                  <a:pt x="0" y="18016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88545" r="0" b="-88545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46673" y="1519437"/>
            <a:ext cx="4229784" cy="1724766"/>
          </a:xfrm>
          <a:custGeom>
            <a:avLst/>
            <a:gdLst/>
            <a:ahLst/>
            <a:cxnLst/>
            <a:rect r="r" b="b" t="t" l="l"/>
            <a:pathLst>
              <a:path h="1724766" w="4229784">
                <a:moveTo>
                  <a:pt x="0" y="0"/>
                </a:moveTo>
                <a:lnTo>
                  <a:pt x="4229785" y="0"/>
                </a:lnTo>
                <a:lnTo>
                  <a:pt x="4229785" y="1724767"/>
                </a:lnTo>
                <a:lnTo>
                  <a:pt x="0" y="1724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72619" r="0" b="-72619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89729" y="1517830"/>
            <a:ext cx="4710364" cy="1725099"/>
            <a:chOff x="0" y="0"/>
            <a:chExt cx="36050728" cy="1320303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12700" y="-12700"/>
              <a:ext cx="36076130" cy="13228431"/>
            </a:xfrm>
            <a:custGeom>
              <a:avLst/>
              <a:gdLst/>
              <a:ahLst/>
              <a:cxnLst/>
              <a:rect r="r" b="b" t="t" l="l"/>
              <a:pathLst>
                <a:path h="13228431" w="36076130">
                  <a:moveTo>
                    <a:pt x="35213798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2366101"/>
                  </a:lnTo>
                  <a:cubicBezTo>
                    <a:pt x="0" y="12838541"/>
                    <a:pt x="389890" y="13228431"/>
                    <a:pt x="862330" y="13228431"/>
                  </a:cubicBezTo>
                  <a:lnTo>
                    <a:pt x="35213798" y="13228431"/>
                  </a:lnTo>
                  <a:cubicBezTo>
                    <a:pt x="35686237" y="13228431"/>
                    <a:pt x="36076130" y="12838541"/>
                    <a:pt x="36076130" y="12366101"/>
                  </a:cubicBezTo>
                  <a:lnTo>
                    <a:pt x="36076130" y="862330"/>
                  </a:lnTo>
                  <a:cubicBezTo>
                    <a:pt x="36076127" y="389890"/>
                    <a:pt x="35686237" y="0"/>
                    <a:pt x="35213798" y="0"/>
                  </a:cubicBezTo>
                  <a:close/>
                  <a:moveTo>
                    <a:pt x="35885627" y="965172"/>
                  </a:moveTo>
                  <a:lnTo>
                    <a:pt x="35885627" y="12366101"/>
                  </a:lnTo>
                  <a:cubicBezTo>
                    <a:pt x="35885627" y="12733131"/>
                    <a:pt x="35580827" y="13037931"/>
                    <a:pt x="35213798" y="13037931"/>
                  </a:cubicBezTo>
                  <a:lnTo>
                    <a:pt x="862330" y="13037931"/>
                  </a:lnTo>
                  <a:cubicBezTo>
                    <a:pt x="495300" y="13037931"/>
                    <a:pt x="190500" y="12733131"/>
                    <a:pt x="190500" y="12366101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35213798" y="190500"/>
                  </a:lnTo>
                  <a:cubicBezTo>
                    <a:pt x="35580827" y="190500"/>
                    <a:pt x="35885627" y="495300"/>
                    <a:pt x="35885627" y="862330"/>
                  </a:cubicBezTo>
                  <a:lnTo>
                    <a:pt x="35885627" y="965172"/>
                  </a:lnTo>
                  <a:close/>
                </a:path>
              </a:pathLst>
            </a:custGeom>
            <a:solidFill>
              <a:srgbClr val="092E6E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-360947" y="2314754"/>
            <a:ext cx="5849503" cy="672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Almost 300 million people 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are living with hepatitis B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6753495" y="4690928"/>
            <a:ext cx="4858367" cy="1738405"/>
            <a:chOff x="0" y="0"/>
            <a:chExt cx="37183472" cy="1330486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-12700" y="-12700"/>
              <a:ext cx="37208873" cy="13330269"/>
            </a:xfrm>
            <a:custGeom>
              <a:avLst/>
              <a:gdLst/>
              <a:ahLst/>
              <a:cxnLst/>
              <a:rect r="r" b="b" t="t" l="l"/>
              <a:pathLst>
                <a:path h="13330269" w="37208873">
                  <a:moveTo>
                    <a:pt x="36346541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2467938"/>
                  </a:lnTo>
                  <a:cubicBezTo>
                    <a:pt x="0" y="12940378"/>
                    <a:pt x="389890" y="13330269"/>
                    <a:pt x="862330" y="13330269"/>
                  </a:cubicBezTo>
                  <a:lnTo>
                    <a:pt x="36346541" y="13330269"/>
                  </a:lnTo>
                  <a:cubicBezTo>
                    <a:pt x="36818984" y="13330269"/>
                    <a:pt x="37208873" y="12940378"/>
                    <a:pt x="37208873" y="12467938"/>
                  </a:cubicBezTo>
                  <a:lnTo>
                    <a:pt x="37208873" y="862330"/>
                  </a:lnTo>
                  <a:cubicBezTo>
                    <a:pt x="37208873" y="389890"/>
                    <a:pt x="36818984" y="0"/>
                    <a:pt x="36346541" y="0"/>
                  </a:cubicBezTo>
                  <a:close/>
                  <a:moveTo>
                    <a:pt x="37018373" y="965738"/>
                  </a:moveTo>
                  <a:lnTo>
                    <a:pt x="37018373" y="12467938"/>
                  </a:lnTo>
                  <a:cubicBezTo>
                    <a:pt x="37018373" y="12834968"/>
                    <a:pt x="36713573" y="13139769"/>
                    <a:pt x="36346541" y="13139769"/>
                  </a:cubicBezTo>
                  <a:lnTo>
                    <a:pt x="862330" y="13139769"/>
                  </a:lnTo>
                  <a:cubicBezTo>
                    <a:pt x="495300" y="13139769"/>
                    <a:pt x="190500" y="12834968"/>
                    <a:pt x="190500" y="12467938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36346541" y="190500"/>
                  </a:lnTo>
                  <a:cubicBezTo>
                    <a:pt x="36713573" y="190500"/>
                    <a:pt x="37018373" y="495300"/>
                    <a:pt x="37018373" y="862330"/>
                  </a:cubicBezTo>
                  <a:lnTo>
                    <a:pt x="37018373" y="965738"/>
                  </a:lnTo>
                  <a:close/>
                </a:path>
              </a:pathLst>
            </a:custGeom>
            <a:solidFill>
              <a:srgbClr val="092E6E"/>
            </a:soli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6977775" y="4983746"/>
            <a:ext cx="4528425" cy="465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41"/>
              </a:lnSpc>
            </a:pPr>
            <a:r>
              <a:rPr lang="en-US" sz="3170" spc="190">
                <a:solidFill>
                  <a:srgbClr val="000000"/>
                </a:solidFill>
                <a:latin typeface="Kite One Italics"/>
              </a:rPr>
              <a:t>In the United States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-681034" y="1629010"/>
            <a:ext cx="6334125" cy="529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5"/>
              </a:lnSpc>
            </a:pPr>
            <a:r>
              <a:rPr lang="en-US" sz="3521" spc="211">
                <a:solidFill>
                  <a:srgbClr val="000000"/>
                </a:solidFill>
                <a:latin typeface="Kite One Italics"/>
              </a:rPr>
              <a:t>Worldwide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977775" y="5588730"/>
            <a:ext cx="4562475" cy="672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Around 2.4 million people 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have hepatitis B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7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20" id="20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8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7690" r="0" b="76501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-95250" y="228600"/>
            <a:ext cx="13221428" cy="1446285"/>
            <a:chOff x="0" y="0"/>
            <a:chExt cx="12860986" cy="14068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60986" cy="1406857"/>
            </a:xfrm>
            <a:custGeom>
              <a:avLst/>
              <a:gdLst/>
              <a:ahLst/>
              <a:cxnLst/>
              <a:rect r="r" b="b" t="t" l="l"/>
              <a:pathLst>
                <a:path h="1406857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1406857"/>
                  </a:lnTo>
                  <a:lnTo>
                    <a:pt x="0" y="1406857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8" id="8"/>
          <p:cNvSpPr txBox="true"/>
          <p:nvPr/>
        </p:nvSpPr>
        <p:spPr>
          <a:xfrm rot="0">
            <a:off x="1676932" y="459000"/>
            <a:ext cx="8956492" cy="1047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Most people with hepatitis B </a:t>
            </a:r>
          </a:p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are not aware of it!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819150" y="2095500"/>
            <a:ext cx="10553748" cy="4211152"/>
          </a:xfrm>
          <a:custGeom>
            <a:avLst/>
            <a:gdLst/>
            <a:ahLst/>
            <a:cxnLst/>
            <a:rect r="r" b="b" t="t" l="l"/>
            <a:pathLst>
              <a:path h="4211152" w="10553748">
                <a:moveTo>
                  <a:pt x="0" y="0"/>
                </a:moveTo>
                <a:lnTo>
                  <a:pt x="10553748" y="0"/>
                </a:lnTo>
                <a:lnTo>
                  <a:pt x="10553748" y="4211152"/>
                </a:lnTo>
                <a:lnTo>
                  <a:pt x="0" y="42111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75307" r="0" b="-75307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19727" y="2183777"/>
            <a:ext cx="10347764" cy="4029004"/>
            <a:chOff x="0" y="0"/>
            <a:chExt cx="13797018" cy="5372005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6"/>
            <a:srcRect l="22005" t="0" r="22005" b="0"/>
            <a:stretch>
              <a:fillRect/>
            </a:stretch>
          </p:blipFill>
          <p:spPr>
            <a:xfrm flipH="false" flipV="false">
              <a:off x="0" y="0"/>
              <a:ext cx="4514339" cy="5372005"/>
            </a:xfrm>
            <a:prstGeom prst="rect">
              <a:avLst/>
            </a:prstGeom>
          </p:spPr>
        </p:pic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7"/>
            <a:srcRect l="0" t="7383" r="0" b="7383"/>
            <a:stretch>
              <a:fillRect/>
            </a:stretch>
          </p:blipFill>
          <p:spPr>
            <a:xfrm flipH="false" flipV="false">
              <a:off x="4641339" y="0"/>
              <a:ext cx="4514339" cy="5372005"/>
            </a:xfrm>
            <a:prstGeom prst="rect">
              <a:avLst/>
            </a:prstGeom>
          </p:spPr>
        </p:pic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8"/>
            <a:srcRect l="22163" t="0" r="22163" b="0"/>
            <a:stretch>
              <a:fillRect/>
            </a:stretch>
          </p:blipFill>
          <p:spPr>
            <a:xfrm flipH="false" flipV="false">
              <a:off x="9282679" y="0"/>
              <a:ext cx="4514339" cy="5372005"/>
            </a:xfrm>
            <a:prstGeom prst="rect">
              <a:avLst/>
            </a:prstGeom>
          </p:spPr>
        </p:pic>
      </p:grpSp>
      <p:grpSp>
        <p:nvGrpSpPr>
          <p:cNvPr name="Group 14" id="1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9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471006" y="2314450"/>
            <a:ext cx="3272297" cy="3272297"/>
          </a:xfrm>
          <a:custGeom>
            <a:avLst/>
            <a:gdLst/>
            <a:ahLst/>
            <a:cxnLst/>
            <a:rect r="r" b="b" t="t" l="l"/>
            <a:pathLst>
              <a:path h="3272297" w="3272297">
                <a:moveTo>
                  <a:pt x="0" y="0"/>
                </a:moveTo>
                <a:lnTo>
                  <a:pt x="3272297" y="0"/>
                </a:lnTo>
                <a:lnTo>
                  <a:pt x="3272297" y="3272297"/>
                </a:lnTo>
                <a:lnTo>
                  <a:pt x="0" y="32722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90369" y="230943"/>
            <a:ext cx="13221428" cy="709257"/>
            <a:chOff x="0" y="0"/>
            <a:chExt cx="12860986" cy="68992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860986" cy="689921"/>
            </a:xfrm>
            <a:custGeom>
              <a:avLst/>
              <a:gdLst/>
              <a:ahLst/>
              <a:cxnLst/>
              <a:rect r="r" b="b" t="t" l="l"/>
              <a:pathLst>
                <a:path h="689921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689921"/>
                  </a:lnTo>
                  <a:lnTo>
                    <a:pt x="0" y="689921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7363918" y="2773180"/>
            <a:ext cx="3409825" cy="2145508"/>
          </a:xfrm>
          <a:custGeom>
            <a:avLst/>
            <a:gdLst/>
            <a:ahLst/>
            <a:cxnLst/>
            <a:rect r="r" b="b" t="t" l="l"/>
            <a:pathLst>
              <a:path h="2145508" w="3409825">
                <a:moveTo>
                  <a:pt x="0" y="0"/>
                </a:moveTo>
                <a:lnTo>
                  <a:pt x="3409825" y="0"/>
                </a:lnTo>
                <a:lnTo>
                  <a:pt x="3409825" y="2145508"/>
                </a:lnTo>
                <a:lnTo>
                  <a:pt x="0" y="21455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458" t="-49005" r="-8134" b="-34538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-75900" y="-22442"/>
            <a:ext cx="12343424" cy="403799"/>
            <a:chOff x="0" y="0"/>
            <a:chExt cx="16457898" cy="538398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6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11" id="11"/>
          <p:cNvSpPr txBox="true"/>
          <p:nvPr/>
        </p:nvSpPr>
        <p:spPr>
          <a:xfrm rot="0">
            <a:off x="-237060" y="1455977"/>
            <a:ext cx="6696075" cy="546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Acute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6218" y="422992"/>
            <a:ext cx="12139188" cy="5172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There are 2 kinds of hepatitis B infections.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724369" y="1591775"/>
            <a:ext cx="6660001" cy="539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51"/>
              </a:lnSpc>
            </a:pPr>
            <a:r>
              <a:rPr lang="en-US" sz="3602" spc="216">
                <a:solidFill>
                  <a:srgbClr val="000000"/>
                </a:solidFill>
                <a:latin typeface="Kite One Italics"/>
              </a:rPr>
              <a:t>Chronic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13731" y="5445642"/>
            <a:ext cx="3926098" cy="40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Short-term infection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113627" y="5450245"/>
            <a:ext cx="3926098" cy="40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Lifelong infection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-95250" y="228600"/>
            <a:ext cx="13221428" cy="1282376"/>
            <a:chOff x="0" y="0"/>
            <a:chExt cx="12860986" cy="12474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60986" cy="1247416"/>
            </a:xfrm>
            <a:custGeom>
              <a:avLst/>
              <a:gdLst/>
              <a:ahLst/>
              <a:cxnLst/>
              <a:rect r="r" b="b" t="t" l="l"/>
              <a:pathLst>
                <a:path h="1247416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1247416"/>
                  </a:lnTo>
                  <a:lnTo>
                    <a:pt x="0" y="1247416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-674777" y="1749604"/>
            <a:ext cx="6696075" cy="546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Acute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1845" y="2373326"/>
            <a:ext cx="4448175" cy="656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An infection that lasts 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less than 6 months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4835" y="5001869"/>
            <a:ext cx="4715479" cy="1672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Less common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occurs by contracting the virus as an adult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clears from the body within 6 months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606559" y="2866704"/>
            <a:ext cx="2366212" cy="2366212"/>
          </a:xfrm>
          <a:custGeom>
            <a:avLst/>
            <a:gdLst/>
            <a:ahLst/>
            <a:cxnLst/>
            <a:rect r="r" b="b" t="t" l="l"/>
            <a:pathLst>
              <a:path h="2366212" w="2366212">
                <a:moveTo>
                  <a:pt x="0" y="0"/>
                </a:moveTo>
                <a:lnTo>
                  <a:pt x="2366212" y="0"/>
                </a:lnTo>
                <a:lnTo>
                  <a:pt x="2366212" y="2366212"/>
                </a:lnTo>
                <a:lnTo>
                  <a:pt x="0" y="2366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95262" y="416580"/>
            <a:ext cx="11801475" cy="1047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The age when someone contracts the virus</a:t>
            </a:r>
          </a:p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determines what type of infection they will have.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802236" y="1859430"/>
            <a:ext cx="6696075" cy="546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Chronic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357142" y="5017331"/>
            <a:ext cx="3962400" cy="1672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More common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occurs by contracting the virus during childhood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lasts for life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542630" y="2473736"/>
            <a:ext cx="75914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An infection that lasts for life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7818959" y="3084726"/>
            <a:ext cx="2673553" cy="1682906"/>
          </a:xfrm>
          <a:custGeom>
            <a:avLst/>
            <a:gdLst/>
            <a:ahLst/>
            <a:cxnLst/>
            <a:rect r="r" b="b" t="t" l="l"/>
            <a:pathLst>
              <a:path h="1682906" w="2673553">
                <a:moveTo>
                  <a:pt x="0" y="0"/>
                </a:moveTo>
                <a:lnTo>
                  <a:pt x="2673553" y="0"/>
                </a:lnTo>
                <a:lnTo>
                  <a:pt x="2673553" y="1682906"/>
                </a:lnTo>
                <a:lnTo>
                  <a:pt x="0" y="16829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458" t="-49005" r="-8134" b="-34538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-19050" y="0"/>
            <a:ext cx="12343424" cy="403799"/>
            <a:chOff x="0" y="0"/>
            <a:chExt cx="16457898" cy="538398"/>
          </a:xfrm>
        </p:grpSpPr>
        <p:pic>
          <p:nvPicPr>
            <p:cNvPr name="Picture 17" id="17"/>
            <p:cNvPicPr>
              <a:picLocks noChangeAspect="true"/>
            </p:cNvPicPr>
            <p:nvPr/>
          </p:nvPicPr>
          <p:blipFill>
            <a:blip r:embed="rId6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384749"/>
            <a:ext cx="6642623" cy="6580636"/>
            <a:chOff x="0" y="0"/>
            <a:chExt cx="8856831" cy="8774182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6998" r="0" b="16998"/>
            <a:stretch>
              <a:fillRect/>
            </a:stretch>
          </p:blipFill>
          <p:spPr>
            <a:xfrm flipH="false" flipV="false">
              <a:off x="0" y="0"/>
              <a:ext cx="8856831" cy="8774182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6949445" y="954092"/>
            <a:ext cx="5038715" cy="1195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64"/>
              </a:lnSpc>
              <a:spcBef>
                <a:spcPct val="0"/>
              </a:spcBef>
            </a:pPr>
            <a:r>
              <a:rPr lang="en-US" sz="2260" u="none">
                <a:solidFill>
                  <a:srgbClr val="000000"/>
                </a:solidFill>
                <a:latin typeface="Kite One"/>
              </a:rPr>
              <a:t>Although hepatitis B can be prevented with a vaccine at birth, not all babies receive the vaccine.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963371" y="2965481"/>
            <a:ext cx="5024789" cy="1563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63"/>
              </a:lnSpc>
            </a:pPr>
            <a:r>
              <a:rPr lang="en-US" sz="2260">
                <a:solidFill>
                  <a:srgbClr val="000000"/>
                </a:solidFill>
                <a:latin typeface="Kite One"/>
              </a:rPr>
              <a:t>Many pregnant people do not know they are living with the virus, and unknowingly transmit the virus to their babies.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963371" y="5378386"/>
            <a:ext cx="5038715" cy="790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64"/>
              </a:lnSpc>
              <a:spcBef>
                <a:spcPct val="0"/>
              </a:spcBef>
            </a:pPr>
            <a:r>
              <a:rPr lang="en-US" sz="2260" u="none">
                <a:solidFill>
                  <a:srgbClr val="000000"/>
                </a:solidFill>
                <a:latin typeface="Kite One"/>
              </a:rPr>
              <a:t>Without the vaccine, most of these will develop into chronic, lifelong conditions.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9" id="9"/>
          <p:cNvGrpSpPr/>
          <p:nvPr/>
        </p:nvGrpSpPr>
        <p:grpSpPr>
          <a:xfrm rot="0">
            <a:off x="-75712" y="0"/>
            <a:ext cx="12343424" cy="403799"/>
            <a:chOff x="0" y="0"/>
            <a:chExt cx="16457898" cy="538398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4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5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255124"/>
            <a:chOff x="0" y="0"/>
            <a:chExt cx="10030210" cy="97314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973142"/>
            </a:xfrm>
            <a:custGeom>
              <a:avLst/>
              <a:gdLst/>
              <a:ahLst/>
              <a:cxnLst/>
              <a:rect r="r" b="b" t="t" l="l"/>
              <a:pathLst>
                <a:path h="973142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973142"/>
                  </a:lnTo>
                  <a:lnTo>
                    <a:pt x="0" y="973142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2910477" y="4233662"/>
            <a:ext cx="3688563" cy="26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043"/>
              </a:lnSpc>
            </a:pPr>
            <a:r>
              <a:rPr lang="en-US" sz="1731" spc="103">
                <a:solidFill>
                  <a:srgbClr val="000000"/>
                </a:solidFill>
                <a:latin typeface="Kite One Bold"/>
              </a:rPr>
              <a:t>Household contact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267129" y="3299262"/>
            <a:ext cx="1027335" cy="887072"/>
            <a:chOff x="0" y="0"/>
            <a:chExt cx="1369780" cy="1182763"/>
          </a:xfrm>
        </p:grpSpPr>
        <p:sp>
          <p:nvSpPr>
            <p:cNvPr name="Freeform 6" id="6"/>
            <p:cNvSpPr/>
            <p:nvPr/>
          </p:nvSpPr>
          <p:spPr>
            <a:xfrm flipH="false" flipV="false" rot="-825423">
              <a:off x="88259" y="183948"/>
              <a:ext cx="545740" cy="808115"/>
            </a:xfrm>
            <a:custGeom>
              <a:avLst/>
              <a:gdLst/>
              <a:ahLst/>
              <a:cxnLst/>
              <a:rect r="r" b="b" t="t" l="l"/>
              <a:pathLst>
                <a:path h="808115" w="545740">
                  <a:moveTo>
                    <a:pt x="0" y="0"/>
                  </a:moveTo>
                  <a:lnTo>
                    <a:pt x="545740" y="0"/>
                  </a:lnTo>
                  <a:lnTo>
                    <a:pt x="545740" y="808115"/>
                  </a:lnTo>
                  <a:lnTo>
                    <a:pt x="0" y="808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216" t="0" r="-216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553505">
              <a:off x="321679" y="65653"/>
              <a:ext cx="903884" cy="1051457"/>
            </a:xfrm>
            <a:custGeom>
              <a:avLst/>
              <a:gdLst/>
              <a:ahLst/>
              <a:cxnLst/>
              <a:rect r="r" b="b" t="t" l="l"/>
              <a:pathLst>
                <a:path h="1051457" w="903884">
                  <a:moveTo>
                    <a:pt x="0" y="0"/>
                  </a:moveTo>
                  <a:lnTo>
                    <a:pt x="903884" y="0"/>
                  </a:lnTo>
                  <a:lnTo>
                    <a:pt x="903884" y="1051457"/>
                  </a:lnTo>
                  <a:lnTo>
                    <a:pt x="0" y="1051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4" t="0" r="-104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927471">
              <a:off x="928571" y="127443"/>
              <a:ext cx="170046" cy="415397"/>
            </a:xfrm>
            <a:custGeom>
              <a:avLst/>
              <a:gdLst/>
              <a:ahLst/>
              <a:cxnLst/>
              <a:rect r="r" b="b" t="t" l="l"/>
              <a:pathLst>
                <a:path h="415397" w="170046">
                  <a:moveTo>
                    <a:pt x="0" y="0"/>
                  </a:moveTo>
                  <a:lnTo>
                    <a:pt x="170045" y="0"/>
                  </a:lnTo>
                  <a:lnTo>
                    <a:pt x="170045" y="415397"/>
                  </a:lnTo>
                  <a:lnTo>
                    <a:pt x="0" y="415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-90" r="0" b="-9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977677">
              <a:off x="1144874" y="343746"/>
              <a:ext cx="170046" cy="415397"/>
            </a:xfrm>
            <a:custGeom>
              <a:avLst/>
              <a:gdLst/>
              <a:ahLst/>
              <a:cxnLst/>
              <a:rect r="r" b="b" t="t" l="l"/>
              <a:pathLst>
                <a:path h="415397" w="170046">
                  <a:moveTo>
                    <a:pt x="0" y="0"/>
                  </a:moveTo>
                  <a:lnTo>
                    <a:pt x="170046" y="0"/>
                  </a:lnTo>
                  <a:lnTo>
                    <a:pt x="170046" y="415397"/>
                  </a:lnTo>
                  <a:lnTo>
                    <a:pt x="0" y="415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-90" r="0" b="-9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639770" y="2374621"/>
            <a:ext cx="6090047" cy="291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2012" spc="120">
                <a:solidFill>
                  <a:srgbClr val="1A191C"/>
                </a:solidFill>
                <a:latin typeface="Kite One Bold"/>
              </a:rPr>
              <a:t>Direct blood to blood contact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830583" y="1537528"/>
            <a:ext cx="549098" cy="734058"/>
          </a:xfrm>
          <a:custGeom>
            <a:avLst/>
            <a:gdLst/>
            <a:ahLst/>
            <a:cxnLst/>
            <a:rect r="r" b="b" t="t" l="l"/>
            <a:pathLst>
              <a:path h="734058" w="549098">
                <a:moveTo>
                  <a:pt x="0" y="0"/>
                </a:moveTo>
                <a:lnTo>
                  <a:pt x="549099" y="0"/>
                </a:lnTo>
                <a:lnTo>
                  <a:pt x="549099" y="734058"/>
                </a:lnTo>
                <a:lnTo>
                  <a:pt x="0" y="7340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69" r="0" b="-69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10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14" id="14"/>
          <p:cNvSpPr txBox="true"/>
          <p:nvPr/>
        </p:nvSpPr>
        <p:spPr>
          <a:xfrm rot="0">
            <a:off x="5652638" y="4035092"/>
            <a:ext cx="1265279" cy="509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H</a:t>
            </a:r>
            <a:r>
              <a:rPr lang="en-US" sz="1698" spc="101">
                <a:solidFill>
                  <a:srgbClr val="000000"/>
                </a:solidFill>
                <a:latin typeface="Kite One Bold"/>
              </a:rPr>
              <a:t>ealthcare exposures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6005846" y="3058428"/>
            <a:ext cx="759656" cy="823444"/>
          </a:xfrm>
          <a:custGeom>
            <a:avLst/>
            <a:gdLst/>
            <a:ahLst/>
            <a:cxnLst/>
            <a:rect r="r" b="b" t="t" l="l"/>
            <a:pathLst>
              <a:path h="823444" w="759656">
                <a:moveTo>
                  <a:pt x="0" y="0"/>
                </a:moveTo>
                <a:lnTo>
                  <a:pt x="759657" y="0"/>
                </a:lnTo>
                <a:lnTo>
                  <a:pt x="759657" y="823445"/>
                </a:lnTo>
                <a:lnTo>
                  <a:pt x="0" y="8234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-46" r="0" b="-46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685447" y="3379201"/>
            <a:ext cx="709288" cy="709288"/>
          </a:xfrm>
          <a:custGeom>
            <a:avLst/>
            <a:gdLst/>
            <a:ahLst/>
            <a:cxnLst/>
            <a:rect r="r" b="b" t="t" l="l"/>
            <a:pathLst>
              <a:path h="709288" w="709288">
                <a:moveTo>
                  <a:pt x="0" y="0"/>
                </a:moveTo>
                <a:lnTo>
                  <a:pt x="709288" y="0"/>
                </a:lnTo>
                <a:lnTo>
                  <a:pt x="709288" y="709288"/>
                </a:lnTo>
                <a:lnTo>
                  <a:pt x="0" y="70928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4735144" y="6121580"/>
            <a:ext cx="1666875" cy="271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2"/>
              </a:lnSpc>
            </a:pPr>
            <a:r>
              <a:rPr lang="en-US" sz="1696" spc="101">
                <a:solidFill>
                  <a:srgbClr val="000000"/>
                </a:solidFill>
                <a:latin typeface="Kite One Bold"/>
              </a:rPr>
              <a:t>Sharing needles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1695823">
            <a:off x="5190809" y="5507335"/>
            <a:ext cx="757153" cy="757153"/>
          </a:xfrm>
          <a:custGeom>
            <a:avLst/>
            <a:gdLst/>
            <a:ahLst/>
            <a:cxnLst/>
            <a:rect r="r" b="b" t="t" l="l"/>
            <a:pathLst>
              <a:path h="757153" w="757153">
                <a:moveTo>
                  <a:pt x="0" y="0"/>
                </a:moveTo>
                <a:lnTo>
                  <a:pt x="757153" y="0"/>
                </a:lnTo>
                <a:lnTo>
                  <a:pt x="757153" y="757153"/>
                </a:lnTo>
                <a:lnTo>
                  <a:pt x="0" y="7571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138190" y="4993030"/>
            <a:ext cx="1215152" cy="822869"/>
            <a:chOff x="0" y="0"/>
            <a:chExt cx="1620202" cy="1097158"/>
          </a:xfrm>
        </p:grpSpPr>
        <p:sp>
          <p:nvSpPr>
            <p:cNvPr name="Freeform 20" id="20"/>
            <p:cNvSpPr/>
            <p:nvPr/>
          </p:nvSpPr>
          <p:spPr>
            <a:xfrm flipH="false" flipV="false" rot="6700851">
              <a:off x="149870" y="261258"/>
              <a:ext cx="575421" cy="713021"/>
            </a:xfrm>
            <a:custGeom>
              <a:avLst/>
              <a:gdLst/>
              <a:ahLst/>
              <a:cxnLst/>
              <a:rect r="r" b="b" t="t" l="l"/>
              <a:pathLst>
                <a:path h="713021" w="575421">
                  <a:moveTo>
                    <a:pt x="0" y="0"/>
                  </a:moveTo>
                  <a:lnTo>
                    <a:pt x="575421" y="0"/>
                  </a:lnTo>
                  <a:lnTo>
                    <a:pt x="575421" y="713022"/>
                  </a:lnTo>
                  <a:lnTo>
                    <a:pt x="0" y="713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27" t="0" r="-27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6963998">
              <a:off x="341843" y="199393"/>
              <a:ext cx="879769" cy="698373"/>
            </a:xfrm>
            <a:custGeom>
              <a:avLst/>
              <a:gdLst/>
              <a:ahLst/>
              <a:cxnLst/>
              <a:rect r="r" b="b" t="t" l="l"/>
              <a:pathLst>
                <a:path h="698373" w="879769">
                  <a:moveTo>
                    <a:pt x="0" y="0"/>
                  </a:moveTo>
                  <a:lnTo>
                    <a:pt x="879768" y="0"/>
                  </a:lnTo>
                  <a:lnTo>
                    <a:pt x="879768" y="698373"/>
                  </a:lnTo>
                  <a:lnTo>
                    <a:pt x="0" y="698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l="0" t="-339" r="0" b="-339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2103242">
              <a:off x="781157" y="296483"/>
              <a:ext cx="761914" cy="509212"/>
            </a:xfrm>
            <a:custGeom>
              <a:avLst/>
              <a:gdLst/>
              <a:ahLst/>
              <a:cxnLst/>
              <a:rect r="r" b="b" t="t" l="l"/>
              <a:pathLst>
                <a:path h="509212" w="761914">
                  <a:moveTo>
                    <a:pt x="0" y="0"/>
                  </a:moveTo>
                  <a:lnTo>
                    <a:pt x="761914" y="0"/>
                  </a:lnTo>
                  <a:lnTo>
                    <a:pt x="761914" y="509213"/>
                  </a:lnTo>
                  <a:lnTo>
                    <a:pt x="0" y="509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-72" t="0" r="-72" b="0"/>
              </a:stretch>
            </a:blip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1598620" y="2062121"/>
            <a:ext cx="244846" cy="323829"/>
          </a:xfrm>
          <a:custGeom>
            <a:avLst/>
            <a:gdLst/>
            <a:ahLst/>
            <a:cxnLst/>
            <a:rect r="r" b="b" t="t" l="l"/>
            <a:pathLst>
              <a:path h="323829" w="244846">
                <a:moveTo>
                  <a:pt x="0" y="0"/>
                </a:moveTo>
                <a:lnTo>
                  <a:pt x="244846" y="0"/>
                </a:lnTo>
                <a:lnTo>
                  <a:pt x="244846" y="323829"/>
                </a:lnTo>
                <a:lnTo>
                  <a:pt x="0" y="3238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609" r="0" b="-609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-483462">
            <a:off x="5449650" y="3152409"/>
            <a:ext cx="441297" cy="323250"/>
          </a:xfrm>
          <a:custGeom>
            <a:avLst/>
            <a:gdLst/>
            <a:ahLst/>
            <a:cxnLst/>
            <a:rect r="r" b="b" t="t" l="l"/>
            <a:pathLst>
              <a:path h="323250" w="441297">
                <a:moveTo>
                  <a:pt x="0" y="0"/>
                </a:moveTo>
                <a:lnTo>
                  <a:pt x="441297" y="0"/>
                </a:lnTo>
                <a:lnTo>
                  <a:pt x="441297" y="323250"/>
                </a:lnTo>
                <a:lnTo>
                  <a:pt x="0" y="3232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2367533">
            <a:off x="5795087" y="2786221"/>
            <a:ext cx="489114" cy="562481"/>
          </a:xfrm>
          <a:custGeom>
            <a:avLst/>
            <a:gdLst/>
            <a:ahLst/>
            <a:cxnLst/>
            <a:rect r="r" b="b" t="t" l="l"/>
            <a:pathLst>
              <a:path h="562481" w="489114">
                <a:moveTo>
                  <a:pt x="0" y="0"/>
                </a:moveTo>
                <a:lnTo>
                  <a:pt x="489114" y="0"/>
                </a:lnTo>
                <a:lnTo>
                  <a:pt x="489114" y="562481"/>
                </a:lnTo>
                <a:lnTo>
                  <a:pt x="0" y="56248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-120" r="0" b="-12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0" y="-16843"/>
            <a:ext cx="12343424" cy="403799"/>
            <a:chOff x="0" y="0"/>
            <a:chExt cx="16457898" cy="538398"/>
          </a:xfrm>
        </p:grpSpPr>
        <p:pic>
          <p:nvPicPr>
            <p:cNvPr name="Picture 27" id="27"/>
            <p:cNvPicPr>
              <a:picLocks noChangeAspect="true"/>
            </p:cNvPicPr>
            <p:nvPr/>
          </p:nvPicPr>
          <p:blipFill>
            <a:blip r:embed="rId27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28" id="28"/>
          <p:cNvSpPr/>
          <p:nvPr/>
        </p:nvSpPr>
        <p:spPr>
          <a:xfrm flipH="false" flipV="false" rot="0">
            <a:off x="905855" y="2978496"/>
            <a:ext cx="1473827" cy="816131"/>
          </a:xfrm>
          <a:custGeom>
            <a:avLst/>
            <a:gdLst/>
            <a:ahLst/>
            <a:cxnLst/>
            <a:rect r="r" b="b" t="t" l="l"/>
            <a:pathLst>
              <a:path h="816131" w="1473827">
                <a:moveTo>
                  <a:pt x="0" y="0"/>
                </a:moveTo>
                <a:lnTo>
                  <a:pt x="1473827" y="0"/>
                </a:lnTo>
                <a:lnTo>
                  <a:pt x="1473827" y="816132"/>
                </a:lnTo>
                <a:lnTo>
                  <a:pt x="0" y="816132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l="0" t="0" r="0" b="0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29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31" id="31"/>
          <p:cNvSpPr/>
          <p:nvPr/>
        </p:nvSpPr>
        <p:spPr>
          <a:xfrm flipH="false" flipV="false" rot="0">
            <a:off x="8878899" y="3146628"/>
            <a:ext cx="1561033" cy="2033919"/>
          </a:xfrm>
          <a:custGeom>
            <a:avLst/>
            <a:gdLst/>
            <a:ahLst/>
            <a:cxnLst/>
            <a:rect r="r" b="b" t="t" l="l"/>
            <a:pathLst>
              <a:path h="2033919" w="1561033">
                <a:moveTo>
                  <a:pt x="0" y="0"/>
                </a:moveTo>
                <a:lnTo>
                  <a:pt x="1561032" y="0"/>
                </a:lnTo>
                <a:lnTo>
                  <a:pt x="1561032" y="2033919"/>
                </a:lnTo>
                <a:lnTo>
                  <a:pt x="0" y="2033919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21198" y="567931"/>
            <a:ext cx="12153900" cy="450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Libre Baskerville Bold"/>
              </a:rPr>
              <a:t>Someone can also get hepatitis B through: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556272" y="4529463"/>
            <a:ext cx="2804017" cy="711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4"/>
              </a:lnSpc>
            </a:pPr>
            <a:r>
              <a:rPr lang="en-US" sz="1622" spc="97">
                <a:solidFill>
                  <a:srgbClr val="161616"/>
                </a:solidFill>
                <a:latin typeface="Kite One Bold"/>
              </a:rPr>
              <a:t>Sharing hygiene equipment </a:t>
            </a:r>
          </a:p>
          <a:p>
            <a:pPr algn="ctr">
              <a:lnSpc>
                <a:spcPts val="1914"/>
              </a:lnSpc>
            </a:pPr>
            <a:r>
              <a:rPr lang="en-US" sz="1622" spc="97">
                <a:solidFill>
                  <a:srgbClr val="161616"/>
                </a:solidFill>
                <a:latin typeface="Kite One Bold"/>
              </a:rPr>
              <a:t>(razors, toothbrushes, earrings etc.) 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93514" y="5824072"/>
            <a:ext cx="2914650" cy="756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Tattoos, piercings, barbers,</a:t>
            </a:r>
          </a:p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scarification, circumcision practices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8179861" y="5231965"/>
            <a:ext cx="2809875" cy="344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Unprotected Sex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853362" y="5986539"/>
            <a:ext cx="3648075" cy="576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2012" spc="120">
                <a:solidFill>
                  <a:srgbClr val="000000"/>
                </a:solidFill>
                <a:latin typeface="Kite One Bold"/>
              </a:rPr>
              <a:t>There is a risk during any type of intimate contact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2497145" y="1513756"/>
            <a:ext cx="2343150" cy="799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33"/>
              </a:lnSpc>
            </a:pPr>
            <a:r>
              <a:rPr lang="en-US" sz="5282" spc="316">
                <a:solidFill>
                  <a:srgbClr val="161616"/>
                </a:solidFill>
                <a:latin typeface="Libre Baskerville Bold"/>
              </a:rPr>
              <a:t>Blood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8915400" y="1514892"/>
            <a:ext cx="1524531" cy="799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33"/>
              </a:lnSpc>
            </a:pPr>
            <a:r>
              <a:rPr lang="en-US" sz="5282" spc="316">
                <a:solidFill>
                  <a:srgbClr val="161616"/>
                </a:solidFill>
                <a:latin typeface="Libre Baskerville Bold"/>
              </a:rPr>
              <a:t>Sex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07827" y="3908928"/>
            <a:ext cx="1857375" cy="499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1A191C"/>
                </a:solidFill>
                <a:latin typeface="Kite One Bold"/>
              </a:rPr>
              <a:t>Mother to child during birth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301401" y="2416118"/>
            <a:ext cx="4751999" cy="576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74"/>
              </a:lnSpc>
              <a:spcBef>
                <a:spcPct val="0"/>
              </a:spcBef>
            </a:pPr>
            <a:r>
              <a:rPr lang="en-US" sz="2012" spc="120" u="none">
                <a:solidFill>
                  <a:srgbClr val="1A191C"/>
                </a:solidFill>
                <a:latin typeface="Kite One Bold"/>
              </a:rPr>
              <a:t>Direct contact with bodily fluids of someone living with hepatitis B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295288"/>
            <a:chOff x="0" y="0"/>
            <a:chExt cx="10030210" cy="10042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1004283"/>
            </a:xfrm>
            <a:custGeom>
              <a:avLst/>
              <a:gdLst/>
              <a:ahLst/>
              <a:cxnLst/>
              <a:rect r="r" b="b" t="t" l="l"/>
              <a:pathLst>
                <a:path h="1004283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1004283"/>
                  </a:lnTo>
                  <a:lnTo>
                    <a:pt x="0" y="1004283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262273" y="4532091"/>
            <a:ext cx="5194327" cy="1005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161616"/>
                </a:solidFill>
                <a:latin typeface="Kite One Bold"/>
              </a:rPr>
              <a:t>Drinking from the same cup as someone who is living with hepatitis B or sharing a toilet 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81000" y="2022654"/>
            <a:ext cx="4661198" cy="672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Or sharing meals with someone who is living with hepatitis B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2700000">
            <a:off x="882292" y="2823200"/>
            <a:ext cx="1073590" cy="1073590"/>
          </a:xfrm>
          <a:custGeom>
            <a:avLst/>
            <a:gdLst/>
            <a:ahLst/>
            <a:cxnLst/>
            <a:rect r="r" b="b" t="t" l="l"/>
            <a:pathLst>
              <a:path h="1073590" w="1073590">
                <a:moveTo>
                  <a:pt x="0" y="0"/>
                </a:moveTo>
                <a:lnTo>
                  <a:pt x="1073590" y="0"/>
                </a:lnTo>
                <a:lnTo>
                  <a:pt x="1073590" y="1073591"/>
                </a:lnTo>
                <a:lnTo>
                  <a:pt x="0" y="10735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289267">
            <a:off x="3194021" y="2806965"/>
            <a:ext cx="1244070" cy="1244070"/>
          </a:xfrm>
          <a:custGeom>
            <a:avLst/>
            <a:gdLst/>
            <a:ahLst/>
            <a:cxnLst/>
            <a:rect r="r" b="b" t="t" l="l"/>
            <a:pathLst>
              <a:path h="1244070" w="1244070">
                <a:moveTo>
                  <a:pt x="0" y="0"/>
                </a:moveTo>
                <a:lnTo>
                  <a:pt x="1244070" y="0"/>
                </a:lnTo>
                <a:lnTo>
                  <a:pt x="1244070" y="1244070"/>
                </a:lnTo>
                <a:lnTo>
                  <a:pt x="0" y="12440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178230" y="5595116"/>
            <a:ext cx="889620" cy="889620"/>
          </a:xfrm>
          <a:custGeom>
            <a:avLst/>
            <a:gdLst/>
            <a:ahLst/>
            <a:cxnLst/>
            <a:rect r="r" b="b" t="t" l="l"/>
            <a:pathLst>
              <a:path h="889620" w="889620">
                <a:moveTo>
                  <a:pt x="0" y="0"/>
                </a:moveTo>
                <a:lnTo>
                  <a:pt x="889620" y="0"/>
                </a:lnTo>
                <a:lnTo>
                  <a:pt x="889620" y="889620"/>
                </a:lnTo>
                <a:lnTo>
                  <a:pt x="0" y="8896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073881">
            <a:off x="2772408" y="5586333"/>
            <a:ext cx="1153737" cy="1153737"/>
          </a:xfrm>
          <a:custGeom>
            <a:avLst/>
            <a:gdLst/>
            <a:ahLst/>
            <a:cxnLst/>
            <a:rect r="r" b="b" t="t" l="l"/>
            <a:pathLst>
              <a:path h="1153737" w="1153737">
                <a:moveTo>
                  <a:pt x="0" y="0"/>
                </a:moveTo>
                <a:lnTo>
                  <a:pt x="1153738" y="0"/>
                </a:lnTo>
                <a:lnTo>
                  <a:pt x="1153738" y="1153738"/>
                </a:lnTo>
                <a:lnTo>
                  <a:pt x="0" y="11537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-809481">
            <a:off x="1403468" y="5730203"/>
            <a:ext cx="751395" cy="883995"/>
          </a:xfrm>
          <a:custGeom>
            <a:avLst/>
            <a:gdLst/>
            <a:ahLst/>
            <a:cxnLst/>
            <a:rect r="r" b="b" t="t" l="l"/>
            <a:pathLst>
              <a:path h="883995" w="751395">
                <a:moveTo>
                  <a:pt x="751395" y="0"/>
                </a:moveTo>
                <a:lnTo>
                  <a:pt x="0" y="0"/>
                </a:lnTo>
                <a:lnTo>
                  <a:pt x="0" y="883994"/>
                </a:lnTo>
                <a:lnTo>
                  <a:pt x="751395" y="883994"/>
                </a:lnTo>
                <a:lnTo>
                  <a:pt x="75139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620" r="0" b="-62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477000" y="2738172"/>
            <a:ext cx="1008444" cy="653827"/>
          </a:xfrm>
          <a:custGeom>
            <a:avLst/>
            <a:gdLst/>
            <a:ahLst/>
            <a:cxnLst/>
            <a:rect r="r" b="b" t="t" l="l"/>
            <a:pathLst>
              <a:path h="653827" w="1008444">
                <a:moveTo>
                  <a:pt x="0" y="0"/>
                </a:moveTo>
                <a:lnTo>
                  <a:pt x="1008444" y="0"/>
                </a:lnTo>
                <a:lnTo>
                  <a:pt x="1008444" y="653827"/>
                </a:lnTo>
                <a:lnTo>
                  <a:pt x="0" y="6538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214" t="0" r="-214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906000" y="5784072"/>
            <a:ext cx="533400" cy="533400"/>
          </a:xfrm>
          <a:custGeom>
            <a:avLst/>
            <a:gdLst/>
            <a:ahLst/>
            <a:cxnLst/>
            <a:rect r="r" b="b" t="t" l="l"/>
            <a:pathLst>
              <a:path h="533400" w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730490">
            <a:off x="10641002" y="6031722"/>
            <a:ext cx="533400" cy="533400"/>
          </a:xfrm>
          <a:custGeom>
            <a:avLst/>
            <a:gdLst/>
            <a:ahLst/>
            <a:cxnLst/>
            <a:rect r="r" b="b" t="t" l="l"/>
            <a:pathLst>
              <a:path h="533400" w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16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16" id="16"/>
          <p:cNvSpPr/>
          <p:nvPr/>
        </p:nvSpPr>
        <p:spPr>
          <a:xfrm flipH="false" flipV="false" rot="0">
            <a:off x="10006936" y="2114452"/>
            <a:ext cx="1146343" cy="1166762"/>
          </a:xfrm>
          <a:custGeom>
            <a:avLst/>
            <a:gdLst/>
            <a:ahLst/>
            <a:cxnLst/>
            <a:rect r="r" b="b" t="t" l="l"/>
            <a:pathLst>
              <a:path h="1166762" w="1146343">
                <a:moveTo>
                  <a:pt x="0" y="0"/>
                </a:moveTo>
                <a:lnTo>
                  <a:pt x="1146343" y="0"/>
                </a:lnTo>
                <a:lnTo>
                  <a:pt x="1146343" y="1166762"/>
                </a:lnTo>
                <a:lnTo>
                  <a:pt x="0" y="116676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-27892" y="9269"/>
            <a:ext cx="12343424" cy="403799"/>
            <a:chOff x="0" y="0"/>
            <a:chExt cx="16457898" cy="538398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19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9" id="19"/>
          <p:cNvGrpSpPr/>
          <p:nvPr/>
        </p:nvGrpSpPr>
        <p:grpSpPr>
          <a:xfrm rot="0">
            <a:off x="-79762" y="0"/>
            <a:ext cx="12343424" cy="403799"/>
            <a:chOff x="0" y="0"/>
            <a:chExt cx="16457898" cy="538398"/>
          </a:xfrm>
        </p:grpSpPr>
        <p:pic>
          <p:nvPicPr>
            <p:cNvPr name="Picture 20" id="20"/>
            <p:cNvPicPr>
              <a:picLocks noChangeAspect="true"/>
            </p:cNvPicPr>
            <p:nvPr/>
          </p:nvPicPr>
          <p:blipFill>
            <a:blip r:embed="rId20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21" id="21"/>
          <p:cNvSpPr/>
          <p:nvPr/>
        </p:nvSpPr>
        <p:spPr>
          <a:xfrm flipH="false" flipV="false" rot="0">
            <a:off x="9368201" y="3639518"/>
            <a:ext cx="1277470" cy="1668904"/>
          </a:xfrm>
          <a:custGeom>
            <a:avLst/>
            <a:gdLst/>
            <a:ahLst/>
            <a:cxnLst/>
            <a:rect r="r" b="b" t="t" l="l"/>
            <a:pathLst>
              <a:path h="1668904" w="1277470">
                <a:moveTo>
                  <a:pt x="0" y="0"/>
                </a:moveTo>
                <a:lnTo>
                  <a:pt x="1277470" y="0"/>
                </a:lnTo>
                <a:lnTo>
                  <a:pt x="1277470" y="1668904"/>
                </a:lnTo>
                <a:lnTo>
                  <a:pt x="0" y="1668904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6570749" y="4774347"/>
            <a:ext cx="1145971" cy="1963119"/>
          </a:xfrm>
          <a:custGeom>
            <a:avLst/>
            <a:gdLst/>
            <a:ahLst/>
            <a:cxnLst/>
            <a:rect r="r" b="b" t="t" l="l"/>
            <a:pathLst>
              <a:path h="1963119" w="1145971">
                <a:moveTo>
                  <a:pt x="0" y="0"/>
                </a:moveTo>
                <a:lnTo>
                  <a:pt x="1145971" y="0"/>
                </a:lnTo>
                <a:lnTo>
                  <a:pt x="1145971" y="1963119"/>
                </a:lnTo>
                <a:lnTo>
                  <a:pt x="0" y="196311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-27892" y="610159"/>
            <a:ext cx="12239682" cy="450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Libre Baskerville Bold"/>
              </a:rPr>
              <a:t>Hepatitis B is              spread by: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247613" y="4129897"/>
            <a:ext cx="927673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Water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30200" y="1616254"/>
            <a:ext cx="4762500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1A191C"/>
                </a:solidFill>
                <a:latin typeface="Kite One Bold"/>
              </a:rPr>
              <a:t>Food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803900" y="1617575"/>
            <a:ext cx="2222469" cy="999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Sneezing or coughing on someone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750300" y="5342926"/>
            <a:ext cx="3810679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Kissing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032500" y="4128927"/>
            <a:ext cx="2222469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Breastfeeding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105900" y="1565454"/>
            <a:ext cx="280987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Touching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918450" y="3359995"/>
            <a:ext cx="280987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Hugging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5657850" y="517843"/>
            <a:ext cx="1638531" cy="60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49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 Bold"/>
              </a:rPr>
              <a:t>NOT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54510" y="5251987"/>
            <a:ext cx="5692487" cy="1219829"/>
            <a:chOff x="0" y="0"/>
            <a:chExt cx="6704576" cy="14367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704576" cy="1436707"/>
            </a:xfrm>
            <a:custGeom>
              <a:avLst/>
              <a:gdLst/>
              <a:ahLst/>
              <a:cxnLst/>
              <a:rect r="r" b="b" t="t" l="l"/>
              <a:pathLst>
                <a:path h="1436707" w="6704576">
                  <a:moveTo>
                    <a:pt x="6580116" y="59690"/>
                  </a:moveTo>
                  <a:cubicBezTo>
                    <a:pt x="6615676" y="59690"/>
                    <a:pt x="6644886" y="88900"/>
                    <a:pt x="6644886" y="124460"/>
                  </a:cubicBezTo>
                  <a:lnTo>
                    <a:pt x="6644886" y="1312247"/>
                  </a:lnTo>
                  <a:cubicBezTo>
                    <a:pt x="6644886" y="1347807"/>
                    <a:pt x="6615676" y="1377017"/>
                    <a:pt x="6580116" y="1377017"/>
                  </a:cubicBezTo>
                  <a:lnTo>
                    <a:pt x="124460" y="1377017"/>
                  </a:lnTo>
                  <a:cubicBezTo>
                    <a:pt x="88900" y="1377017"/>
                    <a:pt x="59690" y="1347807"/>
                    <a:pt x="59690" y="1312247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6580116" y="59690"/>
                  </a:lnTo>
                  <a:moveTo>
                    <a:pt x="658011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12247"/>
                  </a:lnTo>
                  <a:cubicBezTo>
                    <a:pt x="0" y="1380827"/>
                    <a:pt x="55880" y="1436707"/>
                    <a:pt x="124460" y="1436707"/>
                  </a:cubicBezTo>
                  <a:lnTo>
                    <a:pt x="6580116" y="1436707"/>
                  </a:lnTo>
                  <a:cubicBezTo>
                    <a:pt x="6648696" y="1436707"/>
                    <a:pt x="6704576" y="1380827"/>
                    <a:pt x="6704576" y="1312247"/>
                  </a:cubicBezTo>
                  <a:lnTo>
                    <a:pt x="6704576" y="124460"/>
                  </a:lnTo>
                  <a:cubicBezTo>
                    <a:pt x="6704576" y="55880"/>
                    <a:pt x="6648696" y="0"/>
                    <a:pt x="6580116" y="0"/>
                  </a:cubicBezTo>
                  <a:close/>
                </a:path>
              </a:pathLst>
            </a:custGeom>
            <a:solidFill>
              <a:srgbClr val="777777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1406538" y="1454152"/>
            <a:ext cx="5882626" cy="5882626"/>
          </a:xfrm>
          <a:custGeom>
            <a:avLst/>
            <a:gdLst/>
            <a:ahLst/>
            <a:cxnLst/>
            <a:rect r="r" b="b" t="t" l="l"/>
            <a:pathLst>
              <a:path h="5882626" w="5882626">
                <a:moveTo>
                  <a:pt x="0" y="0"/>
                </a:moveTo>
                <a:lnTo>
                  <a:pt x="5882626" y="0"/>
                </a:lnTo>
                <a:lnTo>
                  <a:pt x="5882626" y="5882626"/>
                </a:lnTo>
                <a:lnTo>
                  <a:pt x="0" y="58826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219625" y="367133"/>
            <a:ext cx="13221428" cy="1298782"/>
            <a:chOff x="0" y="0"/>
            <a:chExt cx="12860986" cy="12633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860986" cy="1263375"/>
            </a:xfrm>
            <a:custGeom>
              <a:avLst/>
              <a:gdLst/>
              <a:ahLst/>
              <a:cxnLst/>
              <a:rect r="r" b="b" t="t" l="l"/>
              <a:pathLst>
                <a:path h="1263375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1263375"/>
                  </a:lnTo>
                  <a:lnTo>
                    <a:pt x="0" y="1263375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9104160" y="3582485"/>
            <a:ext cx="1103012" cy="1032783"/>
          </a:xfrm>
          <a:custGeom>
            <a:avLst/>
            <a:gdLst/>
            <a:ahLst/>
            <a:cxnLst/>
            <a:rect r="r" b="b" t="t" l="l"/>
            <a:pathLst>
              <a:path h="1032783" w="1103012">
                <a:moveTo>
                  <a:pt x="0" y="0"/>
                </a:moveTo>
                <a:lnTo>
                  <a:pt x="1103012" y="0"/>
                </a:lnTo>
                <a:lnTo>
                  <a:pt x="1103012" y="1032783"/>
                </a:lnTo>
                <a:lnTo>
                  <a:pt x="0" y="10327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948410" y="3439640"/>
            <a:ext cx="1175703" cy="1175703"/>
          </a:xfrm>
          <a:custGeom>
            <a:avLst/>
            <a:gdLst/>
            <a:ahLst/>
            <a:cxnLst/>
            <a:rect r="r" b="b" t="t" l="l"/>
            <a:pathLst>
              <a:path h="1175703" w="1175703">
                <a:moveTo>
                  <a:pt x="0" y="0"/>
                </a:moveTo>
                <a:lnTo>
                  <a:pt x="1175703" y="0"/>
                </a:lnTo>
                <a:lnTo>
                  <a:pt x="1175703" y="1175703"/>
                </a:lnTo>
                <a:lnTo>
                  <a:pt x="0" y="11757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391090" y="3939531"/>
            <a:ext cx="609664" cy="609664"/>
          </a:xfrm>
          <a:custGeom>
            <a:avLst/>
            <a:gdLst/>
            <a:ahLst/>
            <a:cxnLst/>
            <a:rect r="r" b="b" t="t" l="l"/>
            <a:pathLst>
              <a:path h="609664" w="609664">
                <a:moveTo>
                  <a:pt x="0" y="0"/>
                </a:moveTo>
                <a:lnTo>
                  <a:pt x="609664" y="0"/>
                </a:lnTo>
                <a:lnTo>
                  <a:pt x="609664" y="609664"/>
                </a:lnTo>
                <a:lnTo>
                  <a:pt x="0" y="6096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687801" y="3429000"/>
            <a:ext cx="1260609" cy="1260609"/>
          </a:xfrm>
          <a:custGeom>
            <a:avLst/>
            <a:gdLst/>
            <a:ahLst/>
            <a:cxnLst/>
            <a:rect r="r" b="b" t="t" l="l"/>
            <a:pathLst>
              <a:path h="1260609" w="1260609">
                <a:moveTo>
                  <a:pt x="0" y="0"/>
                </a:moveTo>
                <a:lnTo>
                  <a:pt x="1260609" y="0"/>
                </a:lnTo>
                <a:lnTo>
                  <a:pt x="1260609" y="1260609"/>
                </a:lnTo>
                <a:lnTo>
                  <a:pt x="0" y="12606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8505" y="3618619"/>
            <a:ext cx="1086754" cy="1086754"/>
          </a:xfrm>
          <a:custGeom>
            <a:avLst/>
            <a:gdLst/>
            <a:ahLst/>
            <a:cxnLst/>
            <a:rect r="r" b="b" t="t" l="l"/>
            <a:pathLst>
              <a:path h="1086754" w="1086754">
                <a:moveTo>
                  <a:pt x="0" y="0"/>
                </a:moveTo>
                <a:lnTo>
                  <a:pt x="1086754" y="0"/>
                </a:lnTo>
                <a:lnTo>
                  <a:pt x="1086754" y="1086754"/>
                </a:lnTo>
                <a:lnTo>
                  <a:pt x="0" y="10867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035578" y="3613495"/>
            <a:ext cx="925029" cy="925029"/>
          </a:xfrm>
          <a:custGeom>
            <a:avLst/>
            <a:gdLst/>
            <a:ahLst/>
            <a:cxnLst/>
            <a:rect r="r" b="b" t="t" l="l"/>
            <a:pathLst>
              <a:path h="925029" w="925029">
                <a:moveTo>
                  <a:pt x="0" y="0"/>
                </a:moveTo>
                <a:lnTo>
                  <a:pt x="925029" y="0"/>
                </a:lnTo>
                <a:lnTo>
                  <a:pt x="925029" y="925029"/>
                </a:lnTo>
                <a:lnTo>
                  <a:pt x="0" y="9250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144165" y="4069856"/>
            <a:ext cx="618515" cy="479339"/>
          </a:xfrm>
          <a:custGeom>
            <a:avLst/>
            <a:gdLst/>
            <a:ahLst/>
            <a:cxnLst/>
            <a:rect r="r" b="b" t="t" l="l"/>
            <a:pathLst>
              <a:path h="479339" w="618515">
                <a:moveTo>
                  <a:pt x="0" y="0"/>
                </a:moveTo>
                <a:lnTo>
                  <a:pt x="618515" y="0"/>
                </a:lnTo>
                <a:lnTo>
                  <a:pt x="618515" y="479339"/>
                </a:lnTo>
                <a:lnTo>
                  <a:pt x="0" y="4793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8838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252500" y="5447054"/>
            <a:ext cx="5594498" cy="886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3"/>
              </a:lnSpc>
            </a:pPr>
            <a:r>
              <a:rPr lang="en-US" sz="2028" spc="121">
                <a:solidFill>
                  <a:srgbClr val="000000"/>
                </a:solidFill>
                <a:latin typeface="Libre Baskerville"/>
              </a:rPr>
              <a:t>Yellow skin or eyes, abdominal pain, </a:t>
            </a:r>
          </a:p>
          <a:p>
            <a:pPr algn="ctr">
              <a:lnSpc>
                <a:spcPts val="2393"/>
              </a:lnSpc>
            </a:pPr>
            <a:r>
              <a:rPr lang="en-US" sz="2028" spc="121">
                <a:solidFill>
                  <a:srgbClr val="000000"/>
                </a:solidFill>
                <a:latin typeface="Libre Baskerville"/>
              </a:rPr>
              <a:t>vomiting, feeling tired, joint pain, dark urine or clay-colored stool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77678" y="2032477"/>
            <a:ext cx="11646151" cy="894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If symptoms occur with chronic hepatitis B, 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they can be a sign of advanced liver disease: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27732" y="559847"/>
            <a:ext cx="9262013" cy="894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Libre Baskerville Bold"/>
              </a:rPr>
              <a:t>Fewer</a:t>
            </a:r>
            <a:r>
              <a:rPr lang="en-US" sz="2800">
                <a:solidFill>
                  <a:srgbClr val="000000"/>
                </a:solidFill>
                <a:latin typeface="Libre Baskerville Bold"/>
              </a:rPr>
              <a:t> than 10% of people living with 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Libre Baskerville Bold"/>
              </a:rPr>
              <a:t>chronic hepatitis B have symptoms.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525252" y="3140752"/>
            <a:ext cx="2019046" cy="2019046"/>
          </a:xfrm>
          <a:custGeom>
            <a:avLst/>
            <a:gdLst/>
            <a:ahLst/>
            <a:cxnLst/>
            <a:rect r="r" b="b" t="t" l="l"/>
            <a:pathLst>
              <a:path h="2019046" w="2019046">
                <a:moveTo>
                  <a:pt x="0" y="0"/>
                </a:moveTo>
                <a:lnTo>
                  <a:pt x="2019046" y="0"/>
                </a:lnTo>
                <a:lnTo>
                  <a:pt x="2019046" y="2019046"/>
                </a:lnTo>
                <a:lnTo>
                  <a:pt x="0" y="201904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13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20" id="20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4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22" id="22"/>
          <p:cNvGrpSpPr/>
          <p:nvPr/>
        </p:nvGrpSpPr>
        <p:grpSpPr>
          <a:xfrm rot="0">
            <a:off x="-47598" y="0"/>
            <a:ext cx="12343424" cy="403799"/>
            <a:chOff x="0" y="0"/>
            <a:chExt cx="16457898" cy="538398"/>
          </a:xfrm>
        </p:grpSpPr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03428" y="361701"/>
            <a:ext cx="13221428" cy="771242"/>
            <a:chOff x="0" y="0"/>
            <a:chExt cx="12860986" cy="7502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860986" cy="750217"/>
            </a:xfrm>
            <a:custGeom>
              <a:avLst/>
              <a:gdLst/>
              <a:ahLst/>
              <a:cxnLst/>
              <a:rect r="r" b="b" t="t" l="l"/>
              <a:pathLst>
                <a:path h="750217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750217"/>
                  </a:lnTo>
                  <a:lnTo>
                    <a:pt x="0" y="750217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243034" y="2791473"/>
            <a:ext cx="11732703" cy="3723222"/>
            <a:chOff x="0" y="0"/>
            <a:chExt cx="11412846" cy="36217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412846" cy="3621720"/>
            </a:xfrm>
            <a:custGeom>
              <a:avLst/>
              <a:gdLst/>
              <a:ahLst/>
              <a:cxnLst/>
              <a:rect r="r" b="b" t="t" l="l"/>
              <a:pathLst>
                <a:path h="3621720" w="11412846">
                  <a:moveTo>
                    <a:pt x="0" y="0"/>
                  </a:moveTo>
                  <a:lnTo>
                    <a:pt x="11412846" y="0"/>
                  </a:lnTo>
                  <a:lnTo>
                    <a:pt x="11412846" y="3621720"/>
                  </a:lnTo>
                  <a:lnTo>
                    <a:pt x="0" y="3621720"/>
                  </a:lnTo>
                  <a:close/>
                </a:path>
              </a:pathLst>
            </a:custGeom>
            <a:solidFill>
              <a:srgbClr val="E57218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542847" y="3943402"/>
            <a:ext cx="2282132" cy="1423480"/>
          </a:xfrm>
          <a:custGeom>
            <a:avLst/>
            <a:gdLst/>
            <a:ahLst/>
            <a:cxnLst/>
            <a:rect r="r" b="b" t="t" l="l"/>
            <a:pathLst>
              <a:path h="1423480" w="2282132">
                <a:moveTo>
                  <a:pt x="0" y="0"/>
                </a:moveTo>
                <a:lnTo>
                  <a:pt x="2282132" y="0"/>
                </a:lnTo>
                <a:lnTo>
                  <a:pt x="2282132" y="1423480"/>
                </a:lnTo>
                <a:lnTo>
                  <a:pt x="0" y="14234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392715" y="3939287"/>
            <a:ext cx="2282630" cy="1427595"/>
          </a:xfrm>
          <a:custGeom>
            <a:avLst/>
            <a:gdLst/>
            <a:ahLst/>
            <a:cxnLst/>
            <a:rect r="r" b="b" t="t" l="l"/>
            <a:pathLst>
              <a:path h="1427595" w="2282630">
                <a:moveTo>
                  <a:pt x="0" y="0"/>
                </a:moveTo>
                <a:lnTo>
                  <a:pt x="2282630" y="0"/>
                </a:lnTo>
                <a:lnTo>
                  <a:pt x="2282630" y="1427595"/>
                </a:lnTo>
                <a:lnTo>
                  <a:pt x="0" y="14275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613482" y="3943402"/>
            <a:ext cx="2281948" cy="1425267"/>
          </a:xfrm>
          <a:custGeom>
            <a:avLst/>
            <a:gdLst/>
            <a:ahLst/>
            <a:cxnLst/>
            <a:rect r="r" b="b" t="t" l="l"/>
            <a:pathLst>
              <a:path h="1425267" w="2281948">
                <a:moveTo>
                  <a:pt x="0" y="0"/>
                </a:moveTo>
                <a:lnTo>
                  <a:pt x="2281948" y="0"/>
                </a:lnTo>
                <a:lnTo>
                  <a:pt x="2281948" y="1425267"/>
                </a:lnTo>
                <a:lnTo>
                  <a:pt x="0" y="142526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558827" y="3924242"/>
            <a:ext cx="2281161" cy="1433330"/>
          </a:xfrm>
          <a:custGeom>
            <a:avLst/>
            <a:gdLst/>
            <a:ahLst/>
            <a:cxnLst/>
            <a:rect r="r" b="b" t="t" l="l"/>
            <a:pathLst>
              <a:path h="1433330" w="2281161">
                <a:moveTo>
                  <a:pt x="0" y="0"/>
                </a:moveTo>
                <a:lnTo>
                  <a:pt x="2281161" y="0"/>
                </a:lnTo>
                <a:lnTo>
                  <a:pt x="2281161" y="1433329"/>
                </a:lnTo>
                <a:lnTo>
                  <a:pt x="0" y="143332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29586" y="1572282"/>
            <a:ext cx="11646151" cy="894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If hepatitis B goes unmonitored and unmanaged, people are at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much higher risk for liver disease and liver cancer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27732" y="559847"/>
            <a:ext cx="9834450" cy="44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Libre Baskerville Bold"/>
              </a:rPr>
              <a:t>Hepatitis B can lead to liver disease and liver cancer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29586" y="2968699"/>
            <a:ext cx="11646151" cy="44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Progression of liver disease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06186" y="5630040"/>
            <a:ext cx="2318792" cy="44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Healthy Liver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281884" y="5630040"/>
            <a:ext cx="2318792" cy="44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Fibrosis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407286" y="5630040"/>
            <a:ext cx="2318792" cy="44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Cirrhosis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397729" y="5630040"/>
            <a:ext cx="2318792" cy="44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Cancer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20" id="20"/>
            <p:cNvPicPr>
              <a:picLocks noChangeAspect="true"/>
            </p:cNvPicPr>
            <p:nvPr/>
          </p:nvPicPr>
          <p:blipFill>
            <a:blip r:embed="rId11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21" id="21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8900" y="-358277"/>
            <a:ext cx="12936610" cy="7310971"/>
            <a:chOff x="0" y="0"/>
            <a:chExt cx="10030210" cy="566845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5668454"/>
            </a:xfrm>
            <a:custGeom>
              <a:avLst/>
              <a:gdLst/>
              <a:ahLst/>
              <a:cxnLst/>
              <a:rect r="r" b="b" t="t" l="l"/>
              <a:pathLst>
                <a:path h="5668454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5668454"/>
                  </a:lnTo>
                  <a:lnTo>
                    <a:pt x="0" y="5668454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85850" y="871746"/>
            <a:ext cx="8839200" cy="1178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Although hepatitis B is common among African populations, most people do not know they are living with the virus.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45802" r="0" b="45802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1686460" y="2192317"/>
            <a:ext cx="9551276" cy="1568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16"/>
              </a:lnSpc>
              <a:spcBef>
                <a:spcPct val="0"/>
              </a:spcBef>
            </a:pPr>
            <a:r>
              <a:rPr lang="en-US" sz="2641" spc="158" u="none">
                <a:solidFill>
                  <a:srgbClr val="000000"/>
                </a:solidFill>
                <a:latin typeface="Libre Baskerville Bold"/>
              </a:rPr>
              <a:t>People can be afraid to get tested. They may incorrectly believe they would have symptoms, may hold on to common myths, or may not have access to health care.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85850" y="4376946"/>
            <a:ext cx="11587673" cy="377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998"/>
              </a:lnSpc>
            </a:pPr>
            <a:r>
              <a:rPr lang="en-US" sz="2541" spc="152">
                <a:solidFill>
                  <a:srgbClr val="000000"/>
                </a:solidFill>
                <a:latin typeface="Libre Baskerville Bold"/>
              </a:rPr>
              <a:t>Not knowing about your hepatitis B status is a health risk.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85850" y="2465691"/>
            <a:ext cx="332351" cy="521509"/>
          </a:xfrm>
          <a:custGeom>
            <a:avLst/>
            <a:gdLst/>
            <a:ahLst/>
            <a:cxnLst/>
            <a:rect r="r" b="b" t="t" l="l"/>
            <a:pathLst>
              <a:path h="521509" w="332351">
                <a:moveTo>
                  <a:pt x="0" y="0"/>
                </a:moveTo>
                <a:lnTo>
                  <a:pt x="332351" y="0"/>
                </a:lnTo>
                <a:lnTo>
                  <a:pt x="332351" y="521508"/>
                </a:lnTo>
                <a:lnTo>
                  <a:pt x="0" y="5215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33" r="0" b="-133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60350" y="4113523"/>
            <a:ext cx="592244" cy="929319"/>
          </a:xfrm>
          <a:custGeom>
            <a:avLst/>
            <a:gdLst/>
            <a:ahLst/>
            <a:cxnLst/>
            <a:rect r="r" b="b" t="t" l="l"/>
            <a:pathLst>
              <a:path h="929319" w="592244">
                <a:moveTo>
                  <a:pt x="0" y="0"/>
                </a:moveTo>
                <a:lnTo>
                  <a:pt x="592244" y="0"/>
                </a:lnTo>
                <a:lnTo>
                  <a:pt x="592244" y="929319"/>
                </a:lnTo>
                <a:lnTo>
                  <a:pt x="0" y="929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33" r="0" b="-133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60350" y="774365"/>
            <a:ext cx="592244" cy="929319"/>
          </a:xfrm>
          <a:custGeom>
            <a:avLst/>
            <a:gdLst/>
            <a:ahLst/>
            <a:cxnLst/>
            <a:rect r="r" b="b" t="t" l="l"/>
            <a:pathLst>
              <a:path h="929319" w="592244">
                <a:moveTo>
                  <a:pt x="0" y="0"/>
                </a:moveTo>
                <a:lnTo>
                  <a:pt x="592244" y="0"/>
                </a:lnTo>
                <a:lnTo>
                  <a:pt x="592244" y="929320"/>
                </a:lnTo>
                <a:lnTo>
                  <a:pt x="0" y="929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33" r="0" b="-133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5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14" id="14"/>
          <p:cNvSpPr txBox="true"/>
          <p:nvPr/>
        </p:nvSpPr>
        <p:spPr>
          <a:xfrm rot="0">
            <a:off x="1686460" y="5200497"/>
            <a:ext cx="10260724" cy="1568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Without regular healthcare and possible treatment, a person with hepatitis B faces an increased risk of liver disease, liver cancer, or unknowingly transmitting the virus.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085850" y="5536743"/>
            <a:ext cx="332351" cy="521509"/>
          </a:xfrm>
          <a:custGeom>
            <a:avLst/>
            <a:gdLst/>
            <a:ahLst/>
            <a:cxnLst/>
            <a:rect r="r" b="b" t="t" l="l"/>
            <a:pathLst>
              <a:path h="521509" w="332351">
                <a:moveTo>
                  <a:pt x="0" y="0"/>
                </a:moveTo>
                <a:lnTo>
                  <a:pt x="332351" y="0"/>
                </a:lnTo>
                <a:lnTo>
                  <a:pt x="332351" y="521509"/>
                </a:lnTo>
                <a:lnTo>
                  <a:pt x="0" y="5215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33" r="0" b="-133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7" id="17"/>
            <p:cNvPicPr>
              <a:picLocks noChangeAspect="true"/>
            </p:cNvPicPr>
            <p:nvPr/>
          </p:nvPicPr>
          <p:blipFill>
            <a:blip r:embed="rId6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8" id="18"/>
          <p:cNvGrpSpPr/>
          <p:nvPr/>
        </p:nvGrpSpPr>
        <p:grpSpPr>
          <a:xfrm rot="0">
            <a:off x="-19050" y="0"/>
            <a:ext cx="12343424" cy="403799"/>
            <a:chOff x="0" y="0"/>
            <a:chExt cx="16457898" cy="538398"/>
          </a:xfrm>
        </p:grpSpPr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7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8900" y="-358277"/>
            <a:ext cx="12936610" cy="7310971"/>
            <a:chOff x="0" y="0"/>
            <a:chExt cx="10030210" cy="566845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5668454"/>
            </a:xfrm>
            <a:custGeom>
              <a:avLst/>
              <a:gdLst/>
              <a:ahLst/>
              <a:cxnLst/>
              <a:rect r="r" b="b" t="t" l="l"/>
              <a:pathLst>
                <a:path h="5668454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5668454"/>
                  </a:lnTo>
                  <a:lnTo>
                    <a:pt x="0" y="5668454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5802" r="0" b="45802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false" flipV="false" rot="0">
            <a:off x="5787161" y="1145966"/>
            <a:ext cx="592244" cy="929319"/>
          </a:xfrm>
          <a:custGeom>
            <a:avLst/>
            <a:gdLst/>
            <a:ahLst/>
            <a:cxnLst/>
            <a:rect r="r" b="b" t="t" l="l"/>
            <a:pathLst>
              <a:path h="929319" w="592244">
                <a:moveTo>
                  <a:pt x="0" y="0"/>
                </a:moveTo>
                <a:lnTo>
                  <a:pt x="592244" y="0"/>
                </a:lnTo>
                <a:lnTo>
                  <a:pt x="592244" y="929320"/>
                </a:lnTo>
                <a:lnTo>
                  <a:pt x="0" y="929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33" r="0" b="-133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5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9" id="9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6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-19050" y="0"/>
            <a:ext cx="12343424" cy="403799"/>
            <a:chOff x="0" y="0"/>
            <a:chExt cx="16457898" cy="538398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7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-819579">
            <a:off x="999782" y="813263"/>
            <a:ext cx="4309973" cy="5615240"/>
            <a:chOff x="0" y="0"/>
            <a:chExt cx="4013200" cy="522859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270510" y="270510"/>
              <a:ext cx="3473450" cy="4687570"/>
            </a:xfrm>
            <a:custGeom>
              <a:avLst/>
              <a:gdLst/>
              <a:ahLst/>
              <a:cxnLst/>
              <a:rect r="r" b="b" t="t" l="l"/>
              <a:pathLst>
                <a:path h="4687570" w="3473450">
                  <a:moveTo>
                    <a:pt x="0" y="0"/>
                  </a:moveTo>
                  <a:lnTo>
                    <a:pt x="3473450" y="0"/>
                  </a:lnTo>
                  <a:lnTo>
                    <a:pt x="3473450" y="4687570"/>
                  </a:lnTo>
                  <a:lnTo>
                    <a:pt x="0" y="46875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5661" r="0" b="-5661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013200" cy="5228590"/>
            </a:xfrm>
            <a:custGeom>
              <a:avLst/>
              <a:gdLst/>
              <a:ahLst/>
              <a:cxnLst/>
              <a:rect r="r" b="b" t="t" l="l"/>
              <a:pathLst>
                <a:path h="5228590" w="4013200">
                  <a:moveTo>
                    <a:pt x="4013200" y="5228590"/>
                  </a:moveTo>
                  <a:lnTo>
                    <a:pt x="0" y="5228590"/>
                  </a:lnTo>
                  <a:lnTo>
                    <a:pt x="0" y="0"/>
                  </a:lnTo>
                  <a:lnTo>
                    <a:pt x="4013200" y="0"/>
                  </a:lnTo>
                  <a:lnTo>
                    <a:pt x="4013200" y="5228590"/>
                  </a:lnTo>
                  <a:close/>
                  <a:moveTo>
                    <a:pt x="106680" y="5121910"/>
                  </a:moveTo>
                  <a:lnTo>
                    <a:pt x="3907790" y="5121910"/>
                  </a:lnTo>
                  <a:lnTo>
                    <a:pt x="3907790" y="106680"/>
                  </a:lnTo>
                  <a:lnTo>
                    <a:pt x="106680" y="106680"/>
                  </a:lnTo>
                  <a:lnTo>
                    <a:pt x="106680" y="5121910"/>
                  </a:lnTo>
                  <a:close/>
                  <a:moveTo>
                    <a:pt x="3793490" y="5008880"/>
                  </a:moveTo>
                  <a:lnTo>
                    <a:pt x="219710" y="5008880"/>
                  </a:lnTo>
                  <a:lnTo>
                    <a:pt x="219710" y="219710"/>
                  </a:lnTo>
                  <a:lnTo>
                    <a:pt x="3794760" y="219710"/>
                  </a:lnTo>
                  <a:lnTo>
                    <a:pt x="3793490" y="5008880"/>
                  </a:lnTo>
                  <a:close/>
                  <a:moveTo>
                    <a:pt x="321310" y="4907280"/>
                  </a:moveTo>
                  <a:lnTo>
                    <a:pt x="3693160" y="4907280"/>
                  </a:lnTo>
                  <a:lnTo>
                    <a:pt x="3693160" y="321310"/>
                  </a:lnTo>
                  <a:lnTo>
                    <a:pt x="321310" y="321310"/>
                  </a:lnTo>
                  <a:lnTo>
                    <a:pt x="321310" y="4907280"/>
                  </a:lnTo>
                  <a:close/>
                </a:path>
              </a:pathLst>
            </a:custGeom>
            <a:solidFill>
              <a:srgbClr val="FFDA02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6644192" y="1145966"/>
            <a:ext cx="5050678" cy="4617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62"/>
              </a:lnSpc>
            </a:pPr>
            <a:r>
              <a:rPr lang="en-US" sz="2850" spc="171">
                <a:solidFill>
                  <a:srgbClr val="000000"/>
                </a:solidFill>
                <a:latin typeface="Libre Baskerville Bold"/>
              </a:rPr>
              <a:t>The CDC now recommends that all adults in the United States be tested for hepatitis B at least once in their lifetime and that all adults between the ages of 19 and 59 (as well as high-risk adults ages 60+) be vaccinated against hepatitis B.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285894"/>
            <a:chOff x="0" y="0"/>
            <a:chExt cx="10030210" cy="9969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996999"/>
            </a:xfrm>
            <a:custGeom>
              <a:avLst/>
              <a:gdLst/>
              <a:ahLst/>
              <a:cxnLst/>
              <a:rect r="r" b="b" t="t" l="l"/>
              <a:pathLst>
                <a:path h="996999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996999"/>
                  </a:lnTo>
                  <a:lnTo>
                    <a:pt x="0" y="996999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-20082" y="0"/>
            <a:ext cx="12343424" cy="403799"/>
            <a:chOff x="0" y="0"/>
            <a:chExt cx="16457898" cy="53839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0">
            <a:off x="-19050" y="0"/>
            <a:ext cx="12343424" cy="403799"/>
            <a:chOff x="0" y="0"/>
            <a:chExt cx="16457898" cy="538398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4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10" id="10"/>
          <p:cNvSpPr/>
          <p:nvPr/>
        </p:nvSpPr>
        <p:spPr>
          <a:xfrm flipH="false" flipV="false" rot="0">
            <a:off x="7562665" y="2135970"/>
            <a:ext cx="3397152" cy="2743200"/>
          </a:xfrm>
          <a:custGeom>
            <a:avLst/>
            <a:gdLst/>
            <a:ahLst/>
            <a:cxnLst/>
            <a:rect r="r" b="b" t="t" l="l"/>
            <a:pathLst>
              <a:path h="2743200" w="3397152">
                <a:moveTo>
                  <a:pt x="0" y="0"/>
                </a:moveTo>
                <a:lnTo>
                  <a:pt x="3397152" y="0"/>
                </a:lnTo>
                <a:lnTo>
                  <a:pt x="3397152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-20082" y="600118"/>
            <a:ext cx="12230315" cy="450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Libre Baskerville Bold"/>
              </a:rPr>
              <a:t>The test for hepatitis B is a simple blood test.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27243" y="1637790"/>
            <a:ext cx="6696075" cy="787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It can be done at a family doctor, liver specialist or at a community health fair.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66590" y="3122016"/>
            <a:ext cx="6696075" cy="771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It is quick and easy and the results will be available in a few days.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275145"/>
            <a:chOff x="0" y="0"/>
            <a:chExt cx="10030210" cy="9886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988665"/>
            </a:xfrm>
            <a:custGeom>
              <a:avLst/>
              <a:gdLst/>
              <a:ahLst/>
              <a:cxnLst/>
              <a:rect r="r" b="b" t="t" l="l"/>
              <a:pathLst>
                <a:path h="988665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988665"/>
                  </a:lnTo>
                  <a:lnTo>
                    <a:pt x="0" y="988665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6" id="6"/>
          <p:cNvSpPr txBox="true"/>
          <p:nvPr/>
        </p:nvSpPr>
        <p:spPr>
          <a:xfrm rot="0">
            <a:off x="200820" y="1854274"/>
            <a:ext cx="4928739" cy="402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</a:t>
            </a:r>
            <a:r>
              <a:rPr lang="en-US" sz="2641" spc="158">
                <a:solidFill>
                  <a:srgbClr val="000000"/>
                </a:solidFill>
                <a:latin typeface="Kite One Italics"/>
              </a:rPr>
              <a:t>f the test results show that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5314066" y="983035"/>
            <a:ext cx="2252884" cy="2252884"/>
          </a:xfrm>
          <a:custGeom>
            <a:avLst/>
            <a:gdLst/>
            <a:ahLst/>
            <a:cxnLst/>
            <a:rect r="r" b="b" t="t" l="l"/>
            <a:pathLst>
              <a:path h="2252884" w="2252884">
                <a:moveTo>
                  <a:pt x="0" y="0"/>
                </a:moveTo>
                <a:lnTo>
                  <a:pt x="2252884" y="0"/>
                </a:lnTo>
                <a:lnTo>
                  <a:pt x="2252884" y="2252883"/>
                </a:lnTo>
                <a:lnTo>
                  <a:pt x="0" y="22528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634764">
            <a:off x="7480486" y="1884406"/>
            <a:ext cx="1367182" cy="825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</a:p>
        </p:txBody>
      </p:sp>
      <p:grpSp>
        <p:nvGrpSpPr>
          <p:cNvPr name="Group 9" id="9"/>
          <p:cNvGrpSpPr/>
          <p:nvPr/>
        </p:nvGrpSpPr>
        <p:grpSpPr>
          <a:xfrm rot="0">
            <a:off x="343719" y="1708764"/>
            <a:ext cx="4689369" cy="693494"/>
            <a:chOff x="0" y="0"/>
            <a:chExt cx="7643078" cy="113030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643078" cy="1130308"/>
            </a:xfrm>
            <a:custGeom>
              <a:avLst/>
              <a:gdLst/>
              <a:ahLst/>
              <a:cxnLst/>
              <a:rect r="r" b="b" t="t" l="l"/>
              <a:pathLst>
                <a:path h="1130308" w="7643078">
                  <a:moveTo>
                    <a:pt x="7518618" y="59690"/>
                  </a:moveTo>
                  <a:cubicBezTo>
                    <a:pt x="7554178" y="59690"/>
                    <a:pt x="7583388" y="88900"/>
                    <a:pt x="7583388" y="124460"/>
                  </a:cubicBezTo>
                  <a:lnTo>
                    <a:pt x="7583388" y="1005848"/>
                  </a:lnTo>
                  <a:cubicBezTo>
                    <a:pt x="7583388" y="1041408"/>
                    <a:pt x="7554178" y="1070618"/>
                    <a:pt x="7518618" y="1070618"/>
                  </a:cubicBezTo>
                  <a:lnTo>
                    <a:pt x="124460" y="1070618"/>
                  </a:lnTo>
                  <a:cubicBezTo>
                    <a:pt x="88900" y="1070618"/>
                    <a:pt x="59690" y="1041408"/>
                    <a:pt x="59690" y="100584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7518618" y="59690"/>
                  </a:lnTo>
                  <a:moveTo>
                    <a:pt x="7518618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05848"/>
                  </a:lnTo>
                  <a:cubicBezTo>
                    <a:pt x="0" y="1074428"/>
                    <a:pt x="55880" y="1130308"/>
                    <a:pt x="124460" y="1130308"/>
                  </a:cubicBezTo>
                  <a:lnTo>
                    <a:pt x="7518618" y="1130308"/>
                  </a:lnTo>
                  <a:cubicBezTo>
                    <a:pt x="7587198" y="1130308"/>
                    <a:pt x="7643078" y="1074428"/>
                    <a:pt x="7643078" y="1005848"/>
                  </a:cubicBezTo>
                  <a:lnTo>
                    <a:pt x="7643078" y="124460"/>
                  </a:lnTo>
                  <a:cubicBezTo>
                    <a:pt x="7643078" y="55880"/>
                    <a:pt x="7587198" y="0"/>
                    <a:pt x="7518618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7100091" y="1708764"/>
            <a:ext cx="4895872" cy="4895853"/>
            <a:chOff x="0" y="0"/>
            <a:chExt cx="6350000" cy="63499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5046" t="0" r="-25046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-26545" y="-19050"/>
            <a:ext cx="12343424" cy="403799"/>
            <a:chOff x="0" y="0"/>
            <a:chExt cx="16457898" cy="538398"/>
          </a:xfrm>
        </p:grpSpPr>
        <p:pic>
          <p:nvPicPr>
            <p:cNvPr name="Picture 14" id="14"/>
            <p:cNvPicPr>
              <a:picLocks noChangeAspect="true"/>
            </p:cNvPicPr>
            <p:nvPr/>
          </p:nvPicPr>
          <p:blipFill>
            <a:blip r:embed="rId6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15" id="15"/>
          <p:cNvSpPr txBox="true"/>
          <p:nvPr/>
        </p:nvSpPr>
        <p:spPr>
          <a:xfrm rot="0">
            <a:off x="200820" y="585801"/>
            <a:ext cx="11888695" cy="397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After someone is tested: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85317" y="4694523"/>
            <a:ext cx="6463129" cy="348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788"/>
              </a:lnSpc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Someone is living with hepatitis B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85317" y="3145743"/>
            <a:ext cx="6463129" cy="348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788"/>
              </a:lnSpc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Someone is NOT living with hepatitis B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19464" y="3551796"/>
            <a:ext cx="4424779" cy="704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90132" indent="-195066" lvl="1">
              <a:lnSpc>
                <a:spcPts val="2788"/>
              </a:lnSpc>
              <a:buFont typeface="Arial"/>
              <a:buChar char="•"/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They should get vaccinated to prevent hepatitis B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57564" y="5147087"/>
            <a:ext cx="4348579" cy="1364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90132" indent="-195066" lvl="1">
              <a:lnSpc>
                <a:spcPts val="2788"/>
              </a:lnSpc>
              <a:buFont typeface="Arial"/>
              <a:buChar char="•"/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They should see a doctor for additional testing</a:t>
            </a:r>
          </a:p>
          <a:p>
            <a:pPr marL="390132" indent="-195066" lvl="1">
              <a:lnSpc>
                <a:spcPts val="2599"/>
              </a:lnSpc>
              <a:buFont typeface="Arial"/>
              <a:buChar char="•"/>
            </a:pPr>
            <a:r>
              <a:rPr lang="en-US" sz="2363" spc="137">
                <a:solidFill>
                  <a:srgbClr val="000000"/>
                </a:solidFill>
                <a:latin typeface="Kite One Italics"/>
              </a:rPr>
              <a:t>Have family members and sexual partners tested</a:t>
            </a:r>
          </a:p>
        </p:txBody>
      </p:sp>
      <p:sp>
        <p:nvSpPr>
          <p:cNvPr name="TextBox 20" id="20"/>
          <p:cNvSpPr txBox="true"/>
          <p:nvPr/>
        </p:nvSpPr>
        <p:spPr>
          <a:xfrm rot="634764">
            <a:off x="6112898" y="1382028"/>
            <a:ext cx="755562" cy="459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634764">
            <a:off x="6476193" y="1438778"/>
            <a:ext cx="755562" cy="459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634764">
            <a:off x="6808900" y="1523490"/>
            <a:ext cx="755562" cy="459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634764">
            <a:off x="5968539" y="1844557"/>
            <a:ext cx="1871212" cy="112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</a:p>
        </p:txBody>
      </p:sp>
      <p:grpSp>
        <p:nvGrpSpPr>
          <p:cNvPr name="Group 24" id="24"/>
          <p:cNvGrpSpPr/>
          <p:nvPr/>
        </p:nvGrpSpPr>
        <p:grpSpPr>
          <a:xfrm rot="0">
            <a:off x="0" y="-19050"/>
            <a:ext cx="12343424" cy="403799"/>
            <a:chOff x="0" y="0"/>
            <a:chExt cx="16457898" cy="538398"/>
          </a:xfrm>
        </p:grpSpPr>
        <p:pic>
          <p:nvPicPr>
            <p:cNvPr name="Picture 25" id="25"/>
            <p:cNvPicPr>
              <a:picLocks noChangeAspect="true"/>
            </p:cNvPicPr>
            <p:nvPr/>
          </p:nvPicPr>
          <p:blipFill>
            <a:blip r:embed="rId7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275145"/>
            <a:chOff x="0" y="0"/>
            <a:chExt cx="10030210" cy="9886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988665"/>
            </a:xfrm>
            <a:custGeom>
              <a:avLst/>
              <a:gdLst/>
              <a:ahLst/>
              <a:cxnLst/>
              <a:rect r="r" b="b" t="t" l="l"/>
              <a:pathLst>
                <a:path h="988665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988665"/>
                  </a:lnTo>
                  <a:lnTo>
                    <a:pt x="0" y="988665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200820" y="585801"/>
            <a:ext cx="11888695" cy="399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People who test positive for hepatitis B can stay healthy by: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062137" y="1546711"/>
            <a:ext cx="6248400" cy="399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Seeing their doctor 1-2 times a year.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973254" y="2266071"/>
            <a:ext cx="5695950" cy="1362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Ideally a doctor experienced in managing hepatitis B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They will perform additional tests and, if needed, recommend treatment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3636232" y="5011178"/>
            <a:ext cx="920247" cy="1593829"/>
            <a:chOff x="0" y="0"/>
            <a:chExt cx="1958340" cy="34112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58340" cy="3411220"/>
            </a:xfrm>
            <a:custGeom>
              <a:avLst/>
              <a:gdLst/>
              <a:ahLst/>
              <a:cxnLst/>
              <a:rect r="r" b="b" t="t" l="l"/>
              <a:pathLst>
                <a:path h="3411220" w="1958340">
                  <a:moveTo>
                    <a:pt x="999490" y="2647950"/>
                  </a:moveTo>
                  <a:cubicBezTo>
                    <a:pt x="1065530" y="2567940"/>
                    <a:pt x="1136650" y="2482850"/>
                    <a:pt x="1214120" y="2392680"/>
                  </a:cubicBezTo>
                  <a:cubicBezTo>
                    <a:pt x="1292860" y="2299970"/>
                    <a:pt x="1375410" y="2199640"/>
                    <a:pt x="1459230" y="2092960"/>
                  </a:cubicBezTo>
                  <a:cubicBezTo>
                    <a:pt x="1545590" y="1983740"/>
                    <a:pt x="1624330" y="1868170"/>
                    <a:pt x="1695450" y="1746250"/>
                  </a:cubicBezTo>
                  <a:cubicBezTo>
                    <a:pt x="1767840" y="1623060"/>
                    <a:pt x="1827530" y="1492250"/>
                    <a:pt x="1873250" y="1357630"/>
                  </a:cubicBezTo>
                  <a:cubicBezTo>
                    <a:pt x="1921510" y="1219200"/>
                    <a:pt x="1945640" y="1071880"/>
                    <a:pt x="1945640" y="922020"/>
                  </a:cubicBezTo>
                  <a:cubicBezTo>
                    <a:pt x="1945640" y="764540"/>
                    <a:pt x="1921510" y="624840"/>
                    <a:pt x="1873250" y="509270"/>
                  </a:cubicBezTo>
                  <a:cubicBezTo>
                    <a:pt x="1824990" y="392430"/>
                    <a:pt x="1756410" y="293370"/>
                    <a:pt x="1671320" y="217170"/>
                  </a:cubicBezTo>
                  <a:cubicBezTo>
                    <a:pt x="1586230" y="143510"/>
                    <a:pt x="1485900" y="87630"/>
                    <a:pt x="1371600" y="52070"/>
                  </a:cubicBezTo>
                  <a:cubicBezTo>
                    <a:pt x="1261110" y="17780"/>
                    <a:pt x="1144270" y="0"/>
                    <a:pt x="1021080" y="0"/>
                  </a:cubicBezTo>
                  <a:cubicBezTo>
                    <a:pt x="891540" y="0"/>
                    <a:pt x="765810" y="20320"/>
                    <a:pt x="647700" y="59690"/>
                  </a:cubicBezTo>
                  <a:cubicBezTo>
                    <a:pt x="527050" y="100330"/>
                    <a:pt x="417830" y="165100"/>
                    <a:pt x="325120" y="252730"/>
                  </a:cubicBezTo>
                  <a:cubicBezTo>
                    <a:pt x="232410" y="340360"/>
                    <a:pt x="158750" y="453390"/>
                    <a:pt x="105410" y="586740"/>
                  </a:cubicBezTo>
                  <a:cubicBezTo>
                    <a:pt x="52070" y="720090"/>
                    <a:pt x="25400" y="878840"/>
                    <a:pt x="25400" y="1060450"/>
                  </a:cubicBezTo>
                  <a:cubicBezTo>
                    <a:pt x="25400" y="1122680"/>
                    <a:pt x="27940" y="1169670"/>
                    <a:pt x="33020" y="1206500"/>
                  </a:cubicBezTo>
                  <a:cubicBezTo>
                    <a:pt x="34290" y="1226820"/>
                    <a:pt x="36830" y="1247140"/>
                    <a:pt x="40640" y="1264920"/>
                  </a:cubicBezTo>
                  <a:lnTo>
                    <a:pt x="57150" y="1352550"/>
                  </a:lnTo>
                  <a:lnTo>
                    <a:pt x="800100" y="1352550"/>
                  </a:lnTo>
                  <a:lnTo>
                    <a:pt x="800100" y="1055370"/>
                  </a:lnTo>
                  <a:cubicBezTo>
                    <a:pt x="800100" y="998220"/>
                    <a:pt x="805180" y="943610"/>
                    <a:pt x="814070" y="892810"/>
                  </a:cubicBezTo>
                  <a:cubicBezTo>
                    <a:pt x="822960" y="847090"/>
                    <a:pt x="836930" y="807720"/>
                    <a:pt x="854710" y="774700"/>
                  </a:cubicBezTo>
                  <a:cubicBezTo>
                    <a:pt x="871220" y="745490"/>
                    <a:pt x="891540" y="723900"/>
                    <a:pt x="915670" y="707390"/>
                  </a:cubicBezTo>
                  <a:cubicBezTo>
                    <a:pt x="937260" y="693420"/>
                    <a:pt x="962660" y="687070"/>
                    <a:pt x="996950" y="687070"/>
                  </a:cubicBezTo>
                  <a:cubicBezTo>
                    <a:pt x="1031240" y="687070"/>
                    <a:pt x="1059180" y="693420"/>
                    <a:pt x="1078230" y="703580"/>
                  </a:cubicBezTo>
                  <a:cubicBezTo>
                    <a:pt x="1099820" y="716280"/>
                    <a:pt x="1116330" y="731520"/>
                    <a:pt x="1127760" y="750570"/>
                  </a:cubicBezTo>
                  <a:cubicBezTo>
                    <a:pt x="1141730" y="773430"/>
                    <a:pt x="1151890" y="798830"/>
                    <a:pt x="1158240" y="825500"/>
                  </a:cubicBezTo>
                  <a:cubicBezTo>
                    <a:pt x="1165860" y="857250"/>
                    <a:pt x="1168400" y="887730"/>
                    <a:pt x="1168400" y="916940"/>
                  </a:cubicBezTo>
                  <a:cubicBezTo>
                    <a:pt x="1168400" y="1010920"/>
                    <a:pt x="1153160" y="1102360"/>
                    <a:pt x="1123950" y="1184910"/>
                  </a:cubicBezTo>
                  <a:cubicBezTo>
                    <a:pt x="1093470" y="1272540"/>
                    <a:pt x="1052830" y="1357630"/>
                    <a:pt x="1002030" y="1440180"/>
                  </a:cubicBezTo>
                  <a:cubicBezTo>
                    <a:pt x="952500" y="1526540"/>
                    <a:pt x="892810" y="1609090"/>
                    <a:pt x="825500" y="1689100"/>
                  </a:cubicBezTo>
                  <a:cubicBezTo>
                    <a:pt x="756920" y="1771650"/>
                    <a:pt x="684530" y="1856740"/>
                    <a:pt x="612140" y="1939290"/>
                  </a:cubicBezTo>
                  <a:cubicBezTo>
                    <a:pt x="537210" y="2024380"/>
                    <a:pt x="463550" y="2113280"/>
                    <a:pt x="393700" y="2200910"/>
                  </a:cubicBezTo>
                  <a:cubicBezTo>
                    <a:pt x="320040" y="2292350"/>
                    <a:pt x="254000" y="2390140"/>
                    <a:pt x="196850" y="2490470"/>
                  </a:cubicBezTo>
                  <a:cubicBezTo>
                    <a:pt x="138430" y="2593340"/>
                    <a:pt x="90170" y="2702560"/>
                    <a:pt x="55880" y="2816860"/>
                  </a:cubicBezTo>
                  <a:cubicBezTo>
                    <a:pt x="19050" y="2934970"/>
                    <a:pt x="0" y="3061970"/>
                    <a:pt x="0" y="3194050"/>
                  </a:cubicBezTo>
                  <a:lnTo>
                    <a:pt x="0" y="3411220"/>
                  </a:lnTo>
                  <a:lnTo>
                    <a:pt x="1958340" y="3411220"/>
                  </a:lnTo>
                  <a:lnTo>
                    <a:pt x="1958340" y="2683510"/>
                  </a:lnTo>
                  <a:lnTo>
                    <a:pt x="971550" y="2683510"/>
                  </a:lnTo>
                  <a:cubicBezTo>
                    <a:pt x="980440" y="2672080"/>
                    <a:pt x="989330" y="2660650"/>
                    <a:pt x="999490" y="2647950"/>
                  </a:cubicBezTo>
                  <a:close/>
                </a:path>
              </a:pathLst>
            </a:custGeom>
            <a:solidFill>
              <a:srgbClr val="73C632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8496686" y="1469732"/>
            <a:ext cx="3106503" cy="3106490"/>
            <a:chOff x="0" y="0"/>
            <a:chExt cx="6350000" cy="63499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0" t="0" r="-50093" b="0"/>
              </a:stretch>
            </a:blip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555806" y="1746528"/>
            <a:ext cx="979341" cy="1593829"/>
            <a:chOff x="0" y="0"/>
            <a:chExt cx="2062480" cy="335534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062480" cy="3355340"/>
            </a:xfrm>
            <a:custGeom>
              <a:avLst/>
              <a:gdLst/>
              <a:ahLst/>
              <a:cxnLst/>
              <a:rect r="r" b="b" t="t" l="l"/>
              <a:pathLst>
                <a:path h="3355340" w="2062480">
                  <a:moveTo>
                    <a:pt x="1436370" y="0"/>
                  </a:moveTo>
                  <a:lnTo>
                    <a:pt x="1033780" y="0"/>
                  </a:lnTo>
                  <a:lnTo>
                    <a:pt x="1007110" y="17780"/>
                  </a:lnTo>
                  <a:cubicBezTo>
                    <a:pt x="941070" y="60960"/>
                    <a:pt x="866140" y="101600"/>
                    <a:pt x="786130" y="138430"/>
                  </a:cubicBezTo>
                  <a:cubicBezTo>
                    <a:pt x="704850" y="176530"/>
                    <a:pt x="621030" y="210820"/>
                    <a:pt x="537210" y="241300"/>
                  </a:cubicBezTo>
                  <a:cubicBezTo>
                    <a:pt x="454660" y="270510"/>
                    <a:pt x="373380" y="295910"/>
                    <a:pt x="295910" y="314960"/>
                  </a:cubicBezTo>
                  <a:cubicBezTo>
                    <a:pt x="219710" y="334010"/>
                    <a:pt x="151130" y="346710"/>
                    <a:pt x="93980" y="354330"/>
                  </a:cubicBezTo>
                  <a:lnTo>
                    <a:pt x="0" y="365760"/>
                  </a:lnTo>
                  <a:lnTo>
                    <a:pt x="0" y="935990"/>
                  </a:lnTo>
                  <a:lnTo>
                    <a:pt x="687070" y="935990"/>
                  </a:lnTo>
                  <a:lnTo>
                    <a:pt x="687070" y="2677160"/>
                  </a:lnTo>
                  <a:lnTo>
                    <a:pt x="3810" y="2677160"/>
                  </a:lnTo>
                  <a:lnTo>
                    <a:pt x="3810" y="3355340"/>
                  </a:lnTo>
                  <a:lnTo>
                    <a:pt x="2062480" y="3355340"/>
                  </a:lnTo>
                  <a:lnTo>
                    <a:pt x="2062480" y="2677160"/>
                  </a:lnTo>
                  <a:lnTo>
                    <a:pt x="1436370" y="2677160"/>
                  </a:lnTo>
                  <a:lnTo>
                    <a:pt x="1436370" y="0"/>
                  </a:lnTo>
                  <a:close/>
                </a:path>
              </a:pathLst>
            </a:custGeom>
            <a:solidFill>
              <a:srgbClr val="73C632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555806" y="4313008"/>
            <a:ext cx="2607447" cy="2607447"/>
          </a:xfrm>
          <a:custGeom>
            <a:avLst/>
            <a:gdLst/>
            <a:ahLst/>
            <a:cxnLst/>
            <a:rect r="r" b="b" t="t" l="l"/>
            <a:pathLst>
              <a:path h="2607447" w="2607447">
                <a:moveTo>
                  <a:pt x="0" y="0"/>
                </a:moveTo>
                <a:lnTo>
                  <a:pt x="2607448" y="0"/>
                </a:lnTo>
                <a:lnTo>
                  <a:pt x="2607448" y="2607448"/>
                </a:lnTo>
                <a:lnTo>
                  <a:pt x="0" y="26074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474304">
            <a:off x="1924843" y="5680463"/>
            <a:ext cx="1282754" cy="1038420"/>
          </a:xfrm>
          <a:custGeom>
            <a:avLst/>
            <a:gdLst/>
            <a:ahLst/>
            <a:cxnLst/>
            <a:rect r="r" b="b" t="t" l="l"/>
            <a:pathLst>
              <a:path h="1038420" w="1282754">
                <a:moveTo>
                  <a:pt x="0" y="0"/>
                </a:moveTo>
                <a:lnTo>
                  <a:pt x="1282754" y="0"/>
                </a:lnTo>
                <a:lnTo>
                  <a:pt x="1282754" y="1038420"/>
                </a:lnTo>
                <a:lnTo>
                  <a:pt x="0" y="10384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04" t="0" r="-404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4879198" y="5190278"/>
            <a:ext cx="5934216" cy="1023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Eating a nutritious diet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Staying physically active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Avoiding alcohol and cigarettes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186337" y="6237342"/>
            <a:ext cx="5934216" cy="367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Kite One Italics"/>
              </a:rPr>
              <a:t>These contain toxins that can harm the liver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9302284" y="4103642"/>
            <a:ext cx="2451972" cy="2698517"/>
            <a:chOff x="0" y="0"/>
            <a:chExt cx="3269296" cy="3598023"/>
          </a:xfrm>
        </p:grpSpPr>
        <p:sp>
          <p:nvSpPr>
            <p:cNvPr name="Freeform 20" id="20"/>
            <p:cNvSpPr/>
            <p:nvPr/>
          </p:nvSpPr>
          <p:spPr>
            <a:xfrm flipH="false" flipV="false" rot="1656161">
              <a:off x="409142" y="409142"/>
              <a:ext cx="2341171" cy="2341171"/>
            </a:xfrm>
            <a:custGeom>
              <a:avLst/>
              <a:gdLst/>
              <a:ahLst/>
              <a:cxnLst/>
              <a:rect r="r" b="b" t="t" l="l"/>
              <a:pathLst>
                <a:path h="2341171" w="2341171">
                  <a:moveTo>
                    <a:pt x="0" y="0"/>
                  </a:moveTo>
                  <a:lnTo>
                    <a:pt x="2341172" y="0"/>
                  </a:lnTo>
                  <a:lnTo>
                    <a:pt x="2341172" y="2341172"/>
                  </a:lnTo>
                  <a:lnTo>
                    <a:pt x="0" y="2341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true" flipV="false" rot="-2230324">
              <a:off x="915649" y="1244376"/>
              <a:ext cx="1960527" cy="1960527"/>
            </a:xfrm>
            <a:custGeom>
              <a:avLst/>
              <a:gdLst/>
              <a:ahLst/>
              <a:cxnLst/>
              <a:rect r="r" b="b" t="t" l="l"/>
              <a:pathLst>
                <a:path h="1960527" w="1960527">
                  <a:moveTo>
                    <a:pt x="1960527" y="0"/>
                  </a:moveTo>
                  <a:lnTo>
                    <a:pt x="0" y="0"/>
                  </a:lnTo>
                  <a:lnTo>
                    <a:pt x="0" y="1960527"/>
                  </a:lnTo>
                  <a:lnTo>
                    <a:pt x="1960527" y="1960527"/>
                  </a:lnTo>
                  <a:lnTo>
                    <a:pt x="1960527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3891817" y="4628457"/>
            <a:ext cx="5934216" cy="399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Leading a healthy lifestyle.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2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25" id="25"/>
          <p:cNvGrpSpPr/>
          <p:nvPr/>
        </p:nvGrpSpPr>
        <p:grpSpPr>
          <a:xfrm rot="0">
            <a:off x="-26545" y="0"/>
            <a:ext cx="12343424" cy="403799"/>
            <a:chOff x="0" y="0"/>
            <a:chExt cx="16457898" cy="538398"/>
          </a:xfrm>
        </p:grpSpPr>
        <p:pic>
          <p:nvPicPr>
            <p:cNvPr name="Picture 26" id="26"/>
            <p:cNvPicPr>
              <a:picLocks noChangeAspect="true"/>
            </p:cNvPicPr>
            <p:nvPr/>
          </p:nvPicPr>
          <p:blipFill>
            <a:blip r:embed="rId13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230943"/>
            <a:ext cx="13221428" cy="899453"/>
            <a:chOff x="0" y="0"/>
            <a:chExt cx="12860986" cy="87493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860986" cy="874932"/>
            </a:xfrm>
            <a:custGeom>
              <a:avLst/>
              <a:gdLst/>
              <a:ahLst/>
              <a:cxnLst/>
              <a:rect r="r" b="b" t="t" l="l"/>
              <a:pathLst>
                <a:path h="874932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874932"/>
                  </a:lnTo>
                  <a:lnTo>
                    <a:pt x="0" y="874932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6" id="6"/>
          <p:cNvSpPr txBox="true"/>
          <p:nvPr/>
        </p:nvSpPr>
        <p:spPr>
          <a:xfrm rot="0">
            <a:off x="83068" y="472129"/>
            <a:ext cx="12139188" cy="544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Libre Baskerville Bold"/>
              </a:rPr>
              <a:t>There is no cure for chronic hepatitis B.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85800" y="1538599"/>
            <a:ext cx="10820400" cy="1553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222222"/>
                </a:solidFill>
                <a:latin typeface="Kite One"/>
              </a:rPr>
              <a:t>Claims that medicine or herbal remedies can cure the virus are false. These can be used in tandem with prescribed medications, but make sure to check with your doctor first!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4142284" y="3474648"/>
            <a:ext cx="4359507" cy="4277843"/>
            <a:chOff x="0" y="0"/>
            <a:chExt cx="5812676" cy="5703791"/>
          </a:xfrm>
        </p:grpSpPr>
        <p:sp>
          <p:nvSpPr>
            <p:cNvPr name="Freeform 9" id="9"/>
            <p:cNvSpPr/>
            <p:nvPr/>
          </p:nvSpPr>
          <p:spPr>
            <a:xfrm flipH="false" flipV="false" rot="232163">
              <a:off x="805139" y="996561"/>
              <a:ext cx="1534268" cy="2622681"/>
            </a:xfrm>
            <a:custGeom>
              <a:avLst/>
              <a:gdLst/>
              <a:ahLst/>
              <a:cxnLst/>
              <a:rect r="r" b="b" t="t" l="l"/>
              <a:pathLst>
                <a:path h="2622681" w="1534268">
                  <a:moveTo>
                    <a:pt x="0" y="0"/>
                  </a:moveTo>
                  <a:lnTo>
                    <a:pt x="1534269" y="0"/>
                  </a:lnTo>
                  <a:lnTo>
                    <a:pt x="1534269" y="2622681"/>
                  </a:lnTo>
                  <a:lnTo>
                    <a:pt x="0" y="2622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08884" y="0"/>
              <a:ext cx="5703791" cy="5703791"/>
            </a:xfrm>
            <a:custGeom>
              <a:avLst/>
              <a:gdLst/>
              <a:ahLst/>
              <a:cxnLst/>
              <a:rect r="r" b="b" t="t" l="l"/>
              <a:pathLst>
                <a:path h="5703791" w="5703791">
                  <a:moveTo>
                    <a:pt x="0" y="0"/>
                  </a:moveTo>
                  <a:lnTo>
                    <a:pt x="5703792" y="0"/>
                  </a:lnTo>
                  <a:lnTo>
                    <a:pt x="5703792" y="5703791"/>
                  </a:lnTo>
                  <a:lnTo>
                    <a:pt x="0" y="5703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3567551">
              <a:off x="511866" y="2394790"/>
              <a:ext cx="1044193" cy="1784946"/>
            </a:xfrm>
            <a:custGeom>
              <a:avLst/>
              <a:gdLst/>
              <a:ahLst/>
              <a:cxnLst/>
              <a:rect r="r" b="b" t="t" l="l"/>
              <a:pathLst>
                <a:path h="1784946" w="1044193">
                  <a:moveTo>
                    <a:pt x="0" y="0"/>
                  </a:moveTo>
                  <a:lnTo>
                    <a:pt x="1044193" y="0"/>
                  </a:lnTo>
                  <a:lnTo>
                    <a:pt x="1044193" y="1784946"/>
                  </a:lnTo>
                  <a:lnTo>
                    <a:pt x="0" y="1784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3868205" y="2945352"/>
            <a:ext cx="1449589" cy="1449589"/>
          </a:xfrm>
          <a:custGeom>
            <a:avLst/>
            <a:gdLst/>
            <a:ahLst/>
            <a:cxnLst/>
            <a:rect r="r" b="b" t="t" l="l"/>
            <a:pathLst>
              <a:path h="1449589" w="1449589">
                <a:moveTo>
                  <a:pt x="0" y="0"/>
                </a:moveTo>
                <a:lnTo>
                  <a:pt x="1449589" y="0"/>
                </a:lnTo>
                <a:lnTo>
                  <a:pt x="1449589" y="1449589"/>
                </a:lnTo>
                <a:lnTo>
                  <a:pt x="0" y="14495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-719232">
            <a:off x="2638522" y="4104110"/>
            <a:ext cx="6059549" cy="516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FFFFFF"/>
                </a:solidFill>
                <a:latin typeface="Archivo Black"/>
              </a:rPr>
              <a:t>CANNOT CURE</a:t>
            </a:r>
          </a:p>
        </p:txBody>
      </p:sp>
      <p:sp>
        <p:nvSpPr>
          <p:cNvPr name="TextBox 14" id="14"/>
          <p:cNvSpPr txBox="true"/>
          <p:nvPr/>
        </p:nvSpPr>
        <p:spPr>
          <a:xfrm rot="-719232">
            <a:off x="2638522" y="4032948"/>
            <a:ext cx="6059549" cy="516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222222"/>
                </a:solidFill>
                <a:latin typeface="Archivo Black"/>
              </a:rPr>
              <a:t>CANNOT CURE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0" y="-19050"/>
            <a:ext cx="12343424" cy="403799"/>
            <a:chOff x="0" y="0"/>
            <a:chExt cx="16457898" cy="538398"/>
          </a:xfrm>
        </p:grpSpPr>
        <p:pic>
          <p:nvPicPr>
            <p:cNvPr name="Picture 16" id="16"/>
            <p:cNvPicPr>
              <a:picLocks noChangeAspect="true"/>
            </p:cNvPicPr>
            <p:nvPr/>
          </p:nvPicPr>
          <p:blipFill>
            <a:blip r:embed="rId9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7" id="17"/>
          <p:cNvGrpSpPr/>
          <p:nvPr/>
        </p:nvGrpSpPr>
        <p:grpSpPr>
          <a:xfrm rot="0">
            <a:off x="-75712" y="0"/>
            <a:ext cx="12343424" cy="403799"/>
            <a:chOff x="0" y="0"/>
            <a:chExt cx="16457898" cy="538398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10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90369" y="230943"/>
            <a:ext cx="13221428" cy="899453"/>
            <a:chOff x="0" y="0"/>
            <a:chExt cx="12860986" cy="87493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860986" cy="874932"/>
            </a:xfrm>
            <a:custGeom>
              <a:avLst/>
              <a:gdLst/>
              <a:ahLst/>
              <a:cxnLst/>
              <a:rect r="r" b="b" t="t" l="l"/>
              <a:pathLst>
                <a:path h="874932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874932"/>
                  </a:lnTo>
                  <a:lnTo>
                    <a:pt x="0" y="874932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11749" y="488287"/>
            <a:ext cx="12139188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Libre Baskerville Bold"/>
              </a:rPr>
              <a:t>There are treatments for hepatitis B.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24269" y="2603066"/>
            <a:ext cx="6149812" cy="1594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45"/>
              </a:lnSpc>
            </a:pPr>
            <a:r>
              <a:rPr lang="en-US" sz="3032">
                <a:solidFill>
                  <a:srgbClr val="222222"/>
                </a:solidFill>
                <a:latin typeface="Kite One"/>
              </a:rPr>
              <a:t>There are treatments, called antivirals, that can effectively control the virus and prevent liver damage.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7761977" y="2360597"/>
            <a:ext cx="4059033" cy="4059033"/>
          </a:xfrm>
          <a:custGeom>
            <a:avLst/>
            <a:gdLst/>
            <a:ahLst/>
            <a:cxnLst/>
            <a:rect r="r" b="b" t="t" l="l"/>
            <a:pathLst>
              <a:path h="4059033" w="4059033">
                <a:moveTo>
                  <a:pt x="0" y="0"/>
                </a:moveTo>
                <a:lnTo>
                  <a:pt x="4059033" y="0"/>
                </a:lnTo>
                <a:lnTo>
                  <a:pt x="4059033" y="4059033"/>
                </a:lnTo>
                <a:lnTo>
                  <a:pt x="0" y="40590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1394922">
            <a:off x="10371549" y="5030412"/>
            <a:ext cx="702051" cy="702051"/>
          </a:xfrm>
          <a:custGeom>
            <a:avLst/>
            <a:gdLst/>
            <a:ahLst/>
            <a:cxnLst/>
            <a:rect r="r" b="b" t="t" l="l"/>
            <a:pathLst>
              <a:path h="702051" w="702051">
                <a:moveTo>
                  <a:pt x="0" y="0"/>
                </a:moveTo>
                <a:lnTo>
                  <a:pt x="702050" y="0"/>
                </a:lnTo>
                <a:lnTo>
                  <a:pt x="702050" y="702051"/>
                </a:lnTo>
                <a:lnTo>
                  <a:pt x="0" y="7020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991634" y="2676314"/>
            <a:ext cx="3415756" cy="3415756"/>
          </a:xfrm>
          <a:custGeom>
            <a:avLst/>
            <a:gdLst/>
            <a:ahLst/>
            <a:cxnLst/>
            <a:rect r="r" b="b" t="t" l="l"/>
            <a:pathLst>
              <a:path h="3415756" w="3415756">
                <a:moveTo>
                  <a:pt x="0" y="0"/>
                </a:moveTo>
                <a:lnTo>
                  <a:pt x="3415756" y="0"/>
                </a:lnTo>
                <a:lnTo>
                  <a:pt x="3415756" y="3415756"/>
                </a:lnTo>
                <a:lnTo>
                  <a:pt x="0" y="34157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6037825">
            <a:off x="10124198" y="5336503"/>
            <a:ext cx="702051" cy="702051"/>
          </a:xfrm>
          <a:custGeom>
            <a:avLst/>
            <a:gdLst/>
            <a:ahLst/>
            <a:cxnLst/>
            <a:rect r="r" b="b" t="t" l="l"/>
            <a:pathLst>
              <a:path h="702051" w="702051">
                <a:moveTo>
                  <a:pt x="0" y="0"/>
                </a:moveTo>
                <a:lnTo>
                  <a:pt x="702051" y="0"/>
                </a:lnTo>
                <a:lnTo>
                  <a:pt x="702051" y="702050"/>
                </a:lnTo>
                <a:lnTo>
                  <a:pt x="0" y="7020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-19050" y="1502001"/>
            <a:ext cx="9412822" cy="1028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30"/>
              </a:lnSpc>
            </a:pPr>
            <a:r>
              <a:rPr lang="en-US" sz="6021">
                <a:solidFill>
                  <a:srgbClr val="231F1F"/>
                </a:solidFill>
                <a:latin typeface="Bebas Neue Cyrillic"/>
              </a:rPr>
              <a:t>But, the good news is that...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9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6" id="16"/>
          <p:cNvGrpSpPr/>
          <p:nvPr/>
        </p:nvGrpSpPr>
        <p:grpSpPr>
          <a:xfrm rot="0">
            <a:off x="-90369" y="0"/>
            <a:ext cx="12343424" cy="403799"/>
            <a:chOff x="0" y="0"/>
            <a:chExt cx="16457898" cy="538398"/>
          </a:xfrm>
        </p:grpSpPr>
        <p:pic>
          <p:nvPicPr>
            <p:cNvPr name="Picture 17" id="17"/>
            <p:cNvPicPr>
              <a:picLocks noChangeAspect="true"/>
            </p:cNvPicPr>
            <p:nvPr/>
          </p:nvPicPr>
          <p:blipFill>
            <a:blip r:embed="rId10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90369" y="230943"/>
            <a:ext cx="13221428" cy="848115"/>
            <a:chOff x="0" y="0"/>
            <a:chExt cx="12860986" cy="82499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860986" cy="824994"/>
            </a:xfrm>
            <a:custGeom>
              <a:avLst/>
              <a:gdLst/>
              <a:ahLst/>
              <a:cxnLst/>
              <a:rect r="r" b="b" t="t" l="l"/>
              <a:pathLst>
                <a:path h="824994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824994"/>
                  </a:lnTo>
                  <a:lnTo>
                    <a:pt x="0" y="824994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26218" y="409592"/>
            <a:ext cx="12139188" cy="517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Why should people get tested for hepatitis B?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23385" y="0"/>
            <a:ext cx="9527531" cy="483454"/>
            <a:chOff x="0" y="0"/>
            <a:chExt cx="11117916" cy="5715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255270"/>
              <a:ext cx="11117916" cy="69850"/>
            </a:xfrm>
            <a:custGeom>
              <a:avLst/>
              <a:gdLst/>
              <a:ahLst/>
              <a:cxnLst/>
              <a:rect r="r" b="b" t="t" l="l"/>
              <a:pathLst>
                <a:path h="69850" w="11117916">
                  <a:moveTo>
                    <a:pt x="1082708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17916" y="69850"/>
                  </a:lnTo>
                  <a:lnTo>
                    <a:pt x="11117916" y="0"/>
                  </a:lnTo>
                  <a:close/>
                </a:path>
              </a:pathLst>
            </a:custGeom>
            <a:solidFill>
              <a:srgbClr val="CF221E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-505888" y="3200703"/>
            <a:ext cx="13601560" cy="1231276"/>
            <a:chOff x="0" y="0"/>
            <a:chExt cx="15925627" cy="144166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925626" cy="1441662"/>
            </a:xfrm>
            <a:custGeom>
              <a:avLst/>
              <a:gdLst/>
              <a:ahLst/>
              <a:cxnLst/>
              <a:rect r="r" b="b" t="t" l="l"/>
              <a:pathLst>
                <a:path h="1441662" w="15925626">
                  <a:moveTo>
                    <a:pt x="0" y="0"/>
                  </a:moveTo>
                  <a:lnTo>
                    <a:pt x="15925626" y="0"/>
                  </a:lnTo>
                  <a:lnTo>
                    <a:pt x="15925626" y="1441662"/>
                  </a:lnTo>
                  <a:lnTo>
                    <a:pt x="0" y="1441662"/>
                  </a:lnTo>
                  <a:close/>
                </a:path>
              </a:pathLst>
            </a:custGeom>
            <a:solidFill>
              <a:srgbClr val="3ABDC4"/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4719255" y="2523774"/>
            <a:ext cx="3014983" cy="3014983"/>
          </a:xfrm>
          <a:custGeom>
            <a:avLst/>
            <a:gdLst/>
            <a:ahLst/>
            <a:cxnLst/>
            <a:rect r="r" b="b" t="t" l="l"/>
            <a:pathLst>
              <a:path h="3014983" w="3014983">
                <a:moveTo>
                  <a:pt x="0" y="0"/>
                </a:moveTo>
                <a:lnTo>
                  <a:pt x="3014983" y="0"/>
                </a:lnTo>
                <a:lnTo>
                  <a:pt x="3014983" y="3014983"/>
                </a:lnTo>
                <a:lnTo>
                  <a:pt x="0" y="30149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45479" y="1293862"/>
            <a:ext cx="1697642" cy="1700234"/>
            <a:chOff x="0" y="0"/>
            <a:chExt cx="2263523" cy="2266978"/>
          </a:xfrm>
        </p:grpSpPr>
        <p:sp>
          <p:nvSpPr>
            <p:cNvPr name="Freeform 14" id="14"/>
            <p:cNvSpPr/>
            <p:nvPr/>
          </p:nvSpPr>
          <p:spPr>
            <a:xfrm flipH="false" flipV="false" rot="1394922">
              <a:off x="1577101" y="1559993"/>
              <a:ext cx="465229" cy="465229"/>
            </a:xfrm>
            <a:custGeom>
              <a:avLst/>
              <a:gdLst/>
              <a:ahLst/>
              <a:cxnLst/>
              <a:rect r="r" b="b" t="t" l="l"/>
              <a:pathLst>
                <a:path h="465229" w="465229">
                  <a:moveTo>
                    <a:pt x="0" y="0"/>
                  </a:moveTo>
                  <a:lnTo>
                    <a:pt x="465229" y="0"/>
                  </a:lnTo>
                  <a:lnTo>
                    <a:pt x="465229" y="465229"/>
                  </a:lnTo>
                  <a:lnTo>
                    <a:pt x="0" y="465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263523" cy="2263523"/>
            </a:xfrm>
            <a:custGeom>
              <a:avLst/>
              <a:gdLst/>
              <a:ahLst/>
              <a:cxnLst/>
              <a:rect r="r" b="b" t="t" l="l"/>
              <a:pathLst>
                <a:path h="2263523" w="2263523">
                  <a:moveTo>
                    <a:pt x="0" y="0"/>
                  </a:moveTo>
                  <a:lnTo>
                    <a:pt x="2263523" y="0"/>
                  </a:lnTo>
                  <a:lnTo>
                    <a:pt x="2263523" y="2263523"/>
                  </a:lnTo>
                  <a:lnTo>
                    <a:pt x="0" y="22635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6037825">
              <a:off x="1413189" y="1762830"/>
              <a:ext cx="465229" cy="465229"/>
            </a:xfrm>
            <a:custGeom>
              <a:avLst/>
              <a:gdLst/>
              <a:ahLst/>
              <a:cxnLst/>
              <a:rect r="r" b="b" t="t" l="l"/>
              <a:pathLst>
                <a:path h="465229" w="465229">
                  <a:moveTo>
                    <a:pt x="0" y="0"/>
                  </a:moveTo>
                  <a:lnTo>
                    <a:pt x="465229" y="0"/>
                  </a:lnTo>
                  <a:lnTo>
                    <a:pt x="465229" y="465229"/>
                  </a:lnTo>
                  <a:lnTo>
                    <a:pt x="0" y="465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0470119" y="4836326"/>
            <a:ext cx="1721715" cy="1721715"/>
          </a:xfrm>
          <a:custGeom>
            <a:avLst/>
            <a:gdLst/>
            <a:ahLst/>
            <a:cxnLst/>
            <a:rect r="r" b="b" t="t" l="l"/>
            <a:pathLst>
              <a:path h="1721715" w="1721715">
                <a:moveTo>
                  <a:pt x="0" y="0"/>
                </a:moveTo>
                <a:lnTo>
                  <a:pt x="1721715" y="0"/>
                </a:lnTo>
                <a:lnTo>
                  <a:pt x="1721715" y="1721715"/>
                </a:lnTo>
                <a:lnTo>
                  <a:pt x="0" y="17217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326202" y="5101774"/>
            <a:ext cx="4071768" cy="1126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142">
                <a:solidFill>
                  <a:srgbClr val="000000"/>
                </a:solidFill>
                <a:latin typeface="Kite One"/>
              </a:rPr>
              <a:t>There is a safe and effective vaccine that can protect loved ones who don't have hepatitis B.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231388" y="3403451"/>
            <a:ext cx="762912" cy="762912"/>
          </a:xfrm>
          <a:custGeom>
            <a:avLst/>
            <a:gdLst/>
            <a:ahLst/>
            <a:cxnLst/>
            <a:rect r="r" b="b" t="t" l="l"/>
            <a:pathLst>
              <a:path h="762912" w="762912">
                <a:moveTo>
                  <a:pt x="0" y="0"/>
                </a:moveTo>
                <a:lnTo>
                  <a:pt x="762912" y="0"/>
                </a:lnTo>
                <a:lnTo>
                  <a:pt x="762912" y="762912"/>
                </a:lnTo>
                <a:lnTo>
                  <a:pt x="0" y="7629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981530" y="3345422"/>
            <a:ext cx="878969" cy="878969"/>
          </a:xfrm>
          <a:custGeom>
            <a:avLst/>
            <a:gdLst/>
            <a:ahLst/>
            <a:cxnLst/>
            <a:rect r="r" b="b" t="t" l="l"/>
            <a:pathLst>
              <a:path h="878969" w="878969">
                <a:moveTo>
                  <a:pt x="0" y="0"/>
                </a:moveTo>
                <a:lnTo>
                  <a:pt x="878969" y="0"/>
                </a:lnTo>
                <a:lnTo>
                  <a:pt x="878969" y="878970"/>
                </a:lnTo>
                <a:lnTo>
                  <a:pt x="0" y="8789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1004970" y="3351541"/>
            <a:ext cx="837338" cy="837338"/>
          </a:xfrm>
          <a:custGeom>
            <a:avLst/>
            <a:gdLst/>
            <a:ahLst/>
            <a:cxnLst/>
            <a:rect r="r" b="b" t="t" l="l"/>
            <a:pathLst>
              <a:path h="837338" w="837338">
                <a:moveTo>
                  <a:pt x="0" y="0"/>
                </a:moveTo>
                <a:lnTo>
                  <a:pt x="837337" y="0"/>
                </a:lnTo>
                <a:lnTo>
                  <a:pt x="837337" y="837337"/>
                </a:lnTo>
                <a:lnTo>
                  <a:pt x="0" y="83733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-13163" y="4908808"/>
            <a:ext cx="1540656" cy="1540656"/>
          </a:xfrm>
          <a:custGeom>
            <a:avLst/>
            <a:gdLst/>
            <a:ahLst/>
            <a:cxnLst/>
            <a:rect r="r" b="b" t="t" l="l"/>
            <a:pathLst>
              <a:path h="1540656" w="1540656">
                <a:moveTo>
                  <a:pt x="0" y="0"/>
                </a:moveTo>
                <a:lnTo>
                  <a:pt x="1540656" y="0"/>
                </a:lnTo>
                <a:lnTo>
                  <a:pt x="1540656" y="1540656"/>
                </a:lnTo>
                <a:lnTo>
                  <a:pt x="0" y="154065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643542" y="5037613"/>
            <a:ext cx="227246" cy="204521"/>
          </a:xfrm>
          <a:custGeom>
            <a:avLst/>
            <a:gdLst/>
            <a:ahLst/>
            <a:cxnLst/>
            <a:rect r="r" b="b" t="t" l="l"/>
            <a:pathLst>
              <a:path h="204521" w="227246">
                <a:moveTo>
                  <a:pt x="0" y="0"/>
                </a:moveTo>
                <a:lnTo>
                  <a:pt x="227246" y="0"/>
                </a:lnTo>
                <a:lnTo>
                  <a:pt x="227246" y="204522"/>
                </a:lnTo>
                <a:lnTo>
                  <a:pt x="0" y="20452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25" id="25"/>
            <p:cNvPicPr>
              <a:picLocks noChangeAspect="true"/>
            </p:cNvPicPr>
            <p:nvPr/>
          </p:nvPicPr>
          <p:blipFill>
            <a:blip r:embed="rId19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26" id="26"/>
          <p:cNvGrpSpPr/>
          <p:nvPr/>
        </p:nvGrpSpPr>
        <p:grpSpPr>
          <a:xfrm rot="0">
            <a:off x="-90369" y="-19050"/>
            <a:ext cx="12358081" cy="436009"/>
            <a:chOff x="0" y="0"/>
            <a:chExt cx="16477441" cy="581345"/>
          </a:xfrm>
        </p:grpSpPr>
        <p:pic>
          <p:nvPicPr>
            <p:cNvPr name="Picture 27" id="27"/>
            <p:cNvPicPr>
              <a:picLocks noChangeAspect="true"/>
            </p:cNvPicPr>
            <p:nvPr/>
          </p:nvPicPr>
          <p:blipFill>
            <a:blip r:embed="rId20"/>
            <a:srcRect l="0" t="48235" r="0" b="48235"/>
            <a:stretch>
              <a:fillRect/>
            </a:stretch>
          </p:blipFill>
          <p:spPr>
            <a:xfrm flipH="false" flipV="false">
              <a:off x="0" y="0"/>
              <a:ext cx="16477441" cy="581345"/>
            </a:xfrm>
            <a:prstGeom prst="rect">
              <a:avLst/>
            </a:prstGeom>
          </p:spPr>
        </p:pic>
      </p:grpSp>
      <p:sp>
        <p:nvSpPr>
          <p:cNvPr name="Freeform 28" id="28"/>
          <p:cNvSpPr/>
          <p:nvPr/>
        </p:nvSpPr>
        <p:spPr>
          <a:xfrm flipH="false" flipV="false" rot="0">
            <a:off x="10505213" y="1586027"/>
            <a:ext cx="1474417" cy="1408068"/>
          </a:xfrm>
          <a:custGeom>
            <a:avLst/>
            <a:gdLst/>
            <a:ahLst/>
            <a:cxnLst/>
            <a:rect r="r" b="b" t="t" l="l"/>
            <a:pathLst>
              <a:path h="1408068" w="1474417">
                <a:moveTo>
                  <a:pt x="0" y="0"/>
                </a:moveTo>
                <a:lnTo>
                  <a:pt x="1474416" y="0"/>
                </a:lnTo>
                <a:lnTo>
                  <a:pt x="1474416" y="1408068"/>
                </a:lnTo>
                <a:lnTo>
                  <a:pt x="0" y="140806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4902520" y="2413307"/>
            <a:ext cx="2386584" cy="2743200"/>
          </a:xfrm>
          <a:custGeom>
            <a:avLst/>
            <a:gdLst/>
            <a:ahLst/>
            <a:cxnLst/>
            <a:rect r="r" b="b" t="t" l="l"/>
            <a:pathLst>
              <a:path h="2743200" w="2386584">
                <a:moveTo>
                  <a:pt x="0" y="0"/>
                </a:moveTo>
                <a:lnTo>
                  <a:pt x="2386584" y="0"/>
                </a:lnTo>
                <a:lnTo>
                  <a:pt x="2386584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1484843" y="1732434"/>
            <a:ext cx="3429910" cy="791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3"/>
              </a:lnSpc>
            </a:pPr>
            <a:r>
              <a:rPr lang="en-US" sz="2281">
                <a:solidFill>
                  <a:srgbClr val="000000"/>
                </a:solidFill>
                <a:latin typeface="Kite One"/>
              </a:rPr>
              <a:t>H</a:t>
            </a:r>
            <a:r>
              <a:rPr lang="en-US" sz="2281">
                <a:solidFill>
                  <a:srgbClr val="000000"/>
                </a:solidFill>
                <a:latin typeface="Kite One"/>
              </a:rPr>
              <a:t>epatitis B can be managed and treated!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915241" y="5101499"/>
            <a:ext cx="3930571" cy="1125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5"/>
              </a:lnSpc>
            </a:pPr>
            <a:r>
              <a:rPr lang="en-US" sz="2140">
                <a:solidFill>
                  <a:srgbClr val="000000"/>
                </a:solidFill>
                <a:latin typeface="Kite One"/>
              </a:rPr>
              <a:t>G</a:t>
            </a:r>
            <a:r>
              <a:rPr lang="en-US" sz="2140">
                <a:solidFill>
                  <a:srgbClr val="000000"/>
                </a:solidFill>
                <a:latin typeface="Kite One"/>
              </a:rPr>
              <a:t>etting tested now can allow someone to stay healthy for themselves and their loved ones!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94300" y="3514784"/>
            <a:ext cx="3589504" cy="631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62"/>
              </a:lnSpc>
            </a:pPr>
            <a:r>
              <a:rPr lang="en-US" sz="2280" spc="27">
                <a:solidFill>
                  <a:srgbClr val="000000"/>
                </a:solidFill>
                <a:latin typeface="Kite One"/>
              </a:rPr>
              <a:t>Someone should not wait until they feel sick.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864896" y="1732434"/>
            <a:ext cx="2506967" cy="791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3"/>
              </a:lnSpc>
            </a:pPr>
            <a:r>
              <a:rPr lang="en-US" sz="2281">
                <a:solidFill>
                  <a:srgbClr val="000000"/>
                </a:solidFill>
                <a:latin typeface="Kite One"/>
              </a:rPr>
              <a:t>M</a:t>
            </a:r>
            <a:r>
              <a:rPr lang="en-US" sz="2281">
                <a:solidFill>
                  <a:srgbClr val="000000"/>
                </a:solidFill>
                <a:latin typeface="Kite One"/>
              </a:rPr>
              <a:t>ost people do not have symptoms. 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8329573" y="3514784"/>
            <a:ext cx="2324831" cy="631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62"/>
              </a:lnSpc>
              <a:spcBef>
                <a:spcPct val="0"/>
              </a:spcBef>
            </a:pPr>
            <a:r>
              <a:rPr lang="en-US" sz="2280" spc="27" u="none">
                <a:solidFill>
                  <a:srgbClr val="000000"/>
                </a:solidFill>
                <a:latin typeface="Kite One"/>
              </a:rPr>
              <a:t>They should get tested now!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9850" y="-31750"/>
            <a:ext cx="12331732" cy="6921508"/>
            <a:chOff x="0" y="0"/>
            <a:chExt cx="16442310" cy="922867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0895" r="0" b="20895"/>
            <a:stretch>
              <a:fillRect/>
            </a:stretch>
          </p:blipFill>
          <p:spPr>
            <a:xfrm flipH="false" flipV="false">
              <a:off x="0" y="0"/>
              <a:ext cx="10876873" cy="2991559"/>
            </a:xfrm>
            <a:prstGeom prst="rect">
              <a:avLst/>
            </a:prstGeom>
          </p:spPr>
        </p:pic>
        <p:sp>
          <p:nvSpPr>
            <p:cNvPr name="AutoShape 4" id="4"/>
            <p:cNvSpPr/>
            <p:nvPr/>
          </p:nvSpPr>
          <p:spPr>
            <a:xfrm>
              <a:off x="0" y="3118559"/>
              <a:ext cx="10876873" cy="6110118"/>
            </a:xfrm>
            <a:prstGeom prst="rect">
              <a:avLst/>
            </a:prstGeom>
            <a:solidFill>
              <a:srgbClr val="E57218"/>
            </a:solidFill>
          </p:spPr>
        </p:sp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10688" t="0" r="10688" b="0"/>
            <a:stretch>
              <a:fillRect/>
            </a:stretch>
          </p:blipFill>
          <p:spPr>
            <a:xfrm flipH="false" flipV="false">
              <a:off x="11003873" y="0"/>
              <a:ext cx="5438437" cy="4614339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4"/>
            <a:srcRect l="15404" t="0" r="3849" b="0"/>
            <a:stretch>
              <a:fillRect/>
            </a:stretch>
          </p:blipFill>
          <p:spPr>
            <a:xfrm flipH="false" flipV="false">
              <a:off x="11003873" y="4741339"/>
              <a:ext cx="5438437" cy="4487339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342900" y="4387863"/>
            <a:ext cx="7627650" cy="2220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926"/>
              </a:lnSpc>
            </a:pPr>
            <a:r>
              <a:rPr lang="en-US" sz="4233">
                <a:solidFill>
                  <a:srgbClr val="000000"/>
                </a:solidFill>
                <a:latin typeface="Bebas Neue Cyrillic"/>
              </a:rPr>
              <a:t>You have the power to save lives by:</a:t>
            </a:r>
          </a:p>
          <a:p>
            <a:pPr marL="698870" indent="-349435" lvl="1">
              <a:lnSpc>
                <a:spcPts val="5926"/>
              </a:lnSpc>
              <a:buFont typeface="Arial"/>
              <a:buChar char="•"/>
            </a:pPr>
            <a:r>
              <a:rPr lang="en-US" sz="4233">
                <a:solidFill>
                  <a:srgbClr val="000000"/>
                </a:solidFill>
                <a:latin typeface="Bebas Neue Cyrillic"/>
              </a:rPr>
              <a:t>Educating about hepatitis B</a:t>
            </a:r>
          </a:p>
          <a:p>
            <a:pPr marL="698870" indent="-349435" lvl="1">
              <a:lnSpc>
                <a:spcPts val="5926"/>
              </a:lnSpc>
              <a:buFont typeface="Arial"/>
              <a:buChar char="•"/>
            </a:pPr>
            <a:r>
              <a:rPr lang="en-US" sz="4233">
                <a:solidFill>
                  <a:srgbClr val="000000"/>
                </a:solidFill>
                <a:latin typeface="Bebas Neue Cyrillic"/>
              </a:rPr>
              <a:t>Promoting testing in your community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0" y="-76200"/>
            <a:ext cx="12744734" cy="1770781"/>
            <a:chOff x="0" y="0"/>
            <a:chExt cx="12397287" cy="17225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97287" cy="1722506"/>
            </a:xfrm>
            <a:custGeom>
              <a:avLst/>
              <a:gdLst/>
              <a:ahLst/>
              <a:cxnLst/>
              <a:rect r="r" b="b" t="t" l="l"/>
              <a:pathLst>
                <a:path h="1722506" w="12397287">
                  <a:moveTo>
                    <a:pt x="0" y="0"/>
                  </a:moveTo>
                  <a:lnTo>
                    <a:pt x="12397287" y="0"/>
                  </a:lnTo>
                  <a:lnTo>
                    <a:pt x="12397287" y="1722506"/>
                  </a:lnTo>
                  <a:lnTo>
                    <a:pt x="0" y="1722506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5467693" y="2151589"/>
            <a:ext cx="4651430" cy="4587712"/>
          </a:xfrm>
          <a:custGeom>
            <a:avLst/>
            <a:gdLst/>
            <a:ahLst/>
            <a:cxnLst/>
            <a:rect r="r" b="b" t="t" l="l"/>
            <a:pathLst>
              <a:path h="4587712" w="4651430">
                <a:moveTo>
                  <a:pt x="0" y="0"/>
                </a:moveTo>
                <a:lnTo>
                  <a:pt x="4651430" y="0"/>
                </a:lnTo>
                <a:lnTo>
                  <a:pt x="4651430" y="4587711"/>
                </a:lnTo>
                <a:lnTo>
                  <a:pt x="0" y="45877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1" r="0" b="-1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800038" y="2151589"/>
            <a:ext cx="8020972" cy="2572414"/>
          </a:xfrm>
          <a:custGeom>
            <a:avLst/>
            <a:gdLst/>
            <a:ahLst/>
            <a:cxnLst/>
            <a:rect r="r" b="b" t="t" l="l"/>
            <a:pathLst>
              <a:path h="2572414" w="8020972">
                <a:moveTo>
                  <a:pt x="0" y="0"/>
                </a:moveTo>
                <a:lnTo>
                  <a:pt x="8020972" y="0"/>
                </a:lnTo>
                <a:lnTo>
                  <a:pt x="8020972" y="2572413"/>
                </a:lnTo>
                <a:lnTo>
                  <a:pt x="0" y="25724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05903" r="0" b="-105903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6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9" id="9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7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11" id="11"/>
          <p:cNvSpPr/>
          <p:nvPr/>
        </p:nvSpPr>
        <p:spPr>
          <a:xfrm flipH="false" flipV="false" rot="0">
            <a:off x="-95250" y="1818406"/>
            <a:ext cx="3349964" cy="5028089"/>
          </a:xfrm>
          <a:custGeom>
            <a:avLst/>
            <a:gdLst/>
            <a:ahLst/>
            <a:cxnLst/>
            <a:rect r="r" b="b" t="t" l="l"/>
            <a:pathLst>
              <a:path h="5028089" w="3349964">
                <a:moveTo>
                  <a:pt x="0" y="0"/>
                </a:moveTo>
                <a:lnTo>
                  <a:pt x="3349964" y="0"/>
                </a:lnTo>
                <a:lnTo>
                  <a:pt x="3349964" y="5028089"/>
                </a:lnTo>
                <a:lnTo>
                  <a:pt x="0" y="50280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721" t="0" r="-3721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-75712" y="0"/>
            <a:ext cx="12343424" cy="403799"/>
            <a:chOff x="0" y="0"/>
            <a:chExt cx="16457898" cy="538398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9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14" id="14"/>
          <p:cNvSpPr/>
          <p:nvPr/>
        </p:nvSpPr>
        <p:spPr>
          <a:xfrm flipH="false" flipV="false" rot="0">
            <a:off x="0" y="1818406"/>
            <a:ext cx="3527510" cy="5020544"/>
          </a:xfrm>
          <a:custGeom>
            <a:avLst/>
            <a:gdLst/>
            <a:ahLst/>
            <a:cxnLst/>
            <a:rect r="r" b="b" t="t" l="l"/>
            <a:pathLst>
              <a:path h="5020544" w="3527510">
                <a:moveTo>
                  <a:pt x="0" y="0"/>
                </a:moveTo>
                <a:lnTo>
                  <a:pt x="3527510" y="0"/>
                </a:lnTo>
                <a:lnTo>
                  <a:pt x="3527510" y="5020544"/>
                </a:lnTo>
                <a:lnTo>
                  <a:pt x="0" y="5020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4452" t="0" r="-108844" b="-9278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165423" y="2525608"/>
            <a:ext cx="7096125" cy="1707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13"/>
              </a:lnSpc>
            </a:pPr>
            <a:r>
              <a:rPr lang="en-US" sz="2892" spc="173">
                <a:solidFill>
                  <a:srgbClr val="000000"/>
                </a:solidFill>
                <a:latin typeface="Kite One Italics"/>
              </a:rPr>
              <a:t>Knowing the common misconceptions and how to overcome them can help dispel stigma and convey accurate information.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7377" y="468056"/>
            <a:ext cx="11926897" cy="1056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Talking about hepatitis B in a </a:t>
            </a:r>
          </a:p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culturally sensitive way can be challenging.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F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6107906" y="357188"/>
            <a:ext cx="6518672" cy="7289874"/>
          </a:xfrm>
          <a:custGeom>
            <a:avLst/>
            <a:gdLst/>
            <a:ahLst/>
            <a:cxnLst/>
            <a:rect r="r" b="b" t="t" l="l"/>
            <a:pathLst>
              <a:path h="7289874" w="6518672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t="0" r="-5915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116836" y="491270"/>
            <a:ext cx="6226588" cy="6359516"/>
          </a:xfrm>
          <a:custGeom>
            <a:avLst/>
            <a:gdLst/>
            <a:ahLst/>
            <a:cxnLst/>
            <a:rect r="r" b="b" t="t" l="l"/>
            <a:pathLst>
              <a:path h="6359516" w="6226588">
                <a:moveTo>
                  <a:pt x="0" y="0"/>
                </a:moveTo>
                <a:lnTo>
                  <a:pt x="6226588" y="0"/>
                </a:lnTo>
                <a:lnTo>
                  <a:pt x="6226588" y="6359516"/>
                </a:lnTo>
                <a:lnTo>
                  <a:pt x="0" y="63595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076" t="0" r="-28221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5400000">
            <a:off x="3143250" y="3732609"/>
            <a:ext cx="5947172" cy="660797"/>
            <a:chOff x="0" y="0"/>
            <a:chExt cx="5097576" cy="571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55270"/>
              <a:ext cx="5097576" cy="69850"/>
            </a:xfrm>
            <a:custGeom>
              <a:avLst/>
              <a:gdLst/>
              <a:ahLst/>
              <a:cxnLst/>
              <a:rect r="r" b="b" t="t" l="l"/>
              <a:pathLst>
                <a:path h="69850" w="5097576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3B041C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-376026" y="53718"/>
            <a:ext cx="13071345" cy="660797"/>
            <a:chOff x="0" y="0"/>
            <a:chExt cx="11204010" cy="571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255270"/>
              <a:ext cx="11204010" cy="69850"/>
            </a:xfrm>
            <a:custGeom>
              <a:avLst/>
              <a:gdLst/>
              <a:ahLst/>
              <a:cxnLst/>
              <a:rect r="r" b="b" t="t" l="l"/>
              <a:pathLst>
                <a:path h="69850" w="1120401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5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-5400000">
            <a:off x="3096400" y="3867281"/>
            <a:ext cx="6023013" cy="269687"/>
            <a:chOff x="0" y="0"/>
            <a:chExt cx="9621520" cy="2768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253365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304038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0269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405257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270" y="11430"/>
              <a:ext cx="251460" cy="251460"/>
            </a:xfrm>
            <a:custGeom>
              <a:avLst/>
              <a:gdLst/>
              <a:ahLst/>
              <a:cxnLst/>
              <a:rect r="r" b="b" t="t" l="l"/>
              <a:pathLst>
                <a:path h="251460" w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45593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5080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01473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15201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354584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59713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810387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860933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911605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709040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55714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60782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506476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658368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6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-19050" y="-201831"/>
            <a:ext cx="12645628" cy="697635"/>
            <a:chOff x="0" y="0"/>
            <a:chExt cx="16860838" cy="930181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7"/>
            <a:srcRect l="0" t="47241" r="0" b="47241"/>
            <a:stretch>
              <a:fillRect/>
            </a:stretch>
          </p:blipFill>
          <p:spPr>
            <a:xfrm flipH="false" flipV="false">
              <a:off x="0" y="0"/>
              <a:ext cx="16860838" cy="930181"/>
            </a:xfrm>
            <a:prstGeom prst="rect">
              <a:avLst/>
            </a:prstGeom>
          </p:spPr>
        </p:pic>
      </p:grpSp>
      <p:grpSp>
        <p:nvGrpSpPr>
          <p:cNvPr name="Group 35" id="35"/>
          <p:cNvGrpSpPr/>
          <p:nvPr/>
        </p:nvGrpSpPr>
        <p:grpSpPr>
          <a:xfrm rot="0">
            <a:off x="3396258" y="-17859"/>
            <a:ext cx="5279522" cy="1117243"/>
            <a:chOff x="0" y="0"/>
            <a:chExt cx="7162878" cy="151638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7162878" cy="1516380"/>
            </a:xfrm>
            <a:custGeom>
              <a:avLst/>
              <a:gdLst/>
              <a:ahLst/>
              <a:cxnLst/>
              <a:rect r="r" b="b" t="t" l="l"/>
              <a:pathLst>
                <a:path h="1516380" w="7162878">
                  <a:moveTo>
                    <a:pt x="7162878" y="0"/>
                  </a:moveTo>
                  <a:lnTo>
                    <a:pt x="0" y="0"/>
                  </a:lnTo>
                  <a:lnTo>
                    <a:pt x="345440" y="758190"/>
                  </a:lnTo>
                  <a:lnTo>
                    <a:pt x="0" y="1516380"/>
                  </a:lnTo>
                  <a:lnTo>
                    <a:pt x="7162878" y="1516380"/>
                  </a:lnTo>
                  <a:lnTo>
                    <a:pt x="6816168" y="758190"/>
                  </a:lnTo>
                  <a:close/>
                </a:path>
              </a:pathLst>
            </a:custGeom>
            <a:solidFill>
              <a:srgbClr val="CE6900"/>
            </a:solidFill>
          </p:spPr>
        </p:sp>
      </p:grpSp>
      <p:sp>
        <p:nvSpPr>
          <p:cNvPr name="Freeform 37" id="37"/>
          <p:cNvSpPr/>
          <p:nvPr/>
        </p:nvSpPr>
        <p:spPr>
          <a:xfrm flipH="false" flipV="false" rot="0">
            <a:off x="-1960580" y="2671028"/>
            <a:ext cx="7675485" cy="4342603"/>
          </a:xfrm>
          <a:custGeom>
            <a:avLst/>
            <a:gdLst/>
            <a:ahLst/>
            <a:cxnLst/>
            <a:rect r="r" b="b" t="t" l="l"/>
            <a:pathLst>
              <a:path h="4342603" w="7675485">
                <a:moveTo>
                  <a:pt x="0" y="0"/>
                </a:moveTo>
                <a:lnTo>
                  <a:pt x="7675485" y="0"/>
                </a:lnTo>
                <a:lnTo>
                  <a:pt x="7675485" y="4342603"/>
                </a:lnTo>
                <a:lnTo>
                  <a:pt x="0" y="43426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1" t="0" r="-291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-3204606">
            <a:off x="4191616" y="3026689"/>
            <a:ext cx="1824565" cy="1504466"/>
          </a:xfrm>
          <a:custGeom>
            <a:avLst/>
            <a:gdLst/>
            <a:ahLst/>
            <a:cxnLst/>
            <a:rect r="r" b="b" t="t" l="l"/>
            <a:pathLst>
              <a:path h="1504466" w="1824565">
                <a:moveTo>
                  <a:pt x="0" y="0"/>
                </a:moveTo>
                <a:lnTo>
                  <a:pt x="1824565" y="0"/>
                </a:lnTo>
                <a:lnTo>
                  <a:pt x="1824565" y="1504466"/>
                </a:lnTo>
                <a:lnTo>
                  <a:pt x="0" y="15044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-42" r="0" b="-42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3762029" y="197305"/>
            <a:ext cx="4552950" cy="718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5"/>
              </a:lnSpc>
            </a:pPr>
          </a:p>
        </p:txBody>
      </p:sp>
      <p:sp>
        <p:nvSpPr>
          <p:cNvPr name="TextBox 40" id="40"/>
          <p:cNvSpPr txBox="true"/>
          <p:nvPr/>
        </p:nvSpPr>
        <p:spPr>
          <a:xfrm rot="85348">
            <a:off x="7157123" y="1503970"/>
            <a:ext cx="1374926" cy="45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8"/>
              </a:lnSpc>
            </a:pPr>
            <a:r>
              <a:rPr lang="en-US" sz="2641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6252619" y="2085816"/>
            <a:ext cx="3183102" cy="875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4"/>
              </a:lnSpc>
            </a:pPr>
            <a:r>
              <a:rPr lang="en-US" sz="2020" spc="121">
                <a:solidFill>
                  <a:srgbClr val="000000"/>
                </a:solidFill>
                <a:latin typeface="Kite One Italics"/>
              </a:rPr>
              <a:t>Most people with hepatitis B do not have any symptoms!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079470" y="1232734"/>
            <a:ext cx="2706968" cy="2441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8"/>
              </a:lnSpc>
            </a:pPr>
            <a:r>
              <a:rPr lang="en-US" sz="2736" spc="164">
                <a:solidFill>
                  <a:srgbClr val="000000"/>
                </a:solidFill>
                <a:latin typeface="Kite One Italics"/>
              </a:rPr>
              <a:t>I don't have any symptoms. </a:t>
            </a:r>
          </a:p>
          <a:p>
            <a:pPr algn="ctr">
              <a:lnSpc>
                <a:spcPts val="3228"/>
              </a:lnSpc>
            </a:pPr>
          </a:p>
          <a:p>
            <a:pPr algn="ctr">
              <a:lnSpc>
                <a:spcPts val="3228"/>
              </a:lnSpc>
            </a:pPr>
            <a:r>
              <a:rPr lang="en-US" sz="2736" spc="164">
                <a:solidFill>
                  <a:srgbClr val="000000"/>
                </a:solidFill>
                <a:latin typeface="Kite One Italics"/>
              </a:rPr>
              <a:t>Could I still have hepatitis B?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3227031" y="34487"/>
            <a:ext cx="5600700" cy="45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#1: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332210" y="476755"/>
            <a:ext cx="3343275" cy="523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Symptoms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A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-376026" y="53718"/>
            <a:ext cx="13053478" cy="660797"/>
            <a:chOff x="0" y="0"/>
            <a:chExt cx="11188695" cy="571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55270"/>
              <a:ext cx="11188695" cy="69850"/>
            </a:xfrm>
            <a:custGeom>
              <a:avLst/>
              <a:gdLst/>
              <a:ahLst/>
              <a:cxnLst/>
              <a:rect r="r" b="b" t="t" l="l"/>
              <a:pathLst>
                <a:path h="69850" w="11188695">
                  <a:moveTo>
                    <a:pt x="10897865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88695" y="69850"/>
                  </a:lnTo>
                  <a:lnTo>
                    <a:pt x="11188695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9" id="9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4"/>
            <a:srcRect l="0" t="48136" r="0" b="48136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D6615"/>
              </a:solid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414357" y="242264"/>
              <a:ext cx="51562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2788303" y="3866167"/>
            <a:ext cx="1537352" cy="559564"/>
          </a:xfrm>
          <a:custGeom>
            <a:avLst/>
            <a:gdLst/>
            <a:ahLst/>
            <a:cxnLst/>
            <a:rect r="r" b="b" t="t" l="l"/>
            <a:pathLst>
              <a:path h="559564" w="1537352">
                <a:moveTo>
                  <a:pt x="0" y="0"/>
                </a:moveTo>
                <a:lnTo>
                  <a:pt x="1537352" y="0"/>
                </a:lnTo>
                <a:lnTo>
                  <a:pt x="1537352" y="559564"/>
                </a:lnTo>
                <a:lnTo>
                  <a:pt x="0" y="5595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87370" r="0" b="-8737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788303" y="1679206"/>
            <a:ext cx="1876366" cy="551453"/>
          </a:xfrm>
          <a:custGeom>
            <a:avLst/>
            <a:gdLst/>
            <a:ahLst/>
            <a:cxnLst/>
            <a:rect r="r" b="b" t="t" l="l"/>
            <a:pathLst>
              <a:path h="551453" w="1876366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20129" r="0" b="-120129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-1268792" y="1932363"/>
            <a:ext cx="7354601" cy="4903067"/>
          </a:xfrm>
          <a:custGeom>
            <a:avLst/>
            <a:gdLst/>
            <a:ahLst/>
            <a:cxnLst/>
            <a:rect r="r" b="b" t="t" l="l"/>
            <a:pathLst>
              <a:path h="4903067" w="7354601">
                <a:moveTo>
                  <a:pt x="0" y="0"/>
                </a:moveTo>
                <a:lnTo>
                  <a:pt x="7354600" y="0"/>
                </a:lnTo>
                <a:lnTo>
                  <a:pt x="7354600" y="4903067"/>
                </a:lnTo>
                <a:lnTo>
                  <a:pt x="0" y="49030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-35719" y="1075529"/>
            <a:ext cx="12268200" cy="447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231F1F"/>
                </a:solidFill>
                <a:latin typeface="Libre Baskerville Bold"/>
              </a:rPr>
              <a:t>Most people with hepatitis B don’t have any symptoms.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474914" y="2405503"/>
            <a:ext cx="8346096" cy="684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45">
                <a:solidFill>
                  <a:srgbClr val="000000"/>
                </a:solidFill>
                <a:latin typeface="Kite One"/>
              </a:rPr>
              <a:t>People may be used to treating illnesses only when they have symptoms. People may not have a sense of urgency to get tested.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330517" y="4553341"/>
            <a:ext cx="8490493" cy="550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Let community members know that people with hepatitis B often have no symptoms, even though their liver could be damaged. 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357562" y="5321642"/>
            <a:ext cx="8652801" cy="550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Remind people that they have the power to improve their health now, to prevent serious liver problems</a:t>
            </a:r>
            <a:r>
              <a:rPr lang="en-US" sz="1820" spc="72">
                <a:solidFill>
                  <a:srgbClr val="000000"/>
                </a:solidFill>
                <a:latin typeface="Kite One"/>
              </a:rPr>
              <a:t> in the future.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722489" y="160596"/>
            <a:ext cx="4752975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#1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357562" y="6145023"/>
            <a:ext cx="8148638" cy="538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The hepatitis B test is a simple blood test. It is the only way to know if someone has the virus! 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937968" y="3967559"/>
            <a:ext cx="1289401" cy="34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959419" y="1770952"/>
            <a:ext cx="1587644" cy="344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Remember: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F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6107906" y="357188"/>
            <a:ext cx="6518672" cy="7289874"/>
          </a:xfrm>
          <a:custGeom>
            <a:avLst/>
            <a:gdLst/>
            <a:ahLst/>
            <a:cxnLst/>
            <a:rect r="r" b="b" t="t" l="l"/>
            <a:pathLst>
              <a:path h="7289874" w="6518672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t="0" r="-5915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79670" y="451203"/>
            <a:ext cx="6263754" cy="6464759"/>
          </a:xfrm>
          <a:custGeom>
            <a:avLst/>
            <a:gdLst/>
            <a:ahLst/>
            <a:cxnLst/>
            <a:rect r="r" b="b" t="t" l="l"/>
            <a:pathLst>
              <a:path h="6464759" w="6263754">
                <a:moveTo>
                  <a:pt x="0" y="0"/>
                </a:moveTo>
                <a:lnTo>
                  <a:pt x="6263754" y="0"/>
                </a:lnTo>
                <a:lnTo>
                  <a:pt x="6263754" y="6464759"/>
                </a:lnTo>
                <a:lnTo>
                  <a:pt x="0" y="64647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323" t="0" r="-28586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5400000">
            <a:off x="3106084" y="3526480"/>
            <a:ext cx="5947172" cy="660797"/>
            <a:chOff x="0" y="0"/>
            <a:chExt cx="5097576" cy="571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55270"/>
              <a:ext cx="5097576" cy="69850"/>
            </a:xfrm>
            <a:custGeom>
              <a:avLst/>
              <a:gdLst/>
              <a:ahLst/>
              <a:cxnLst/>
              <a:rect r="r" b="b" t="t" l="l"/>
              <a:pathLst>
                <a:path h="69850" w="5097576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3B041C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5"/>
            <a:srcRect l="0" t="17690" r="0" b="76501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-5400000">
            <a:off x="3026998" y="3958188"/>
            <a:ext cx="6023013" cy="269687"/>
            <a:chOff x="0" y="0"/>
            <a:chExt cx="9621520" cy="2768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253365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04038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0269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05257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270" y="11430"/>
              <a:ext cx="251460" cy="251460"/>
            </a:xfrm>
            <a:custGeom>
              <a:avLst/>
              <a:gdLst/>
              <a:ahLst/>
              <a:cxnLst/>
              <a:rect r="r" b="b" t="t" l="l"/>
              <a:pathLst>
                <a:path h="251460" w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45593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5080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01473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5201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354584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759713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810387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860933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911605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709040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55714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60782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506476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658368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3396258" y="-35719"/>
            <a:ext cx="5279522" cy="1117243"/>
            <a:chOff x="0" y="0"/>
            <a:chExt cx="7039363" cy="1489658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</p:sp>
        </p:grpSp>
        <p:sp>
          <p:nvSpPr>
            <p:cNvPr name="TextBox 32" id="32"/>
            <p:cNvSpPr txBox="true"/>
            <p:nvPr/>
          </p:nvSpPr>
          <p:spPr>
            <a:xfrm rot="0">
              <a:off x="487695" y="286886"/>
              <a:ext cx="6070600" cy="957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65"/>
                </a:lnSpc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-376026" y="53718"/>
            <a:ext cx="13089249" cy="660797"/>
            <a:chOff x="0" y="0"/>
            <a:chExt cx="11219357" cy="5715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255270"/>
              <a:ext cx="11219357" cy="69850"/>
            </a:xfrm>
            <a:custGeom>
              <a:avLst/>
              <a:gdLst/>
              <a:ahLst/>
              <a:cxnLst/>
              <a:rect r="r" b="b" t="t" l="l"/>
              <a:pathLst>
                <a:path h="69850" w="11219357">
                  <a:moveTo>
                    <a:pt x="1092852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19357" y="69850"/>
                  </a:lnTo>
                  <a:lnTo>
                    <a:pt x="11219357" y="0"/>
                  </a:lnTo>
                  <a:close/>
                </a:path>
              </a:pathLst>
            </a:custGeom>
            <a:solidFill>
              <a:srgbClr val="C62311"/>
            </a:solidFill>
          </p:spPr>
        </p:sp>
      </p:grpSp>
      <p:sp>
        <p:nvSpPr>
          <p:cNvPr name="TextBox 35" id="35"/>
          <p:cNvSpPr txBox="true"/>
          <p:nvPr/>
        </p:nvSpPr>
        <p:spPr>
          <a:xfrm rot="0">
            <a:off x="3306961" y="228364"/>
            <a:ext cx="560070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Misconception #2</a:t>
            </a:r>
          </a:p>
        </p:txBody>
      </p:sp>
      <p:sp>
        <p:nvSpPr>
          <p:cNvPr name="Freeform 36" id="36"/>
          <p:cNvSpPr/>
          <p:nvPr/>
        </p:nvSpPr>
        <p:spPr>
          <a:xfrm flipH="false" flipV="false" rot="0">
            <a:off x="-1960580" y="2671028"/>
            <a:ext cx="7675485" cy="4342603"/>
          </a:xfrm>
          <a:custGeom>
            <a:avLst/>
            <a:gdLst/>
            <a:ahLst/>
            <a:cxnLst/>
            <a:rect r="r" b="b" t="t" l="l"/>
            <a:pathLst>
              <a:path h="4342603" w="7675485">
                <a:moveTo>
                  <a:pt x="0" y="0"/>
                </a:moveTo>
                <a:lnTo>
                  <a:pt x="7675485" y="0"/>
                </a:lnTo>
                <a:lnTo>
                  <a:pt x="7675485" y="4342603"/>
                </a:lnTo>
                <a:lnTo>
                  <a:pt x="0" y="43426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91" t="0" r="-291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-2165400">
            <a:off x="4117583" y="2887604"/>
            <a:ext cx="1774413" cy="1463112"/>
          </a:xfrm>
          <a:custGeom>
            <a:avLst/>
            <a:gdLst/>
            <a:ahLst/>
            <a:cxnLst/>
            <a:rect r="r" b="b" t="t" l="l"/>
            <a:pathLst>
              <a:path h="1463112" w="1774413">
                <a:moveTo>
                  <a:pt x="0" y="0"/>
                </a:moveTo>
                <a:lnTo>
                  <a:pt x="1774413" y="0"/>
                </a:lnTo>
                <a:lnTo>
                  <a:pt x="1774413" y="1463112"/>
                </a:lnTo>
                <a:lnTo>
                  <a:pt x="0" y="14631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-42" r="0" b="-42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9" id="39"/>
          <p:cNvGrpSpPr/>
          <p:nvPr/>
        </p:nvGrpSpPr>
        <p:grpSpPr>
          <a:xfrm rot="0">
            <a:off x="-376026" y="53718"/>
            <a:ext cx="13071345" cy="660797"/>
            <a:chOff x="0" y="0"/>
            <a:chExt cx="11204010" cy="5715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255270"/>
              <a:ext cx="11204010" cy="69850"/>
            </a:xfrm>
            <a:custGeom>
              <a:avLst/>
              <a:gdLst/>
              <a:ahLst/>
              <a:cxnLst/>
              <a:rect r="r" b="b" t="t" l="l"/>
              <a:pathLst>
                <a:path h="69850" w="1120401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41" id="41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2" id="42"/>
            <p:cNvPicPr>
              <a:picLocks noChangeAspect="true"/>
            </p:cNvPicPr>
            <p:nvPr/>
          </p:nvPicPr>
          <p:blipFill>
            <a:blip r:embed="rId9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3" id="43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44" id="44"/>
            <p:cNvPicPr>
              <a:picLocks noChangeAspect="true"/>
            </p:cNvPicPr>
            <p:nvPr/>
          </p:nvPicPr>
          <p:blipFill>
            <a:blip r:embed="rId10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5" id="45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46" id="46"/>
            <p:cNvPicPr>
              <a:picLocks noChangeAspect="true"/>
            </p:cNvPicPr>
            <p:nvPr/>
          </p:nvPicPr>
          <p:blipFill>
            <a:blip r:embed="rId11"/>
            <a:srcRect l="0" t="48136" r="0" b="48136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47" id="47"/>
          <p:cNvGrpSpPr/>
          <p:nvPr/>
        </p:nvGrpSpPr>
        <p:grpSpPr>
          <a:xfrm rot="0">
            <a:off x="3396258" y="-17859"/>
            <a:ext cx="5279522" cy="1117243"/>
            <a:chOff x="0" y="0"/>
            <a:chExt cx="7162878" cy="151638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7162878" cy="1516380"/>
            </a:xfrm>
            <a:custGeom>
              <a:avLst/>
              <a:gdLst/>
              <a:ahLst/>
              <a:cxnLst/>
              <a:rect r="r" b="b" t="t" l="l"/>
              <a:pathLst>
                <a:path h="1516380" w="7162878">
                  <a:moveTo>
                    <a:pt x="7162878" y="0"/>
                  </a:moveTo>
                  <a:lnTo>
                    <a:pt x="0" y="0"/>
                  </a:lnTo>
                  <a:lnTo>
                    <a:pt x="345440" y="758190"/>
                  </a:lnTo>
                  <a:lnTo>
                    <a:pt x="0" y="1516380"/>
                  </a:lnTo>
                  <a:lnTo>
                    <a:pt x="7162878" y="1516380"/>
                  </a:lnTo>
                  <a:lnTo>
                    <a:pt x="6816168" y="758190"/>
                  </a:lnTo>
                  <a:close/>
                </a:path>
              </a:pathLst>
            </a:custGeom>
            <a:solidFill>
              <a:srgbClr val="CD6615"/>
            </a:solidFill>
          </p:spPr>
        </p:sp>
      </p:grpSp>
      <p:sp>
        <p:nvSpPr>
          <p:cNvPr name="TextBox 49" id="49"/>
          <p:cNvSpPr txBox="true"/>
          <p:nvPr/>
        </p:nvSpPr>
        <p:spPr>
          <a:xfrm rot="0">
            <a:off x="3762029" y="197305"/>
            <a:ext cx="4552950" cy="718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5"/>
              </a:lnSpc>
            </a:pPr>
          </a:p>
        </p:txBody>
      </p:sp>
      <p:sp>
        <p:nvSpPr>
          <p:cNvPr name="TextBox 50" id="50"/>
          <p:cNvSpPr txBox="true"/>
          <p:nvPr/>
        </p:nvSpPr>
        <p:spPr>
          <a:xfrm rot="0">
            <a:off x="2748598" y="1099384"/>
            <a:ext cx="2576728" cy="2212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8"/>
              </a:lnSpc>
            </a:pPr>
            <a:r>
              <a:rPr lang="en-US" sz="2473" spc="148">
                <a:solidFill>
                  <a:srgbClr val="000000"/>
                </a:solidFill>
                <a:latin typeface="Kite One Italics"/>
              </a:rPr>
              <a:t>I haven’t done anything risky to get hepatitis B. </a:t>
            </a:r>
          </a:p>
          <a:p>
            <a:pPr algn="ctr">
              <a:lnSpc>
                <a:spcPts val="2918"/>
              </a:lnSpc>
            </a:pPr>
          </a:p>
          <a:p>
            <a:pPr algn="ctr">
              <a:lnSpc>
                <a:spcPts val="2918"/>
              </a:lnSpc>
            </a:pPr>
            <a:r>
              <a:rPr lang="en-US" sz="2473" spc="148">
                <a:solidFill>
                  <a:srgbClr val="000000"/>
                </a:solidFill>
                <a:latin typeface="Kite One Italics"/>
              </a:rPr>
              <a:t>Could I still have it?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7030612" y="1317012"/>
            <a:ext cx="1645169" cy="551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25"/>
              </a:lnSpc>
            </a:pPr>
            <a:r>
              <a:rPr lang="en-US" sz="3161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107906" y="1979515"/>
            <a:ext cx="3838806" cy="977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9"/>
              </a:lnSpc>
            </a:pPr>
            <a:r>
              <a:rPr lang="en-US" sz="2219" spc="133">
                <a:solidFill>
                  <a:srgbClr val="000000"/>
                </a:solidFill>
                <a:latin typeface="Kite One Italics"/>
              </a:rPr>
              <a:t>Most people contract hepatitis B as babies or children.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3227031" y="34487"/>
            <a:ext cx="5600700" cy="45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#2: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4332210" y="476755"/>
            <a:ext cx="3343275" cy="523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Transmission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C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-376026" y="53718"/>
            <a:ext cx="13035572" cy="660797"/>
            <a:chOff x="0" y="0"/>
            <a:chExt cx="11173347" cy="571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55270"/>
              <a:ext cx="11173347" cy="69850"/>
            </a:xfrm>
            <a:custGeom>
              <a:avLst/>
              <a:gdLst/>
              <a:ahLst/>
              <a:cxnLst/>
              <a:rect r="r" b="b" t="t" l="l"/>
              <a:pathLst>
                <a:path h="69850" w="11173347">
                  <a:moveTo>
                    <a:pt x="1088251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3347" y="69850"/>
                  </a:lnTo>
                  <a:lnTo>
                    <a:pt x="11173347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9" id="9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4"/>
            <a:srcRect l="0" t="48136" r="0" b="48136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D6615"/>
              </a:solid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414357" y="242264"/>
              <a:ext cx="51562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3026115" y="4100475"/>
            <a:ext cx="1537352" cy="559564"/>
          </a:xfrm>
          <a:custGeom>
            <a:avLst/>
            <a:gdLst/>
            <a:ahLst/>
            <a:cxnLst/>
            <a:rect r="r" b="b" t="t" l="l"/>
            <a:pathLst>
              <a:path h="559564" w="1537352">
                <a:moveTo>
                  <a:pt x="0" y="0"/>
                </a:moveTo>
                <a:lnTo>
                  <a:pt x="1537352" y="0"/>
                </a:lnTo>
                <a:lnTo>
                  <a:pt x="1537352" y="559564"/>
                </a:lnTo>
                <a:lnTo>
                  <a:pt x="0" y="5595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87370" r="0" b="-8737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964656" y="1732359"/>
            <a:ext cx="1876366" cy="551453"/>
          </a:xfrm>
          <a:custGeom>
            <a:avLst/>
            <a:gdLst/>
            <a:ahLst/>
            <a:cxnLst/>
            <a:rect r="r" b="b" t="t" l="l"/>
            <a:pathLst>
              <a:path h="551453" w="1876366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20129" r="0" b="-120129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5719" y="1125599"/>
            <a:ext cx="12201525" cy="321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1964">
                <a:solidFill>
                  <a:srgbClr val="231F1F"/>
                </a:solidFill>
                <a:latin typeface="Libre Baskerville Bold"/>
              </a:rPr>
              <a:t>Most people living with hepatitis B contracted the virus at birth or early childhood. 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491393" y="2617831"/>
            <a:ext cx="8494129" cy="576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74"/>
              </a:lnSpc>
            </a:pPr>
            <a:r>
              <a:rPr lang="en-US" sz="2012" spc="80">
                <a:solidFill>
                  <a:srgbClr val="000000"/>
                </a:solidFill>
                <a:latin typeface="Kite One"/>
              </a:rPr>
              <a:t>Som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e 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peopl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e associate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 hepatitis B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 with 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unhealthy or 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risky 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beh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avi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or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s.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 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People 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may not be aware of how most people contract the virus.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509025" y="4981898"/>
            <a:ext cx="7691123" cy="804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 Italics"/>
              </a:rPr>
              <a:t>Reinforce the most common way hepatitis B is transmitted; which is through blood contact at birth or contact with blood of someone living with hepatitis B during early childhood.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544514" y="5919649"/>
            <a:ext cx="7536056" cy="571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257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 Italics"/>
              </a:rPr>
              <a:t>Reminding them that hepatitis B is one of the world’s most common viruses may be helpful in normalizing testing.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721494" y="125064"/>
            <a:ext cx="4752975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#2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133551" y="4218759"/>
            <a:ext cx="1289401" cy="34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161109" y="1832550"/>
            <a:ext cx="1984599" cy="34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Remember: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-1268792" y="1932363"/>
            <a:ext cx="7354601" cy="4903067"/>
          </a:xfrm>
          <a:custGeom>
            <a:avLst/>
            <a:gdLst/>
            <a:ahLst/>
            <a:cxnLst/>
            <a:rect r="r" b="b" t="t" l="l"/>
            <a:pathLst>
              <a:path h="4903067" w="7354601">
                <a:moveTo>
                  <a:pt x="0" y="0"/>
                </a:moveTo>
                <a:lnTo>
                  <a:pt x="7354600" y="0"/>
                </a:lnTo>
                <a:lnTo>
                  <a:pt x="7354600" y="4903067"/>
                </a:lnTo>
                <a:lnTo>
                  <a:pt x="0" y="49030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F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6107906" y="340296"/>
            <a:ext cx="6518672" cy="7289874"/>
          </a:xfrm>
          <a:custGeom>
            <a:avLst/>
            <a:gdLst/>
            <a:ahLst/>
            <a:cxnLst/>
            <a:rect r="r" b="b" t="t" l="l"/>
            <a:pathLst>
              <a:path h="7289874" w="6518672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t="0" r="-5915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79670" y="451203"/>
            <a:ext cx="6263754" cy="6464759"/>
          </a:xfrm>
          <a:custGeom>
            <a:avLst/>
            <a:gdLst/>
            <a:ahLst/>
            <a:cxnLst/>
            <a:rect r="r" b="b" t="t" l="l"/>
            <a:pathLst>
              <a:path h="6464759" w="6263754">
                <a:moveTo>
                  <a:pt x="0" y="0"/>
                </a:moveTo>
                <a:lnTo>
                  <a:pt x="6263754" y="0"/>
                </a:lnTo>
                <a:lnTo>
                  <a:pt x="6263754" y="6464759"/>
                </a:lnTo>
                <a:lnTo>
                  <a:pt x="0" y="64647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323" t="0" r="-28586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5400000">
            <a:off x="3134320" y="3554016"/>
            <a:ext cx="5947172" cy="660797"/>
            <a:chOff x="0" y="0"/>
            <a:chExt cx="5097576" cy="571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55270"/>
              <a:ext cx="5097576" cy="69850"/>
            </a:xfrm>
            <a:custGeom>
              <a:avLst/>
              <a:gdLst/>
              <a:ahLst/>
              <a:cxnLst/>
              <a:rect r="r" b="b" t="t" l="l"/>
              <a:pathLst>
                <a:path h="69850" w="5097576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3B041C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5"/>
            <a:srcRect l="0" t="17690" r="0" b="76501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-5400000">
            <a:off x="3096400" y="3890243"/>
            <a:ext cx="6023013" cy="269687"/>
            <a:chOff x="0" y="0"/>
            <a:chExt cx="9621520" cy="2768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253365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04038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0269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05257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270" y="11430"/>
              <a:ext cx="251460" cy="251460"/>
            </a:xfrm>
            <a:custGeom>
              <a:avLst/>
              <a:gdLst/>
              <a:ahLst/>
              <a:cxnLst/>
              <a:rect r="r" b="b" t="t" l="l"/>
              <a:pathLst>
                <a:path h="251460" w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45593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5080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01473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5201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354584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759713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810387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860933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911605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709040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55714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60782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506476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658368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</p:sp>
        </p:grpSp>
        <p:sp>
          <p:nvSpPr>
            <p:cNvPr name="TextBox 32" id="32"/>
            <p:cNvSpPr txBox="true"/>
            <p:nvPr/>
          </p:nvSpPr>
          <p:spPr>
            <a:xfrm rot="0">
              <a:off x="487695" y="286886"/>
              <a:ext cx="6070600" cy="957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65"/>
                </a:lnSpc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-376026" y="53718"/>
            <a:ext cx="13090053" cy="660797"/>
            <a:chOff x="0" y="0"/>
            <a:chExt cx="11220046" cy="5715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255270"/>
              <a:ext cx="11220046" cy="69850"/>
            </a:xfrm>
            <a:custGeom>
              <a:avLst/>
              <a:gdLst/>
              <a:ahLst/>
              <a:cxnLst/>
              <a:rect r="r" b="b" t="t" l="l"/>
              <a:pathLst>
                <a:path h="69850" w="11220046">
                  <a:moveTo>
                    <a:pt x="1092921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20046" y="69850"/>
                  </a:lnTo>
                  <a:lnTo>
                    <a:pt x="11220046" y="0"/>
                  </a:lnTo>
                  <a:close/>
                </a:path>
              </a:pathLst>
            </a:custGeom>
            <a:solidFill>
              <a:srgbClr val="C62311"/>
            </a:solidFill>
          </p:spPr>
        </p:sp>
      </p:grpSp>
      <p:sp>
        <p:nvSpPr>
          <p:cNvPr name="TextBox 35" id="35"/>
          <p:cNvSpPr txBox="true"/>
          <p:nvPr/>
        </p:nvSpPr>
        <p:spPr>
          <a:xfrm rot="0">
            <a:off x="3288060" y="201505"/>
            <a:ext cx="560070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Misconception #3</a:t>
            </a:r>
          </a:p>
        </p:txBody>
      </p:sp>
      <p:sp>
        <p:nvSpPr>
          <p:cNvPr name="Freeform 36" id="36"/>
          <p:cNvSpPr/>
          <p:nvPr/>
        </p:nvSpPr>
        <p:spPr>
          <a:xfrm flipH="false" flipV="false" rot="0">
            <a:off x="-1960580" y="2671028"/>
            <a:ext cx="7675485" cy="4342603"/>
          </a:xfrm>
          <a:custGeom>
            <a:avLst/>
            <a:gdLst/>
            <a:ahLst/>
            <a:cxnLst/>
            <a:rect r="r" b="b" t="t" l="l"/>
            <a:pathLst>
              <a:path h="4342603" w="7675485">
                <a:moveTo>
                  <a:pt x="0" y="0"/>
                </a:moveTo>
                <a:lnTo>
                  <a:pt x="7675485" y="0"/>
                </a:lnTo>
                <a:lnTo>
                  <a:pt x="7675485" y="4342603"/>
                </a:lnTo>
                <a:lnTo>
                  <a:pt x="0" y="43426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91" t="0" r="-291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-1122613">
            <a:off x="4029744" y="2573189"/>
            <a:ext cx="1660967" cy="1369570"/>
          </a:xfrm>
          <a:custGeom>
            <a:avLst/>
            <a:gdLst/>
            <a:ahLst/>
            <a:cxnLst/>
            <a:rect r="r" b="b" t="t" l="l"/>
            <a:pathLst>
              <a:path h="1369570" w="1660967">
                <a:moveTo>
                  <a:pt x="0" y="0"/>
                </a:moveTo>
                <a:lnTo>
                  <a:pt x="1660968" y="0"/>
                </a:lnTo>
                <a:lnTo>
                  <a:pt x="1660968" y="1369569"/>
                </a:lnTo>
                <a:lnTo>
                  <a:pt x="0" y="13695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-42" r="0" b="-42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9" id="39"/>
          <p:cNvGrpSpPr/>
          <p:nvPr/>
        </p:nvGrpSpPr>
        <p:grpSpPr>
          <a:xfrm rot="0">
            <a:off x="-389189" y="53718"/>
            <a:ext cx="13071345" cy="660797"/>
            <a:chOff x="0" y="0"/>
            <a:chExt cx="11204010" cy="5715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255270"/>
              <a:ext cx="11204010" cy="69850"/>
            </a:xfrm>
            <a:custGeom>
              <a:avLst/>
              <a:gdLst/>
              <a:ahLst/>
              <a:cxnLst/>
              <a:rect r="r" b="b" t="t" l="l"/>
              <a:pathLst>
                <a:path h="69850" w="1120401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41" id="41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2" id="42"/>
            <p:cNvPicPr>
              <a:picLocks noChangeAspect="true"/>
            </p:cNvPicPr>
            <p:nvPr/>
          </p:nvPicPr>
          <p:blipFill>
            <a:blip r:embed="rId9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3" id="43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44" id="44"/>
            <p:cNvPicPr>
              <a:picLocks noChangeAspect="true"/>
            </p:cNvPicPr>
            <p:nvPr/>
          </p:nvPicPr>
          <p:blipFill>
            <a:blip r:embed="rId10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5" id="45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46" id="46"/>
            <p:cNvPicPr>
              <a:picLocks noChangeAspect="true"/>
            </p:cNvPicPr>
            <p:nvPr/>
          </p:nvPicPr>
          <p:blipFill>
            <a:blip r:embed="rId11"/>
            <a:srcRect l="0" t="48136" r="0" b="48136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47" id="47"/>
          <p:cNvGrpSpPr/>
          <p:nvPr/>
        </p:nvGrpSpPr>
        <p:grpSpPr>
          <a:xfrm rot="0"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name="Group 48" id="48"/>
            <p:cNvGrpSpPr/>
            <p:nvPr/>
          </p:nvGrpSpPr>
          <p:grpSpPr>
            <a:xfrm rot="0"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E57218"/>
              </a:solidFill>
            </p:spPr>
          </p:sp>
        </p:grpSp>
        <p:sp>
          <p:nvSpPr>
            <p:cNvPr name="TextBox 50" id="50"/>
            <p:cNvSpPr txBox="true"/>
            <p:nvPr/>
          </p:nvSpPr>
          <p:spPr>
            <a:xfrm rot="0">
              <a:off x="487695" y="286886"/>
              <a:ext cx="6070600" cy="957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65"/>
                </a:lnSpc>
              </a:pPr>
            </a:p>
          </p:txBody>
        </p:sp>
      </p:grpSp>
      <p:sp>
        <p:nvSpPr>
          <p:cNvPr name="TextBox 51" id="51"/>
          <p:cNvSpPr txBox="true"/>
          <p:nvPr/>
        </p:nvSpPr>
        <p:spPr>
          <a:xfrm rot="0">
            <a:off x="2032385" y="1347529"/>
            <a:ext cx="3643162" cy="1323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Kite One Italics"/>
              </a:rPr>
              <a:t>Are there treatments for hepatitis B?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7228619" y="1185109"/>
            <a:ext cx="1660141" cy="556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5"/>
              </a:lnSpc>
            </a:pPr>
            <a:r>
              <a:rPr lang="en-US" sz="3189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6242750" y="1903048"/>
            <a:ext cx="3625414" cy="1082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3"/>
              </a:lnSpc>
            </a:pPr>
            <a:r>
              <a:rPr lang="en-US" sz="2426" spc="145">
                <a:solidFill>
                  <a:srgbClr val="000000"/>
                </a:solidFill>
                <a:latin typeface="Kite One Italics"/>
              </a:rPr>
              <a:t>Treatments are available that can help people stay healthy.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3227031" y="34487"/>
            <a:ext cx="5600700" cy="45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#3: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4332210" y="476755"/>
            <a:ext cx="3343275" cy="523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Medical Care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A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2964656" y="1732359"/>
            <a:ext cx="1876366" cy="551453"/>
          </a:xfrm>
          <a:custGeom>
            <a:avLst/>
            <a:gdLst/>
            <a:ahLst/>
            <a:cxnLst/>
            <a:rect r="r" b="b" t="t" l="l"/>
            <a:pathLst>
              <a:path h="551453" w="1876366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20129" r="0" b="-120129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161109" y="1832550"/>
            <a:ext cx="1984599" cy="34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Remember: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5719" y="1057623"/>
            <a:ext cx="12201525" cy="447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231F1F"/>
                </a:solidFill>
                <a:latin typeface="Libre Baskerville Bold"/>
              </a:rPr>
              <a:t>Treatments are available that can help people stay healthy.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-376026" y="53718"/>
            <a:ext cx="13072006" cy="660797"/>
            <a:chOff x="0" y="0"/>
            <a:chExt cx="11204577" cy="571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255270"/>
              <a:ext cx="11204577" cy="69850"/>
            </a:xfrm>
            <a:custGeom>
              <a:avLst/>
              <a:gdLst/>
              <a:ahLst/>
              <a:cxnLst/>
              <a:rect r="r" b="b" t="t" l="l"/>
              <a:pathLst>
                <a:path h="69850" w="11204577">
                  <a:moveTo>
                    <a:pt x="1091374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577" y="69850"/>
                  </a:lnTo>
                  <a:lnTo>
                    <a:pt x="11204577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3402096" y="2403332"/>
            <a:ext cx="7743825" cy="871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74"/>
              </a:lnSpc>
            </a:pPr>
            <a:r>
              <a:rPr lang="en-US" sz="2012" spc="120">
                <a:solidFill>
                  <a:srgbClr val="000000"/>
                </a:solidFill>
                <a:latin typeface="Kite One Italics"/>
              </a:rPr>
              <a:t>People may be worried that there is no cure for hepatitis B or that a hepatitis B diagnosis will change their whole life – but it doesn’t have to!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2956916" y="3625453"/>
            <a:ext cx="1537352" cy="551453"/>
          </a:xfrm>
          <a:custGeom>
            <a:avLst/>
            <a:gdLst/>
            <a:ahLst/>
            <a:cxnLst/>
            <a:rect r="r" b="b" t="t" l="l"/>
            <a:pathLst>
              <a:path h="551453" w="1537352">
                <a:moveTo>
                  <a:pt x="0" y="0"/>
                </a:moveTo>
                <a:lnTo>
                  <a:pt x="1537352" y="0"/>
                </a:lnTo>
                <a:lnTo>
                  <a:pt x="1537352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89391" r="0" b="-89391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072092" y="3735297"/>
            <a:ext cx="1289401" cy="34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402096" y="5897155"/>
            <a:ext cx="8349312" cy="550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Hepatitis B can be managed effectively over time by seeing a doctor and taking treatment if it is needed.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7" id="17"/>
            <p:cNvPicPr>
              <a:picLocks noChangeAspect="true"/>
            </p:cNvPicPr>
            <p:nvPr/>
          </p:nvPicPr>
          <p:blipFill>
            <a:blip r:embed="rId6"/>
            <a:srcRect l="0" t="48136" r="0" b="48136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18" id="18"/>
          <p:cNvGrpSpPr/>
          <p:nvPr/>
        </p:nvGrpSpPr>
        <p:grpSpPr>
          <a:xfrm rot="0"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D6615"/>
              </a:solidFill>
            </p:spPr>
          </p:sp>
        </p:grpSp>
        <p:sp>
          <p:nvSpPr>
            <p:cNvPr name="TextBox 21" id="21"/>
            <p:cNvSpPr txBox="true"/>
            <p:nvPr/>
          </p:nvSpPr>
          <p:spPr>
            <a:xfrm rot="0">
              <a:off x="414357" y="242264"/>
              <a:ext cx="51562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3722489" y="160876"/>
            <a:ext cx="4752975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#3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402096" y="5075349"/>
            <a:ext cx="8590021" cy="538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Hepatitis B usually progresses slowly. The biggest danger is not knowing your status!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402096" y="4428710"/>
            <a:ext cx="8313593" cy="277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People with hepatitis B can still live long, healthy and productive lives.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-1268792" y="1932363"/>
            <a:ext cx="7354601" cy="4903067"/>
          </a:xfrm>
          <a:custGeom>
            <a:avLst/>
            <a:gdLst/>
            <a:ahLst/>
            <a:cxnLst/>
            <a:rect r="r" b="b" t="t" l="l"/>
            <a:pathLst>
              <a:path h="4903067" w="7354601">
                <a:moveTo>
                  <a:pt x="0" y="0"/>
                </a:moveTo>
                <a:lnTo>
                  <a:pt x="7354600" y="0"/>
                </a:lnTo>
                <a:lnTo>
                  <a:pt x="7354600" y="4903067"/>
                </a:lnTo>
                <a:lnTo>
                  <a:pt x="0" y="49030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E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178442" y="-263268"/>
            <a:ext cx="7833756" cy="7139574"/>
          </a:xfrm>
          <a:custGeom>
            <a:avLst/>
            <a:gdLst/>
            <a:ahLst/>
            <a:cxnLst/>
            <a:rect r="r" b="b" t="t" l="l"/>
            <a:pathLst>
              <a:path h="7139574" w="7833756">
                <a:moveTo>
                  <a:pt x="0" y="0"/>
                </a:moveTo>
                <a:lnTo>
                  <a:pt x="7833756" y="0"/>
                </a:lnTo>
                <a:lnTo>
                  <a:pt x="7833756" y="7139574"/>
                </a:lnTo>
                <a:lnTo>
                  <a:pt x="0" y="71395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822" t="0" r="-20842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83344" y="-11906"/>
            <a:ext cx="12343424" cy="403799"/>
            <a:chOff x="0" y="0"/>
            <a:chExt cx="16457898" cy="53839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-375047" y="61415"/>
            <a:ext cx="13217069" cy="660797"/>
            <a:chOff x="0" y="0"/>
            <a:chExt cx="11328916" cy="571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55270"/>
              <a:ext cx="11328916" cy="69850"/>
            </a:xfrm>
            <a:custGeom>
              <a:avLst/>
              <a:gdLst/>
              <a:ahLst/>
              <a:cxnLst/>
              <a:rect r="r" b="b" t="t" l="l"/>
              <a:pathLst>
                <a:path h="69850" w="11328916">
                  <a:moveTo>
                    <a:pt x="1103808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328916" y="69850"/>
                  </a:lnTo>
                  <a:lnTo>
                    <a:pt x="11328916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9" id="9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5"/>
            <a:srcRect l="0" t="48136" r="0" b="48136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3070746" y="-40943"/>
            <a:ext cx="5731076" cy="1117243"/>
            <a:chOff x="0" y="0"/>
            <a:chExt cx="7641435" cy="1489658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7641435" cy="1489658"/>
              <a:chOff x="0" y="0"/>
              <a:chExt cx="7775515" cy="151638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7775515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775515">
                    <a:moveTo>
                      <a:pt x="7775515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775515" y="1516380"/>
                    </a:lnTo>
                    <a:lnTo>
                      <a:pt x="7428805" y="758190"/>
                    </a:lnTo>
                    <a:close/>
                  </a:path>
                </a:pathLst>
              </a:custGeom>
              <a:solidFill>
                <a:srgbClr val="E7AE00"/>
              </a:solid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487695" y="286886"/>
              <a:ext cx="6667500" cy="957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65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3554016" y="102751"/>
            <a:ext cx="4791075" cy="785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>
                <a:solidFill>
                  <a:srgbClr val="000000"/>
                </a:solidFill>
                <a:latin typeface="Kite One Bold"/>
              </a:rPr>
              <a:t>Be Aware: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267977" y="1380381"/>
            <a:ext cx="6677286" cy="101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4"/>
              </a:lnSpc>
            </a:pPr>
            <a:r>
              <a:rPr lang="en-US" sz="3200">
                <a:solidFill>
                  <a:srgbClr val="000000"/>
                </a:solidFill>
                <a:latin typeface="Kite One Bold"/>
              </a:rPr>
              <a:t>There can be stigma and fear associated with hepatitis B.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-1257988">
            <a:off x="6970938" y="2620018"/>
            <a:ext cx="5486400" cy="3242757"/>
          </a:xfrm>
          <a:custGeom>
            <a:avLst/>
            <a:gdLst/>
            <a:ahLst/>
            <a:cxnLst/>
            <a:rect r="r" b="b" t="t" l="l"/>
            <a:pathLst>
              <a:path h="3242757" w="5486400">
                <a:moveTo>
                  <a:pt x="0" y="0"/>
                </a:moveTo>
                <a:lnTo>
                  <a:pt x="5486400" y="0"/>
                </a:lnTo>
                <a:lnTo>
                  <a:pt x="5486400" y="3242757"/>
                </a:lnTo>
                <a:lnTo>
                  <a:pt x="0" y="32427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-69189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917645">
            <a:off x="8918834" y="4458842"/>
            <a:ext cx="3773681" cy="2830260"/>
          </a:xfrm>
          <a:custGeom>
            <a:avLst/>
            <a:gdLst/>
            <a:ahLst/>
            <a:cxnLst/>
            <a:rect r="r" b="b" t="t" l="l"/>
            <a:pathLst>
              <a:path h="2830260" w="3773681">
                <a:moveTo>
                  <a:pt x="0" y="0"/>
                </a:moveTo>
                <a:lnTo>
                  <a:pt x="3773681" y="0"/>
                </a:lnTo>
                <a:lnTo>
                  <a:pt x="3773681" y="2830260"/>
                </a:lnTo>
                <a:lnTo>
                  <a:pt x="0" y="28302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84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445047" y="18073"/>
            <a:ext cx="1026320" cy="1026320"/>
          </a:xfrm>
          <a:custGeom>
            <a:avLst/>
            <a:gdLst/>
            <a:ahLst/>
            <a:cxnLst/>
            <a:rect r="r" b="b" t="t" l="l"/>
            <a:pathLst>
              <a:path h="1026320" w="1026320">
                <a:moveTo>
                  <a:pt x="0" y="0"/>
                </a:moveTo>
                <a:lnTo>
                  <a:pt x="1026319" y="0"/>
                </a:lnTo>
                <a:lnTo>
                  <a:pt x="1026319" y="1026319"/>
                </a:lnTo>
                <a:lnTo>
                  <a:pt x="0" y="102631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7467031" y="12848"/>
            <a:ext cx="1026320" cy="1026320"/>
          </a:xfrm>
          <a:custGeom>
            <a:avLst/>
            <a:gdLst/>
            <a:ahLst/>
            <a:cxnLst/>
            <a:rect r="r" b="b" t="t" l="l"/>
            <a:pathLst>
              <a:path h="1026320" w="1026320">
                <a:moveTo>
                  <a:pt x="0" y="0"/>
                </a:moveTo>
                <a:lnTo>
                  <a:pt x="1026320" y="0"/>
                </a:lnTo>
                <a:lnTo>
                  <a:pt x="1026320" y="1026320"/>
                </a:lnTo>
                <a:lnTo>
                  <a:pt x="0" y="10263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4904922" y="2479932"/>
            <a:ext cx="5283026" cy="607548"/>
          </a:xfrm>
          <a:custGeom>
            <a:avLst/>
            <a:gdLst/>
            <a:ahLst/>
            <a:cxnLst/>
            <a:rect r="r" b="b" t="t" l="l"/>
            <a:pathLst>
              <a:path h="607548" w="5283026">
                <a:moveTo>
                  <a:pt x="0" y="0"/>
                </a:moveTo>
                <a:lnTo>
                  <a:pt x="5283026" y="0"/>
                </a:lnTo>
                <a:lnTo>
                  <a:pt x="5283026" y="607548"/>
                </a:lnTo>
                <a:lnTo>
                  <a:pt x="0" y="6075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0945263" y="5161006"/>
            <a:ext cx="781050" cy="781050"/>
          </a:xfrm>
          <a:custGeom>
            <a:avLst/>
            <a:gdLst/>
            <a:ahLst/>
            <a:cxnLst/>
            <a:rect r="r" b="b" t="t" l="l"/>
            <a:pathLst>
              <a:path h="781050" w="781050">
                <a:moveTo>
                  <a:pt x="0" y="0"/>
                </a:moveTo>
                <a:lnTo>
                  <a:pt x="781050" y="0"/>
                </a:lnTo>
                <a:lnTo>
                  <a:pt x="7810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3894013" y="5001819"/>
            <a:ext cx="5356776" cy="1524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4"/>
              </a:lnSpc>
            </a:pPr>
            <a:r>
              <a:rPr lang="en-US" sz="3200">
                <a:solidFill>
                  <a:srgbClr val="000000"/>
                </a:solidFill>
                <a:latin typeface="Kite One Bold"/>
              </a:rPr>
              <a:t>L</a:t>
            </a:r>
            <a:r>
              <a:rPr lang="en-US" sz="3200">
                <a:solidFill>
                  <a:srgbClr val="000000"/>
                </a:solidFill>
                <a:latin typeface="Kite One Bold"/>
              </a:rPr>
              <a:t>et's learn more about how to overcome these barriers when educating.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393932" y="1217608"/>
            <a:ext cx="7009132" cy="698921"/>
          </a:xfrm>
          <a:custGeom>
            <a:avLst/>
            <a:gdLst/>
            <a:ahLst/>
            <a:cxnLst/>
            <a:rect r="r" b="b" t="t" l="l"/>
            <a:pathLst>
              <a:path h="698921" w="7009132">
                <a:moveTo>
                  <a:pt x="0" y="0"/>
                </a:moveTo>
                <a:lnTo>
                  <a:pt x="7009132" y="0"/>
                </a:lnTo>
                <a:lnTo>
                  <a:pt x="7009132" y="698921"/>
                </a:lnTo>
                <a:lnTo>
                  <a:pt x="0" y="698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451425" r="0" b="-451425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-375047" y="53578"/>
            <a:ext cx="13037627" cy="660797"/>
            <a:chOff x="0" y="0"/>
            <a:chExt cx="11175109" cy="571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255270"/>
              <a:ext cx="11175109" cy="69850"/>
            </a:xfrm>
            <a:custGeom>
              <a:avLst/>
              <a:gdLst/>
              <a:ahLst/>
              <a:cxnLst/>
              <a:rect r="r" b="b" t="t" l="l"/>
              <a:pathLst>
                <a:path h="69850" w="11175109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6"/>
            <a:srcRect l="0" t="48136" r="0" b="48136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12" id="12"/>
          <p:cNvGrpSpPr/>
          <p:nvPr/>
        </p:nvGrpSpPr>
        <p:grpSpPr>
          <a:xfrm rot="0"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1932069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11932069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E7AE00"/>
              </a:solidFill>
            </p:spPr>
          </p:sp>
        </p:grpSp>
        <p:sp>
          <p:nvSpPr>
            <p:cNvPr name="TextBox 15" id="15"/>
            <p:cNvSpPr txBox="true"/>
            <p:nvPr/>
          </p:nvSpPr>
          <p:spPr>
            <a:xfrm rot="0">
              <a:off x="414357" y="242264"/>
              <a:ext cx="91313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7497080" y="2064355"/>
            <a:ext cx="4546298" cy="4472700"/>
          </a:xfrm>
          <a:custGeom>
            <a:avLst/>
            <a:gdLst/>
            <a:ahLst/>
            <a:cxnLst/>
            <a:rect r="r" b="b" t="t" l="l"/>
            <a:pathLst>
              <a:path h="4472700" w="4546298">
                <a:moveTo>
                  <a:pt x="0" y="0"/>
                </a:moveTo>
                <a:lnTo>
                  <a:pt x="4546298" y="0"/>
                </a:lnTo>
                <a:lnTo>
                  <a:pt x="4546298" y="4472700"/>
                </a:lnTo>
                <a:lnTo>
                  <a:pt x="0" y="44727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2718" t="0" r="-25781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492415" y="1360760"/>
            <a:ext cx="6804745" cy="415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5"/>
              </a:lnSpc>
            </a:pPr>
            <a:r>
              <a:rPr lang="en-US" sz="2767" spc="166">
                <a:solidFill>
                  <a:srgbClr val="FFFFFF"/>
                </a:solidFill>
                <a:latin typeface="Kite One Italics"/>
              </a:rPr>
              <a:t>Stigma can come from misinformation.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233975" y="123893"/>
            <a:ext cx="733425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00000"/>
                </a:solidFill>
                <a:latin typeface="Kite One Bold"/>
              </a:rPr>
              <a:t>Dispelling Stigma: Misinformation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633582" y="2117685"/>
            <a:ext cx="5863498" cy="8002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31"/>
              </a:lnSpc>
            </a:pPr>
            <a:r>
              <a:rPr lang="en-US" sz="2308">
                <a:solidFill>
                  <a:srgbClr val="000000"/>
                </a:solidFill>
                <a:latin typeface="Kite One Italics"/>
              </a:rPr>
              <a:t>Misinformation can create assumptions about how someone may have gotten the virus.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149522" y="4751981"/>
            <a:ext cx="4259844" cy="1035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81381" indent="-190690" lvl="1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I</a:t>
            </a:r>
            <a:r>
              <a:rPr lang="en-US" sz="2310" spc="138">
                <a:solidFill>
                  <a:srgbClr val="000000"/>
                </a:solidFill>
                <a:latin typeface="Kite One Italics"/>
              </a:rPr>
              <a:t>mmoral behavior</a:t>
            </a:r>
          </a:p>
          <a:p>
            <a:pPr marL="381381" indent="-190690" lvl="1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Drug use</a:t>
            </a:r>
          </a:p>
          <a:p>
            <a:pPr marL="381381" indent="-190690" lvl="1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Having many sex partners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853301" y="3639716"/>
            <a:ext cx="5810469" cy="800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33"/>
              </a:lnSpc>
            </a:pPr>
            <a:r>
              <a:rPr lang="en-US" sz="2310">
                <a:solidFill>
                  <a:srgbClr val="000000"/>
                </a:solidFill>
                <a:latin typeface="Kite One Italics"/>
              </a:rPr>
              <a:t>People may assume that people have contracted hepatitis B through: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393932" y="2155785"/>
            <a:ext cx="1239650" cy="4289840"/>
          </a:xfrm>
          <a:custGeom>
            <a:avLst/>
            <a:gdLst/>
            <a:ahLst/>
            <a:cxnLst/>
            <a:rect r="r" b="b" t="t" l="l"/>
            <a:pathLst>
              <a:path h="4289840" w="1239650">
                <a:moveTo>
                  <a:pt x="0" y="0"/>
                </a:moveTo>
                <a:lnTo>
                  <a:pt x="1239650" y="0"/>
                </a:lnTo>
                <a:lnTo>
                  <a:pt x="1239650" y="4289840"/>
                </a:lnTo>
                <a:lnTo>
                  <a:pt x="0" y="42898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168" r="0" b="-168"/>
            </a:stretch>
          </a:blipFill>
        </p:spPr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-375047" y="53578"/>
            <a:ext cx="13037627" cy="660797"/>
            <a:chOff x="0" y="0"/>
            <a:chExt cx="11175109" cy="571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55270"/>
              <a:ext cx="11175109" cy="69850"/>
            </a:xfrm>
            <a:custGeom>
              <a:avLst/>
              <a:gdLst/>
              <a:ahLst/>
              <a:cxnLst/>
              <a:rect r="r" b="b" t="t" l="l"/>
              <a:pathLst>
                <a:path h="69850" w="11175109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C62311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636521" y="1234871"/>
            <a:ext cx="5249107" cy="1154027"/>
            <a:chOff x="0" y="0"/>
            <a:chExt cx="16604019" cy="365042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604019" cy="3650428"/>
            </a:xfrm>
            <a:custGeom>
              <a:avLst/>
              <a:gdLst/>
              <a:ahLst/>
              <a:cxnLst/>
              <a:rect r="r" b="b" t="t" l="l"/>
              <a:pathLst>
                <a:path h="3650428" w="16604019">
                  <a:moveTo>
                    <a:pt x="0" y="0"/>
                  </a:moveTo>
                  <a:lnTo>
                    <a:pt x="16604019" y="0"/>
                  </a:lnTo>
                  <a:lnTo>
                    <a:pt x="16604019" y="3650428"/>
                  </a:lnTo>
                  <a:lnTo>
                    <a:pt x="0" y="3650428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-375047" y="53578"/>
            <a:ext cx="13037627" cy="660797"/>
            <a:chOff x="0" y="0"/>
            <a:chExt cx="11175109" cy="5715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255270"/>
              <a:ext cx="11175109" cy="69850"/>
            </a:xfrm>
            <a:custGeom>
              <a:avLst/>
              <a:gdLst/>
              <a:ahLst/>
              <a:cxnLst/>
              <a:rect r="r" b="b" t="t" l="l"/>
              <a:pathLst>
                <a:path h="69850" w="11175109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3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3" id="13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4" id="14"/>
            <p:cNvPicPr>
              <a:picLocks noChangeAspect="true"/>
            </p:cNvPicPr>
            <p:nvPr/>
          </p:nvPicPr>
          <p:blipFill>
            <a:blip r:embed="rId4"/>
            <a:srcRect l="0" t="48136" r="0" b="48136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15" id="15"/>
          <p:cNvGrpSpPr/>
          <p:nvPr/>
        </p:nvGrpSpPr>
        <p:grpSpPr>
          <a:xfrm rot="0"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name="Group 16" id="16"/>
            <p:cNvGrpSpPr/>
            <p:nvPr/>
          </p:nvGrpSpPr>
          <p:grpSpPr>
            <a:xfrm rot="0"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1932069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11932069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E7AE00"/>
              </a:solidFill>
            </p:spPr>
          </p:sp>
        </p:grpSp>
        <p:sp>
          <p:nvSpPr>
            <p:cNvPr name="TextBox 18" id="18"/>
            <p:cNvSpPr txBox="true"/>
            <p:nvPr/>
          </p:nvSpPr>
          <p:spPr>
            <a:xfrm rot="0">
              <a:off x="414357" y="242264"/>
              <a:ext cx="91313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6524451" y="2478692"/>
            <a:ext cx="5119935" cy="3820935"/>
          </a:xfrm>
          <a:custGeom>
            <a:avLst/>
            <a:gdLst/>
            <a:ahLst/>
            <a:cxnLst/>
            <a:rect r="r" b="b" t="t" l="l"/>
            <a:pathLst>
              <a:path h="3820935" w="5119935">
                <a:moveTo>
                  <a:pt x="0" y="0"/>
                </a:moveTo>
                <a:lnTo>
                  <a:pt x="5119935" y="0"/>
                </a:lnTo>
                <a:lnTo>
                  <a:pt x="5119935" y="3820935"/>
                </a:lnTo>
                <a:lnTo>
                  <a:pt x="0" y="38209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006" t="0" r="-6006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704445" y="3009224"/>
            <a:ext cx="4181183" cy="672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P</a:t>
            </a:r>
            <a:r>
              <a:rPr lang="en-US" sz="2264" spc="135">
                <a:solidFill>
                  <a:srgbClr val="000000"/>
                </a:solidFill>
                <a:latin typeface="Kite One Italics"/>
              </a:rPr>
              <a:t>eople most commonly get hepatitis B from: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464795" y="2478692"/>
            <a:ext cx="1239650" cy="4289840"/>
          </a:xfrm>
          <a:custGeom>
            <a:avLst/>
            <a:gdLst/>
            <a:ahLst/>
            <a:cxnLst/>
            <a:rect r="r" b="b" t="t" l="l"/>
            <a:pathLst>
              <a:path h="4289840" w="1239650">
                <a:moveTo>
                  <a:pt x="0" y="0"/>
                </a:moveTo>
                <a:lnTo>
                  <a:pt x="1239650" y="0"/>
                </a:lnTo>
                <a:lnTo>
                  <a:pt x="1239650" y="4289840"/>
                </a:lnTo>
                <a:lnTo>
                  <a:pt x="0" y="4289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68" r="0" b="-168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6524451" y="2478692"/>
            <a:ext cx="5119935" cy="4066378"/>
          </a:xfrm>
          <a:custGeom>
            <a:avLst/>
            <a:gdLst/>
            <a:ahLst/>
            <a:cxnLst/>
            <a:rect r="r" b="b" t="t" l="l"/>
            <a:pathLst>
              <a:path h="4066378" w="5119935">
                <a:moveTo>
                  <a:pt x="0" y="0"/>
                </a:moveTo>
                <a:lnTo>
                  <a:pt x="5119935" y="0"/>
                </a:lnTo>
                <a:lnTo>
                  <a:pt x="5119935" y="4066378"/>
                </a:lnTo>
                <a:lnTo>
                  <a:pt x="0" y="40663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0619" t="0" r="-15719" b="-14442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822687" y="5487952"/>
            <a:ext cx="5069049" cy="684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</a:t>
            </a:r>
            <a:r>
              <a:rPr lang="en-US" sz="2264" spc="135">
                <a:solidFill>
                  <a:srgbClr val="000000"/>
                </a:solidFill>
                <a:latin typeface="Kite One Italics"/>
              </a:rPr>
              <a:t>nyone can get it regardless of their cultural or religious values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07179" y="1309032"/>
            <a:ext cx="4707792" cy="958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757">
                <a:solidFill>
                  <a:srgbClr val="FFFFFF"/>
                </a:solidFill>
                <a:latin typeface="Kite One Bold"/>
              </a:rPr>
              <a:t>To overcome misinformation</a:t>
            </a:r>
            <a:r>
              <a:rPr lang="en-US" sz="2757">
                <a:solidFill>
                  <a:srgbClr val="FFFFFF"/>
                </a:solidFill>
                <a:latin typeface="Kite One Bold"/>
              </a:rPr>
              <a:t>, emphasize the facts!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928425" y="3870720"/>
            <a:ext cx="4725904" cy="1339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T</a:t>
            </a:r>
            <a:r>
              <a:rPr lang="en-US" sz="2264" spc="135">
                <a:solidFill>
                  <a:srgbClr val="000000"/>
                </a:solidFill>
                <a:latin typeface="Kite One Italics"/>
              </a:rPr>
              <a:t>heir mothers during birth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Contact with blood of someone living with hepatitis B during early childhood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233975" y="123893"/>
            <a:ext cx="733425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00000"/>
                </a:solidFill>
                <a:latin typeface="Kite One Bold"/>
              </a:rPr>
              <a:t>Dispelling Stigma: Misinformation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-19050" y="566559"/>
            <a:ext cx="4126485" cy="3035977"/>
            <a:chOff x="0" y="0"/>
            <a:chExt cx="5501979" cy="4047970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3"/>
            <a:srcRect l="4636" t="0" r="4636" b="0"/>
            <a:stretch>
              <a:fillRect/>
            </a:stretch>
          </p:blipFill>
          <p:spPr>
            <a:xfrm flipH="false" flipV="false">
              <a:off x="0" y="0"/>
              <a:ext cx="5501979" cy="4047970"/>
            </a:xfrm>
            <a:prstGeom prst="rect">
              <a:avLst/>
            </a:prstGeom>
          </p:spPr>
        </p:pic>
      </p:grpSp>
      <p:grpSp>
        <p:nvGrpSpPr>
          <p:cNvPr name="Group 7" id="7"/>
          <p:cNvGrpSpPr/>
          <p:nvPr/>
        </p:nvGrpSpPr>
        <p:grpSpPr>
          <a:xfrm rot="0">
            <a:off x="-713254" y="50959"/>
            <a:ext cx="13037627" cy="660797"/>
            <a:chOff x="0" y="0"/>
            <a:chExt cx="11175109" cy="571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255270"/>
              <a:ext cx="11175109" cy="69850"/>
            </a:xfrm>
            <a:custGeom>
              <a:avLst/>
              <a:gdLst/>
              <a:ahLst/>
              <a:cxnLst/>
              <a:rect r="r" b="b" t="t" l="l"/>
              <a:pathLst>
                <a:path h="69850" w="11175109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4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5"/>
            <a:srcRect l="0" t="48136" r="0" b="48136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13" id="13"/>
          <p:cNvGrpSpPr/>
          <p:nvPr/>
        </p:nvGrpSpPr>
        <p:grpSpPr>
          <a:xfrm rot="0"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1932069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11932069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E7AE00"/>
              </a:solidFill>
            </p:spPr>
          </p:sp>
        </p:grpSp>
        <p:sp>
          <p:nvSpPr>
            <p:cNvPr name="TextBox 16" id="16"/>
            <p:cNvSpPr txBox="true"/>
            <p:nvPr/>
          </p:nvSpPr>
          <p:spPr>
            <a:xfrm rot="0">
              <a:off x="414357" y="242264"/>
              <a:ext cx="91313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4827867" y="1370266"/>
            <a:ext cx="5958813" cy="698921"/>
          </a:xfrm>
          <a:custGeom>
            <a:avLst/>
            <a:gdLst/>
            <a:ahLst/>
            <a:cxnLst/>
            <a:rect r="r" b="b" t="t" l="l"/>
            <a:pathLst>
              <a:path h="698921" w="5958813">
                <a:moveTo>
                  <a:pt x="0" y="0"/>
                </a:moveTo>
                <a:lnTo>
                  <a:pt x="5958814" y="0"/>
                </a:lnTo>
                <a:lnTo>
                  <a:pt x="5958814" y="698921"/>
                </a:lnTo>
                <a:lnTo>
                  <a:pt x="0" y="6989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76286" r="0" b="-376286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-19050" y="3719065"/>
            <a:ext cx="1886473" cy="3138935"/>
            <a:chOff x="0" y="0"/>
            <a:chExt cx="2515298" cy="4185246"/>
          </a:xfrm>
        </p:grpSpPr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8"/>
            <a:srcRect l="19950" t="0" r="19950" b="0"/>
            <a:stretch>
              <a:fillRect/>
            </a:stretch>
          </p:blipFill>
          <p:spPr>
            <a:xfrm flipH="false" flipV="false">
              <a:off x="0" y="0"/>
              <a:ext cx="2515298" cy="4185246"/>
            </a:xfrm>
            <a:prstGeom prst="rect">
              <a:avLst/>
            </a:prstGeom>
          </p:spPr>
        </p:pic>
      </p:grpSp>
      <p:grpSp>
        <p:nvGrpSpPr>
          <p:cNvPr name="Group 20" id="20"/>
          <p:cNvGrpSpPr/>
          <p:nvPr/>
        </p:nvGrpSpPr>
        <p:grpSpPr>
          <a:xfrm rot="0">
            <a:off x="2044192" y="3719065"/>
            <a:ext cx="2063242" cy="3138935"/>
            <a:chOff x="0" y="0"/>
            <a:chExt cx="2750990" cy="418524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9"/>
            <a:srcRect l="671" t="0" r="671" b="0"/>
            <a:stretch>
              <a:fillRect/>
            </a:stretch>
          </p:blipFill>
          <p:spPr>
            <a:xfrm flipH="false" flipV="false">
              <a:off x="0" y="0"/>
              <a:ext cx="2750990" cy="4185246"/>
            </a:xfrm>
            <a:prstGeom prst="rect">
              <a:avLst/>
            </a:prstGeom>
          </p:spPr>
        </p:pic>
      </p:grpSp>
      <p:sp>
        <p:nvSpPr>
          <p:cNvPr name="Freeform 22" id="22"/>
          <p:cNvSpPr/>
          <p:nvPr/>
        </p:nvSpPr>
        <p:spPr>
          <a:xfrm flipH="false" flipV="false" rot="0">
            <a:off x="4679356" y="2301700"/>
            <a:ext cx="1239650" cy="4289840"/>
          </a:xfrm>
          <a:custGeom>
            <a:avLst/>
            <a:gdLst/>
            <a:ahLst/>
            <a:cxnLst/>
            <a:rect r="r" b="b" t="t" l="l"/>
            <a:pathLst>
              <a:path h="4289840" w="1239650">
                <a:moveTo>
                  <a:pt x="0" y="0"/>
                </a:moveTo>
                <a:lnTo>
                  <a:pt x="1239650" y="0"/>
                </a:lnTo>
                <a:lnTo>
                  <a:pt x="1239650" y="4289841"/>
                </a:lnTo>
                <a:lnTo>
                  <a:pt x="0" y="42898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168" r="0" b="-168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251881" y="141799"/>
            <a:ext cx="733425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00000"/>
                </a:solidFill>
                <a:latin typeface="Kite One Bold"/>
              </a:rPr>
              <a:t>Dispelling Stigma: Fear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016185" y="1504465"/>
            <a:ext cx="6804825" cy="415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65"/>
              </a:lnSpc>
            </a:pPr>
            <a:r>
              <a:rPr lang="en-US" sz="2767" spc="166">
                <a:solidFill>
                  <a:srgbClr val="FFFFFF"/>
                </a:solidFill>
                <a:latin typeface="Kite One Italics"/>
              </a:rPr>
              <a:t>Stigma can also come from fear.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010189" y="3269797"/>
            <a:ext cx="5810820" cy="1339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Managing the virus</a:t>
            </a:r>
          </a:p>
          <a:p>
            <a:pPr marL="747593" indent="-249198" lvl="2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Cost</a:t>
            </a:r>
          </a:p>
          <a:p>
            <a:pPr marL="747593" indent="-249198" lvl="2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Seeing a doctor regularly</a:t>
            </a:r>
          </a:p>
          <a:p>
            <a:pPr marL="747593" indent="-249198" lvl="2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Family burden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010189" y="4877770"/>
            <a:ext cx="5810820" cy="1005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Social stigma</a:t>
            </a:r>
          </a:p>
          <a:p>
            <a:pPr marL="747593" indent="-249198" lvl="2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Isolation from friends and family</a:t>
            </a:r>
          </a:p>
          <a:p>
            <a:pPr marL="747593" indent="-249198" lvl="2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Community judgment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096000" y="2607244"/>
            <a:ext cx="5810820" cy="344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Being seen get</a:t>
            </a:r>
            <a:r>
              <a:rPr lang="en-US" sz="2264" spc="135">
                <a:solidFill>
                  <a:srgbClr val="000000"/>
                </a:solidFill>
                <a:latin typeface="Kite One Italics"/>
              </a:rPr>
              <a:t>ting tested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-19050" y="566559"/>
            <a:ext cx="4126485" cy="3035977"/>
            <a:chOff x="0" y="0"/>
            <a:chExt cx="5501979" cy="4047970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3"/>
            <a:srcRect l="4721" t="0" r="4721" b="0"/>
            <a:stretch>
              <a:fillRect/>
            </a:stretch>
          </p:blipFill>
          <p:spPr>
            <a:xfrm flipH="false" flipV="false">
              <a:off x="0" y="0"/>
              <a:ext cx="5501979" cy="4047970"/>
            </a:xfrm>
            <a:prstGeom prst="rect">
              <a:avLst/>
            </a:prstGeom>
          </p:spPr>
        </p:pic>
      </p:grpSp>
      <p:grpSp>
        <p:nvGrpSpPr>
          <p:cNvPr name="Group 7" id="7"/>
          <p:cNvGrpSpPr/>
          <p:nvPr/>
        </p:nvGrpSpPr>
        <p:grpSpPr>
          <a:xfrm rot="0">
            <a:off x="-19050" y="3719065"/>
            <a:ext cx="1886473" cy="3138935"/>
            <a:chOff x="0" y="0"/>
            <a:chExt cx="2515298" cy="4185246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40223" t="0" r="19735" b="0"/>
            <a:stretch>
              <a:fillRect/>
            </a:stretch>
          </p:blipFill>
          <p:spPr>
            <a:xfrm flipH="false" flipV="false">
              <a:off x="0" y="0"/>
              <a:ext cx="2515298" cy="4185246"/>
            </a:xfrm>
            <a:prstGeom prst="rect">
              <a:avLst/>
            </a:prstGeom>
          </p:spPr>
        </p:pic>
      </p:grpSp>
      <p:grpSp>
        <p:nvGrpSpPr>
          <p:cNvPr name="Group 9" id="9"/>
          <p:cNvGrpSpPr/>
          <p:nvPr/>
        </p:nvGrpSpPr>
        <p:grpSpPr>
          <a:xfrm rot="0">
            <a:off x="2044192" y="3719065"/>
            <a:ext cx="2063242" cy="3138935"/>
            <a:chOff x="0" y="0"/>
            <a:chExt cx="2750990" cy="4185246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5"/>
            <a:srcRect l="11561" t="0" r="11561" b="0"/>
            <a:stretch>
              <a:fillRect/>
            </a:stretch>
          </p:blipFill>
          <p:spPr>
            <a:xfrm flipH="false" flipV="false">
              <a:off x="0" y="0"/>
              <a:ext cx="2750990" cy="4185246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-375047" y="53578"/>
            <a:ext cx="13037627" cy="660797"/>
            <a:chOff x="0" y="0"/>
            <a:chExt cx="11175109" cy="5715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255270"/>
              <a:ext cx="11175109" cy="69850"/>
            </a:xfrm>
            <a:custGeom>
              <a:avLst/>
              <a:gdLst/>
              <a:ahLst/>
              <a:cxnLst/>
              <a:rect r="r" b="b" t="t" l="l"/>
              <a:pathLst>
                <a:path h="69850" w="11175109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4" id="14"/>
            <p:cNvPicPr>
              <a:picLocks noChangeAspect="true"/>
            </p:cNvPicPr>
            <p:nvPr/>
          </p:nvPicPr>
          <p:blipFill>
            <a:blip r:embed="rId6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5" id="15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6" id="16"/>
            <p:cNvPicPr>
              <a:picLocks noChangeAspect="true"/>
            </p:cNvPicPr>
            <p:nvPr/>
          </p:nvPicPr>
          <p:blipFill>
            <a:blip r:embed="rId7"/>
            <a:srcRect l="0" t="47204" r="0" b="47204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17" id="17"/>
          <p:cNvGrpSpPr/>
          <p:nvPr/>
        </p:nvGrpSpPr>
        <p:grpSpPr>
          <a:xfrm rot="0">
            <a:off x="-54769" y="-28844"/>
            <a:ext cx="12379142" cy="461487"/>
            <a:chOff x="0" y="0"/>
            <a:chExt cx="16505523" cy="615317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8"/>
            <a:srcRect l="0" t="48136" r="0" b="48136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sp>
        <p:nvSpPr>
          <p:cNvPr name="Freeform 19" id="19"/>
          <p:cNvSpPr/>
          <p:nvPr/>
        </p:nvSpPr>
        <p:spPr>
          <a:xfrm flipH="false" flipV="false" rot="0">
            <a:off x="0" y="574954"/>
            <a:ext cx="4107435" cy="3027582"/>
          </a:xfrm>
          <a:custGeom>
            <a:avLst/>
            <a:gdLst/>
            <a:ahLst/>
            <a:cxnLst/>
            <a:rect r="r" b="b" t="t" l="l"/>
            <a:pathLst>
              <a:path h="3027582" w="4107435">
                <a:moveTo>
                  <a:pt x="0" y="0"/>
                </a:moveTo>
                <a:lnTo>
                  <a:pt x="4107435" y="0"/>
                </a:lnTo>
                <a:lnTo>
                  <a:pt x="4107435" y="3027582"/>
                </a:lnTo>
                <a:lnTo>
                  <a:pt x="0" y="302758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368" t="0" r="-5368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0" y="566559"/>
            <a:ext cx="4108664" cy="3035977"/>
          </a:xfrm>
          <a:custGeom>
            <a:avLst/>
            <a:gdLst/>
            <a:ahLst/>
            <a:cxnLst/>
            <a:rect r="r" b="b" t="t" l="l"/>
            <a:pathLst>
              <a:path h="3035977" w="4108664">
                <a:moveTo>
                  <a:pt x="0" y="0"/>
                </a:moveTo>
                <a:lnTo>
                  <a:pt x="4108664" y="0"/>
                </a:lnTo>
                <a:lnTo>
                  <a:pt x="4108664" y="3035977"/>
                </a:lnTo>
                <a:lnTo>
                  <a:pt x="0" y="30359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0418" t="0" r="-1116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name="Group 22" id="22"/>
            <p:cNvGrpSpPr/>
            <p:nvPr/>
          </p:nvGrpSpPr>
          <p:grpSpPr>
            <a:xfrm rot="0"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11932069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11932069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E7AE00"/>
              </a:solidFill>
            </p:spPr>
          </p:sp>
        </p:grpSp>
        <p:sp>
          <p:nvSpPr>
            <p:cNvPr name="TextBox 24" id="24"/>
            <p:cNvSpPr txBox="true"/>
            <p:nvPr/>
          </p:nvSpPr>
          <p:spPr>
            <a:xfrm rot="0">
              <a:off x="414357" y="242264"/>
              <a:ext cx="91313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523467" y="1154183"/>
            <a:ext cx="7297543" cy="1359563"/>
            <a:chOff x="0" y="0"/>
            <a:chExt cx="23083649" cy="43005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3083648" cy="4300580"/>
            </a:xfrm>
            <a:custGeom>
              <a:avLst/>
              <a:gdLst/>
              <a:ahLst/>
              <a:cxnLst/>
              <a:rect r="r" b="b" t="t" l="l"/>
              <a:pathLst>
                <a:path h="4300580" w="23083648">
                  <a:moveTo>
                    <a:pt x="0" y="0"/>
                  </a:moveTo>
                  <a:lnTo>
                    <a:pt x="23083648" y="0"/>
                  </a:lnTo>
                  <a:lnTo>
                    <a:pt x="23083648" y="4300580"/>
                  </a:lnTo>
                  <a:lnTo>
                    <a:pt x="0" y="430058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5885628" y="2861491"/>
            <a:ext cx="5935381" cy="741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46710" indent="-17335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Resources are available to help people living with hepatitis B.      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839640" y="3990873"/>
            <a:ext cx="5981370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46710" indent="-17335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 Hepatitis B is a very common virus, and can be managed effectively by seeing a doctor and making simple lifestyle changes.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839640" y="5480329"/>
            <a:ext cx="5981370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46710" indent="-17335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The more correct information the community knows, the less stigma that will exist around hepatitis B!</a:t>
            </a:r>
          </a:p>
        </p:txBody>
      </p:sp>
      <p:sp>
        <p:nvSpPr>
          <p:cNvPr name="Freeform 30" id="30"/>
          <p:cNvSpPr/>
          <p:nvPr/>
        </p:nvSpPr>
        <p:spPr>
          <a:xfrm flipH="false" flipV="false" rot="0">
            <a:off x="4650223" y="2568160"/>
            <a:ext cx="1239650" cy="4289840"/>
          </a:xfrm>
          <a:custGeom>
            <a:avLst/>
            <a:gdLst/>
            <a:ahLst/>
            <a:cxnLst/>
            <a:rect r="r" b="b" t="t" l="l"/>
            <a:pathLst>
              <a:path h="4289840" w="1239650">
                <a:moveTo>
                  <a:pt x="0" y="0"/>
                </a:moveTo>
                <a:lnTo>
                  <a:pt x="1239649" y="0"/>
                </a:lnTo>
                <a:lnTo>
                  <a:pt x="1239649" y="4289840"/>
                </a:lnTo>
                <a:lnTo>
                  <a:pt x="0" y="428984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-168" r="0" b="-168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2251881" y="141799"/>
            <a:ext cx="733425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00000"/>
                </a:solidFill>
                <a:latin typeface="Kite One Bold"/>
              </a:rPr>
              <a:t>Dispelling Stigma: Fear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4650223" y="1330695"/>
            <a:ext cx="7044031" cy="9589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64"/>
              </a:lnSpc>
            </a:pPr>
            <a:r>
              <a:rPr lang="en-US" sz="2760">
                <a:solidFill>
                  <a:srgbClr val="FFFFFF"/>
                </a:solidFill>
                <a:latin typeface="Kite One Bold"/>
              </a:rPr>
              <a:t>To overcome fear</a:t>
            </a:r>
            <a:r>
              <a:rPr lang="en-US" sz="2760">
                <a:solidFill>
                  <a:srgbClr val="FFFFFF"/>
                </a:solidFill>
                <a:latin typeface="Kite One Bold"/>
              </a:rPr>
              <a:t>, normalize hepatitis B testing and emphasize available resources.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70287"/>
            <a:ext cx="12744734" cy="1626641"/>
            <a:chOff x="0" y="0"/>
            <a:chExt cx="12397287" cy="15822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97287" cy="1582296"/>
            </a:xfrm>
            <a:custGeom>
              <a:avLst/>
              <a:gdLst/>
              <a:ahLst/>
              <a:cxnLst/>
              <a:rect r="r" b="b" t="t" l="l"/>
              <a:pathLst>
                <a:path h="1582296" w="12397287">
                  <a:moveTo>
                    <a:pt x="0" y="0"/>
                  </a:moveTo>
                  <a:lnTo>
                    <a:pt x="12397287" y="0"/>
                  </a:lnTo>
                  <a:lnTo>
                    <a:pt x="12397287" y="1582296"/>
                  </a:lnTo>
                  <a:lnTo>
                    <a:pt x="0" y="1582296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7" id="7"/>
          <p:cNvSpPr/>
          <p:nvPr/>
        </p:nvSpPr>
        <p:spPr>
          <a:xfrm flipH="false" flipV="false" rot="0">
            <a:off x="3876527" y="2761883"/>
            <a:ext cx="323122" cy="508855"/>
          </a:xfrm>
          <a:custGeom>
            <a:avLst/>
            <a:gdLst/>
            <a:ahLst/>
            <a:cxnLst/>
            <a:rect r="r" b="b" t="t" l="l"/>
            <a:pathLst>
              <a:path h="508855" w="323122">
                <a:moveTo>
                  <a:pt x="0" y="0"/>
                </a:moveTo>
                <a:lnTo>
                  <a:pt x="323123" y="0"/>
                </a:lnTo>
                <a:lnTo>
                  <a:pt x="323123" y="508855"/>
                </a:lnTo>
                <a:lnTo>
                  <a:pt x="0" y="5088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929373" y="4339680"/>
            <a:ext cx="323124" cy="508855"/>
          </a:xfrm>
          <a:custGeom>
            <a:avLst/>
            <a:gdLst/>
            <a:ahLst/>
            <a:cxnLst/>
            <a:rect r="r" b="b" t="t" l="l"/>
            <a:pathLst>
              <a:path h="508855" w="323124">
                <a:moveTo>
                  <a:pt x="0" y="0"/>
                </a:moveTo>
                <a:lnTo>
                  <a:pt x="323124" y="0"/>
                </a:lnTo>
                <a:lnTo>
                  <a:pt x="323124" y="508856"/>
                </a:lnTo>
                <a:lnTo>
                  <a:pt x="0" y="50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948152" y="5530120"/>
            <a:ext cx="323122" cy="508855"/>
          </a:xfrm>
          <a:custGeom>
            <a:avLst/>
            <a:gdLst/>
            <a:ahLst/>
            <a:cxnLst/>
            <a:rect r="r" b="b" t="t" l="l"/>
            <a:pathLst>
              <a:path h="508855" w="323122">
                <a:moveTo>
                  <a:pt x="0" y="0"/>
                </a:moveTo>
                <a:lnTo>
                  <a:pt x="323122" y="0"/>
                </a:lnTo>
                <a:lnTo>
                  <a:pt x="323122" y="508854"/>
                </a:lnTo>
                <a:lnTo>
                  <a:pt x="0" y="5088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t="0" r="-46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5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2" id="12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6"/>
            <a:srcRect l="0" t="48136" r="0" b="48136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sp>
        <p:nvSpPr>
          <p:cNvPr name="Freeform 14" id="14"/>
          <p:cNvSpPr/>
          <p:nvPr/>
        </p:nvSpPr>
        <p:spPr>
          <a:xfrm flipH="false" flipV="false" rot="0">
            <a:off x="-603104" y="1556354"/>
            <a:ext cx="4327231" cy="5301646"/>
          </a:xfrm>
          <a:custGeom>
            <a:avLst/>
            <a:gdLst/>
            <a:ahLst/>
            <a:cxnLst/>
            <a:rect r="r" b="b" t="t" l="l"/>
            <a:pathLst>
              <a:path h="5301646" w="4327231">
                <a:moveTo>
                  <a:pt x="0" y="0"/>
                </a:moveTo>
                <a:lnTo>
                  <a:pt x="4327231" y="0"/>
                </a:lnTo>
                <a:lnTo>
                  <a:pt x="4327231" y="5301646"/>
                </a:lnTo>
                <a:lnTo>
                  <a:pt x="0" y="53016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6232" t="0" r="-4262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-19050" y="1556354"/>
            <a:ext cx="4331934" cy="5301646"/>
          </a:xfrm>
          <a:custGeom>
            <a:avLst/>
            <a:gdLst/>
            <a:ahLst/>
            <a:cxnLst/>
            <a:rect r="r" b="b" t="t" l="l"/>
            <a:pathLst>
              <a:path h="5301646" w="4331934">
                <a:moveTo>
                  <a:pt x="0" y="0"/>
                </a:moveTo>
                <a:lnTo>
                  <a:pt x="4331934" y="0"/>
                </a:lnTo>
                <a:lnTo>
                  <a:pt x="4331934" y="5301646"/>
                </a:lnTo>
                <a:lnTo>
                  <a:pt x="0" y="53016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9603" t="0" r="-40371" b="-3484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4228242" y="1857057"/>
            <a:ext cx="6696075" cy="546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90779" y="542908"/>
            <a:ext cx="11870498" cy="790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000000"/>
                </a:solidFill>
                <a:latin typeface="Libre Baskerville Bold"/>
              </a:rPr>
              <a:t>You play an important role in your community, </a:t>
            </a:r>
          </a:p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000000"/>
                </a:solidFill>
                <a:latin typeface="Libre Baskerville Bold"/>
              </a:rPr>
              <a:t>and you have the power to promote awareness and testing for hepatitis B!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743450" y="2681674"/>
            <a:ext cx="6962775" cy="1178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Never invalidate someone's concerns. Always encourage community members to become empowered and proactive about their health, so they can stay healthy for themselves and their families.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743450" y="4211073"/>
            <a:ext cx="6230524" cy="890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If someone tests positive for hepatitis B, there are many resources available to help them manage the virus, even if they do not have insurance.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743450" y="5445895"/>
            <a:ext cx="6762750" cy="1186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A hepatitis B diagnosis doesn't automatically mean that someone will be very sick and unhealthy. By living a healthy lifestyle and monitoring the virus with a doctor, people can live long and productive lives!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2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7097" y="-11183"/>
            <a:ext cx="12744734" cy="1172912"/>
            <a:chOff x="0" y="0"/>
            <a:chExt cx="12397287" cy="11409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97287" cy="1140936"/>
            </a:xfrm>
            <a:custGeom>
              <a:avLst/>
              <a:gdLst/>
              <a:ahLst/>
              <a:cxnLst/>
              <a:rect r="r" b="b" t="t" l="l"/>
              <a:pathLst>
                <a:path h="1140936" w="12397287">
                  <a:moveTo>
                    <a:pt x="0" y="0"/>
                  </a:moveTo>
                  <a:lnTo>
                    <a:pt x="12397287" y="0"/>
                  </a:lnTo>
                  <a:lnTo>
                    <a:pt x="12397287" y="1140936"/>
                  </a:lnTo>
                  <a:lnTo>
                    <a:pt x="0" y="1140936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-797672" y="1761344"/>
            <a:ext cx="7376828" cy="5096656"/>
          </a:xfrm>
          <a:custGeom>
            <a:avLst/>
            <a:gdLst/>
            <a:ahLst/>
            <a:cxnLst/>
            <a:rect r="r" b="b" t="t" l="l"/>
            <a:pathLst>
              <a:path h="5096656" w="7376828">
                <a:moveTo>
                  <a:pt x="7376827" y="0"/>
                </a:moveTo>
                <a:lnTo>
                  <a:pt x="0" y="0"/>
                </a:lnTo>
                <a:lnTo>
                  <a:pt x="0" y="5096656"/>
                </a:lnTo>
                <a:lnTo>
                  <a:pt x="7376827" y="5096656"/>
                </a:lnTo>
                <a:lnTo>
                  <a:pt x="7376827" y="0"/>
                </a:lnTo>
                <a:close/>
              </a:path>
            </a:pathLst>
          </a:custGeom>
          <a:blipFill>
            <a:blip r:embed="rId2"/>
            <a:stretch>
              <a:fillRect l="-1849" t="0" r="-1849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163569" y="1385657"/>
            <a:ext cx="7497803" cy="472589"/>
          </a:xfrm>
          <a:custGeom>
            <a:avLst/>
            <a:gdLst/>
            <a:ahLst/>
            <a:cxnLst/>
            <a:rect r="r" b="b" t="t" l="l"/>
            <a:pathLst>
              <a:path h="472589" w="7497803">
                <a:moveTo>
                  <a:pt x="0" y="0"/>
                </a:moveTo>
                <a:lnTo>
                  <a:pt x="7497803" y="0"/>
                </a:lnTo>
                <a:lnTo>
                  <a:pt x="7497803" y="472589"/>
                </a:lnTo>
                <a:lnTo>
                  <a:pt x="0" y="4725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7777" t="0" r="-7777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5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9" id="9"/>
          <p:cNvSpPr/>
          <p:nvPr/>
        </p:nvSpPr>
        <p:spPr>
          <a:xfrm flipH="false" flipV="false" rot="0">
            <a:off x="3149767" y="3137393"/>
            <a:ext cx="7497803" cy="472589"/>
          </a:xfrm>
          <a:custGeom>
            <a:avLst/>
            <a:gdLst/>
            <a:ahLst/>
            <a:cxnLst/>
            <a:rect r="r" b="b" t="t" l="l"/>
            <a:pathLst>
              <a:path h="472589" w="7497803">
                <a:moveTo>
                  <a:pt x="0" y="0"/>
                </a:moveTo>
                <a:lnTo>
                  <a:pt x="7497803" y="0"/>
                </a:lnTo>
                <a:lnTo>
                  <a:pt x="7497803" y="472589"/>
                </a:lnTo>
                <a:lnTo>
                  <a:pt x="0" y="4725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7777" t="0" r="-7777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843697" y="3562410"/>
            <a:ext cx="216203" cy="340477"/>
          </a:xfrm>
          <a:custGeom>
            <a:avLst/>
            <a:gdLst/>
            <a:ahLst/>
            <a:cxnLst/>
            <a:rect r="r" b="b" t="t" l="l"/>
            <a:pathLst>
              <a:path h="340477" w="216203">
                <a:moveTo>
                  <a:pt x="0" y="0"/>
                </a:moveTo>
                <a:lnTo>
                  <a:pt x="216202" y="0"/>
                </a:lnTo>
                <a:lnTo>
                  <a:pt x="216202" y="340477"/>
                </a:lnTo>
                <a:lnTo>
                  <a:pt x="0" y="3404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857750" y="5242144"/>
            <a:ext cx="216203" cy="340477"/>
          </a:xfrm>
          <a:custGeom>
            <a:avLst/>
            <a:gdLst/>
            <a:ahLst/>
            <a:cxnLst/>
            <a:rect r="r" b="b" t="t" l="l"/>
            <a:pathLst>
              <a:path h="340477" w="216203">
                <a:moveTo>
                  <a:pt x="0" y="0"/>
                </a:moveTo>
                <a:lnTo>
                  <a:pt x="216203" y="0"/>
                </a:lnTo>
                <a:lnTo>
                  <a:pt x="216203" y="340477"/>
                </a:lnTo>
                <a:lnTo>
                  <a:pt x="0" y="3404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157429" y="1877721"/>
            <a:ext cx="6022490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The Hepatitis B Foundation's Liver Specialist Directory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157429" y="2498905"/>
            <a:ext cx="6022490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Federally Qualified Health Center (FQHC) Locator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2754443" y="1761344"/>
            <a:ext cx="1130517" cy="1130517"/>
          </a:xfrm>
          <a:custGeom>
            <a:avLst/>
            <a:gdLst/>
            <a:ahLst/>
            <a:cxnLst/>
            <a:rect r="r" b="b" t="t" l="l"/>
            <a:pathLst>
              <a:path h="1130517" w="1130517">
                <a:moveTo>
                  <a:pt x="0" y="0"/>
                </a:moveTo>
                <a:lnTo>
                  <a:pt x="1130516" y="0"/>
                </a:lnTo>
                <a:lnTo>
                  <a:pt x="1130516" y="1130517"/>
                </a:lnTo>
                <a:lnTo>
                  <a:pt x="0" y="11305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-10800000">
            <a:off x="4739350" y="1867625"/>
            <a:ext cx="552159" cy="552159"/>
          </a:xfrm>
          <a:custGeom>
            <a:avLst/>
            <a:gdLst/>
            <a:ahLst/>
            <a:cxnLst/>
            <a:rect r="r" b="b" t="t" l="l"/>
            <a:pathLst>
              <a:path h="552159" w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-10800000">
            <a:off x="4743952" y="2585138"/>
            <a:ext cx="552159" cy="552159"/>
          </a:xfrm>
          <a:custGeom>
            <a:avLst/>
            <a:gdLst/>
            <a:ahLst/>
            <a:cxnLst/>
            <a:rect r="r" b="b" t="t" l="l"/>
            <a:pathLst>
              <a:path h="552159" w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-10800000">
            <a:off x="4838923" y="4688308"/>
            <a:ext cx="552159" cy="552159"/>
          </a:xfrm>
          <a:custGeom>
            <a:avLst/>
            <a:gdLst/>
            <a:ahLst/>
            <a:cxnLst/>
            <a:rect r="r" b="b" t="t" l="l"/>
            <a:pathLst>
              <a:path h="552159" w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true" flipV="false" rot="-10800000">
            <a:off x="4843525" y="6209101"/>
            <a:ext cx="552159" cy="552159"/>
          </a:xfrm>
          <a:custGeom>
            <a:avLst/>
            <a:gdLst/>
            <a:ahLst/>
            <a:cxnLst/>
            <a:rect r="r" b="b" t="t" l="l"/>
            <a:pathLst>
              <a:path h="552159" w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20" id="20"/>
            <p:cNvPicPr>
              <a:picLocks noChangeAspect="true"/>
            </p:cNvPicPr>
            <p:nvPr/>
          </p:nvPicPr>
          <p:blipFill>
            <a:blip r:embed="rId12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21" id="21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3"/>
            <a:srcRect l="0" t="48136" r="0" b="48136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sp>
        <p:nvSpPr>
          <p:cNvPr name="TextBox 23" id="23"/>
          <p:cNvSpPr txBox="true"/>
          <p:nvPr/>
        </p:nvSpPr>
        <p:spPr>
          <a:xfrm rot="0">
            <a:off x="4292427" y="1502983"/>
            <a:ext cx="5172075" cy="2604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061"/>
              </a:lnSpc>
            </a:pPr>
            <a:r>
              <a:rPr lang="en-US" sz="1747" spc="104">
                <a:solidFill>
                  <a:srgbClr val="000000"/>
                </a:solidFill>
                <a:latin typeface="Kite One Italics"/>
              </a:rPr>
              <a:t>How can I locate doctors for testing and care?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4936" y="581351"/>
            <a:ext cx="12119360" cy="383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000000"/>
                </a:solidFill>
                <a:latin typeface="Libre Baskerville Bold"/>
              </a:rPr>
              <a:t>You are not alone! There are resources available to help: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113367" y="3218756"/>
            <a:ext cx="6022490" cy="2604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061"/>
              </a:lnSpc>
            </a:pPr>
            <a:r>
              <a:rPr lang="en-US" sz="1747" spc="104">
                <a:solidFill>
                  <a:srgbClr val="000000"/>
                </a:solidFill>
                <a:latin typeface="Kite One Italics"/>
              </a:rPr>
              <a:t>Where can I find more information on hepatitis B?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138691" y="3622837"/>
            <a:ext cx="6022490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Centers for Disease Control and Prevention (CDC)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157429" y="5378532"/>
            <a:ext cx="6022490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The Hepatitis B Foundation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473398" y="6520268"/>
            <a:ext cx="1251611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www.hepb.org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473398" y="5009561"/>
            <a:ext cx="2515986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www.cdc.gov/knowhepatitisB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415949" y="5629871"/>
            <a:ext cx="2899554" cy="813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Phone and email helplines</a:t>
            </a:r>
          </a:p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Comprehensive information</a:t>
            </a:r>
          </a:p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Printable fact sheets</a:t>
            </a:r>
          </a:p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Inspiring videos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5417185" y="3902282"/>
            <a:ext cx="5176247" cy="1022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Basic information about hepatitis B, guidelines and downloadable PDFs</a:t>
            </a:r>
          </a:p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Printable fact sheets, PSA videos, infographics, quizzes and more in multiple languages</a:t>
            </a:r>
          </a:p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Free posters 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5473302" y="2123307"/>
            <a:ext cx="6022490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www.hepb.org/physiciandirectory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5467863" y="2810696"/>
            <a:ext cx="6022490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www.findahealthcenter.hrsa.gov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636394"/>
            <a:chOff x="0" y="0"/>
            <a:chExt cx="10030210" cy="126875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1268754"/>
            </a:xfrm>
            <a:custGeom>
              <a:avLst/>
              <a:gdLst/>
              <a:ahLst/>
              <a:cxnLst/>
              <a:rect r="r" b="b" t="t" l="l"/>
              <a:pathLst>
                <a:path h="1268754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1268754"/>
                  </a:lnTo>
                  <a:lnTo>
                    <a:pt x="0" y="1268754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4378919" y="3571621"/>
            <a:ext cx="1999017" cy="1779662"/>
            <a:chOff x="0" y="0"/>
            <a:chExt cx="2665356" cy="2372882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7249" t="15303" r="33859" b="14790"/>
            <a:stretch>
              <a:fillRect/>
            </a:stretch>
          </p:blipFill>
          <p:spPr>
            <a:xfrm flipH="false" flipV="false">
              <a:off x="0" y="0"/>
              <a:ext cx="2665356" cy="2372882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0">
            <a:off x="1228452" y="2966448"/>
            <a:ext cx="1972219" cy="1660840"/>
            <a:chOff x="0" y="0"/>
            <a:chExt cx="2629626" cy="2214454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4"/>
            <a:srcRect l="5469" t="0" r="5469" b="0"/>
            <a:stretch>
              <a:fillRect/>
            </a:stretch>
          </p:blipFill>
          <p:spPr>
            <a:xfrm flipH="false" flipV="false">
              <a:off x="0" y="0"/>
              <a:ext cx="2629626" cy="2214454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7153183" y="2271461"/>
            <a:ext cx="1972219" cy="1660840"/>
            <a:chOff x="0" y="0"/>
            <a:chExt cx="2629626" cy="2214454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5"/>
            <a:srcRect l="3658" t="20070" r="37863" b="14218"/>
            <a:stretch>
              <a:fillRect/>
            </a:stretch>
          </p:blipFill>
          <p:spPr>
            <a:xfrm flipH="false" flipV="false">
              <a:off x="0" y="0"/>
              <a:ext cx="2629626" cy="2214454"/>
            </a:xfrm>
            <a:prstGeom prst="rect">
              <a:avLst/>
            </a:prstGeom>
          </p:spPr>
        </p:pic>
      </p:grpSp>
      <p:sp>
        <p:nvSpPr>
          <p:cNvPr name="Freeform 12" id="12"/>
          <p:cNvSpPr/>
          <p:nvPr/>
        </p:nvSpPr>
        <p:spPr>
          <a:xfrm flipH="false" flipV="false" rot="915746">
            <a:off x="7725036" y="6289547"/>
            <a:ext cx="371869" cy="371869"/>
          </a:xfrm>
          <a:custGeom>
            <a:avLst/>
            <a:gdLst/>
            <a:ahLst/>
            <a:cxnLst/>
            <a:rect r="r" b="b" t="t" l="l"/>
            <a:pathLst>
              <a:path h="371869" w="371869">
                <a:moveTo>
                  <a:pt x="0" y="0"/>
                </a:moveTo>
                <a:lnTo>
                  <a:pt x="371869" y="0"/>
                </a:lnTo>
                <a:lnTo>
                  <a:pt x="371869" y="371869"/>
                </a:lnTo>
                <a:lnTo>
                  <a:pt x="0" y="3718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752601" y="6277150"/>
            <a:ext cx="373836" cy="373836"/>
          </a:xfrm>
          <a:custGeom>
            <a:avLst/>
            <a:gdLst/>
            <a:ahLst/>
            <a:cxnLst/>
            <a:rect r="r" b="b" t="t" l="l"/>
            <a:pathLst>
              <a:path h="373836" w="373836">
                <a:moveTo>
                  <a:pt x="0" y="0"/>
                </a:moveTo>
                <a:lnTo>
                  <a:pt x="373836" y="0"/>
                </a:lnTo>
                <a:lnTo>
                  <a:pt x="373836" y="373836"/>
                </a:lnTo>
                <a:lnTo>
                  <a:pt x="0" y="373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246047" y="6277150"/>
            <a:ext cx="396663" cy="396663"/>
          </a:xfrm>
          <a:custGeom>
            <a:avLst/>
            <a:gdLst/>
            <a:ahLst/>
            <a:cxnLst/>
            <a:rect r="r" b="b" t="t" l="l"/>
            <a:pathLst>
              <a:path h="396663" w="396663">
                <a:moveTo>
                  <a:pt x="0" y="0"/>
                </a:moveTo>
                <a:lnTo>
                  <a:pt x="396664" y="0"/>
                </a:lnTo>
                <a:lnTo>
                  <a:pt x="396664" y="396663"/>
                </a:lnTo>
                <a:lnTo>
                  <a:pt x="0" y="3966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6" id="16"/>
            <p:cNvPicPr>
              <a:picLocks noChangeAspect="true"/>
            </p:cNvPicPr>
            <p:nvPr/>
          </p:nvPicPr>
          <p:blipFill>
            <a:blip r:embed="rId12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7" id="17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13"/>
            <a:srcRect l="0" t="48136" r="0" b="48136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sp>
        <p:nvSpPr>
          <p:cNvPr name="Freeform 19" id="19"/>
          <p:cNvSpPr/>
          <p:nvPr/>
        </p:nvSpPr>
        <p:spPr>
          <a:xfrm flipH="false" flipV="false" rot="0">
            <a:off x="9526795" y="4135172"/>
            <a:ext cx="2349769" cy="2159543"/>
          </a:xfrm>
          <a:custGeom>
            <a:avLst/>
            <a:gdLst/>
            <a:ahLst/>
            <a:cxnLst/>
            <a:rect r="r" b="b" t="t" l="l"/>
            <a:pathLst>
              <a:path h="2159543" w="2349769">
                <a:moveTo>
                  <a:pt x="0" y="0"/>
                </a:moveTo>
                <a:lnTo>
                  <a:pt x="2349768" y="0"/>
                </a:lnTo>
                <a:lnTo>
                  <a:pt x="2349768" y="2159543"/>
                </a:lnTo>
                <a:lnTo>
                  <a:pt x="0" y="215954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33924" t="0" r="-3889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00820" y="585801"/>
            <a:ext cx="11888695" cy="733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There are many ways that you can integrate hepatitis B education into your community.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223849" y="2290536"/>
            <a:ext cx="2313669" cy="110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864" spc="111">
                <a:solidFill>
                  <a:srgbClr val="000000"/>
                </a:solidFill>
                <a:latin typeface="Kite One Italics"/>
              </a:rPr>
              <a:t>Host an education session, health fair or hepatitis B testing event.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15424" y="4922138"/>
            <a:ext cx="3667125" cy="576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12"/>
              </a:lnSpc>
            </a:pPr>
            <a:r>
              <a:rPr lang="en-US" sz="1959" spc="117">
                <a:solidFill>
                  <a:srgbClr val="000000"/>
                </a:solidFill>
                <a:latin typeface="Kite One Italics"/>
              </a:rPr>
              <a:t>Promote a local health fair that is testing for hepatitis B.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856951" y="4405015"/>
            <a:ext cx="2489275" cy="110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864" spc="111">
                <a:solidFill>
                  <a:srgbClr val="000000"/>
                </a:solidFill>
                <a:latin typeface="Kite One Italics"/>
              </a:rPr>
              <a:t>Display educational fact sheets, brochures and posters in your office.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660776" y="5977838"/>
            <a:ext cx="3021873" cy="766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1"/>
              </a:lnSpc>
            </a:pPr>
            <a:r>
              <a:rPr lang="en-US" sz="1764" spc="105">
                <a:solidFill>
                  <a:srgbClr val="000000"/>
                </a:solidFill>
                <a:latin typeface="Kite One Italics"/>
              </a:rPr>
              <a:t>Share CDC's and the Hepatitis B Foundation's posts on social media.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15424" y="1851272"/>
            <a:ext cx="3790950" cy="862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12"/>
              </a:lnSpc>
            </a:pPr>
            <a:r>
              <a:rPr lang="en-US" sz="1959" spc="117">
                <a:solidFill>
                  <a:srgbClr val="000000"/>
                </a:solidFill>
                <a:latin typeface="Kite One Italics"/>
              </a:rPr>
              <a:t>Talk to community members about their health and hepatitis B risk.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346226" y="1738086"/>
            <a:ext cx="2845774" cy="2205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864" spc="111">
                <a:solidFill>
                  <a:srgbClr val="000000"/>
                </a:solidFill>
                <a:latin typeface="Kite One Italics"/>
              </a:rPr>
              <a:t>When community members consult with you for spiritual guidance, speak with them about the importance of maintaining good health.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744734" cy="1857174"/>
            <a:chOff x="0" y="0"/>
            <a:chExt cx="12397287" cy="180654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97287" cy="1806544"/>
            </a:xfrm>
            <a:custGeom>
              <a:avLst/>
              <a:gdLst/>
              <a:ahLst/>
              <a:cxnLst/>
              <a:rect r="r" b="b" t="t" l="l"/>
              <a:pathLst>
                <a:path h="1806544" w="12397287">
                  <a:moveTo>
                    <a:pt x="0" y="0"/>
                  </a:moveTo>
                  <a:lnTo>
                    <a:pt x="12397287" y="0"/>
                  </a:lnTo>
                  <a:lnTo>
                    <a:pt x="12397287" y="1806544"/>
                  </a:lnTo>
                  <a:lnTo>
                    <a:pt x="0" y="1806544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7" id="7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9" id="9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4"/>
            <a:srcRect l="0" t="48136" r="0" b="48136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sp>
        <p:nvSpPr>
          <p:cNvPr name="Freeform 11" id="11"/>
          <p:cNvSpPr/>
          <p:nvPr/>
        </p:nvSpPr>
        <p:spPr>
          <a:xfrm flipH="false" flipV="false" rot="0">
            <a:off x="3174211" y="2393317"/>
            <a:ext cx="5995002" cy="4001664"/>
          </a:xfrm>
          <a:custGeom>
            <a:avLst/>
            <a:gdLst/>
            <a:ahLst/>
            <a:cxnLst/>
            <a:rect r="r" b="b" t="t" l="l"/>
            <a:pathLst>
              <a:path h="4001664" w="5995002">
                <a:moveTo>
                  <a:pt x="0" y="0"/>
                </a:moveTo>
                <a:lnTo>
                  <a:pt x="5995002" y="0"/>
                </a:lnTo>
                <a:lnTo>
                  <a:pt x="5995002" y="4001664"/>
                </a:lnTo>
                <a:lnTo>
                  <a:pt x="0" y="40016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80738" y="460021"/>
            <a:ext cx="11639550" cy="1234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00000"/>
                </a:solidFill>
                <a:latin typeface="Libre Baskerville Bold"/>
              </a:rPr>
              <a:t>Thank you for helping </a:t>
            </a:r>
          </a:p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00000"/>
                </a:solidFill>
                <a:latin typeface="Libre Baskerville Bold"/>
              </a:rPr>
              <a:t>spread the word about hepatitis B!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403333" y="710873"/>
            <a:ext cx="7509157" cy="901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89"/>
              </a:lnSpc>
            </a:pPr>
            <a:r>
              <a:rPr lang="en-US" sz="3126" spc="187">
                <a:solidFill>
                  <a:srgbClr val="000000"/>
                </a:solidFill>
                <a:latin typeface="Kite One Italics"/>
              </a:rPr>
              <a:t>After viewing this presentation, please complete a short self-assessment.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823056" y="3784300"/>
            <a:ext cx="6662015" cy="673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7"/>
              </a:lnSpc>
            </a:pPr>
            <a:r>
              <a:rPr lang="en-US" sz="2345" spc="140">
                <a:solidFill>
                  <a:srgbClr val="000000"/>
                </a:solidFill>
                <a:latin typeface="Kite One Italics"/>
              </a:rPr>
              <a:t>Your feedback can help us provide you with the most useful resources!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4616638" y="5597295"/>
            <a:ext cx="2958725" cy="1052432"/>
          </a:xfrm>
          <a:custGeom>
            <a:avLst/>
            <a:gdLst/>
            <a:ahLst/>
            <a:cxnLst/>
            <a:rect r="r" b="b" t="t" l="l"/>
            <a:pathLst>
              <a:path h="1052432" w="2958725">
                <a:moveTo>
                  <a:pt x="0" y="0"/>
                </a:moveTo>
                <a:lnTo>
                  <a:pt x="2958724" y="0"/>
                </a:lnTo>
                <a:lnTo>
                  <a:pt x="2958724" y="1052432"/>
                </a:lnTo>
                <a:lnTo>
                  <a:pt x="0" y="10524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1" t="0" r="-441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87510" y="4921118"/>
            <a:ext cx="10067925" cy="347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7"/>
              </a:lnSpc>
            </a:pPr>
            <a:r>
              <a:rPr lang="en-US" sz="2345" spc="140">
                <a:solidFill>
                  <a:srgbClr val="000000"/>
                </a:solidFill>
                <a:latin typeface="Kite One Italics"/>
              </a:rPr>
              <a:t>For questions or additional support, email: info@hepb.org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-310454" y="76504"/>
            <a:ext cx="12929037" cy="666750"/>
            <a:chOff x="0" y="0"/>
            <a:chExt cx="11082031" cy="571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255270"/>
              <a:ext cx="11082031" cy="69850"/>
            </a:xfrm>
            <a:custGeom>
              <a:avLst/>
              <a:gdLst/>
              <a:ahLst/>
              <a:cxnLst/>
              <a:rect r="r" b="b" t="t" l="l"/>
              <a:pathLst>
                <a:path h="69850" w="11082031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FFD483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3870516" y="2054831"/>
            <a:ext cx="4901914" cy="1374169"/>
            <a:chOff x="0" y="0"/>
            <a:chExt cx="8650111" cy="242491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650112" cy="2424914"/>
            </a:xfrm>
            <a:custGeom>
              <a:avLst/>
              <a:gdLst/>
              <a:ahLst/>
              <a:cxnLst/>
              <a:rect r="r" b="b" t="t" l="l"/>
              <a:pathLst>
                <a:path h="2424914" w="8650112">
                  <a:moveTo>
                    <a:pt x="8525652" y="2424914"/>
                  </a:moveTo>
                  <a:lnTo>
                    <a:pt x="124460" y="2424914"/>
                  </a:lnTo>
                  <a:cubicBezTo>
                    <a:pt x="55880" y="2424914"/>
                    <a:pt x="0" y="2369034"/>
                    <a:pt x="0" y="23004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525652" y="0"/>
                  </a:lnTo>
                  <a:cubicBezTo>
                    <a:pt x="8594231" y="0"/>
                    <a:pt x="8650112" y="55880"/>
                    <a:pt x="8650112" y="124460"/>
                  </a:cubicBezTo>
                  <a:lnTo>
                    <a:pt x="8650112" y="2300454"/>
                  </a:lnTo>
                  <a:cubicBezTo>
                    <a:pt x="8650112" y="2369034"/>
                    <a:pt x="8594231" y="2424914"/>
                    <a:pt x="8525652" y="2424914"/>
                  </a:cubicBez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4495588" y="2192284"/>
            <a:ext cx="3651770" cy="965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60"/>
              </a:lnSpc>
            </a:pPr>
            <a:r>
              <a:rPr lang="en-US" sz="5471" u="sng">
                <a:solidFill>
                  <a:srgbClr val="000000"/>
                </a:solidFill>
                <a:latin typeface="Arimo Bold"/>
                <a:hlinkClick r:id="rId3" tooltip="https://www.surveymonkey.com/r/knowhepatitisBsurvey"/>
              </a:rPr>
              <a:t>Click Here!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4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4" id="14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5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6" id="16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7" id="17"/>
            <p:cNvPicPr>
              <a:picLocks noChangeAspect="true"/>
            </p:cNvPicPr>
            <p:nvPr/>
          </p:nvPicPr>
          <p:blipFill>
            <a:blip r:embed="rId6"/>
            <a:srcRect l="0" t="48136" r="0" b="48136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DAFqarybQzc</dc:identifier>
  <dcterms:modified xsi:type="dcterms:W3CDTF">2011-08-01T06:04:30Z</dcterms:modified>
  <cp:revision>1</cp:revision>
  <dc:title>Nigerian Hepatitis B PPT for Educators</dc:title>
</cp:coreProperties>
</file>