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</p:sldIdLst>
  <p:sldSz cx="12192000" cy="6858000"/>
  <p:notesSz cx="6858000" cy="9144000"/>
  <p:embeddedFontLst>
    <p:embeddedFont>
      <p:font typeface="Kite One" charset="1" panose="02000503040000020003"/>
      <p:regular r:id="rId6"/>
    </p:embeddedFont>
    <p:embeddedFont>
      <p:font typeface="Libre Baskerville" charset="1" panose="02000000000000000000"/>
      <p:regular r:id="rId7"/>
    </p:embeddedFont>
    <p:embeddedFont>
      <p:font typeface="Libre Baskerville Bold" charset="1" panose="02000000000000000000"/>
      <p:regular r:id="rId8"/>
    </p:embeddedFont>
    <p:embeddedFont>
      <p:font typeface="Libre Baskerville Italics" charset="1" panose="020000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rchivo Black" charset="1" panose="020B0A03020202020B04"/>
      <p:regular r:id="rId14"/>
    </p:embeddedFont>
    <p:embeddedFont>
      <p:font typeface="Ranga" charset="1" panose="00000000000000000000"/>
      <p:regular r:id="rId15"/>
    </p:embeddedFont>
    <p:embeddedFont>
      <p:font typeface="Bebas Neue Cyrillic" charset="1" panose="020005060000000200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27" Target="slides/slide11.xml" Type="http://schemas.openxmlformats.org/officeDocument/2006/relationships/slide"/><Relationship Id="rId28" Target="slides/slide12.xml" Type="http://schemas.openxmlformats.org/officeDocument/2006/relationships/slide"/><Relationship Id="rId29" Target="slides/slide13.xml" Type="http://schemas.openxmlformats.org/officeDocument/2006/relationships/slide"/><Relationship Id="rId3" Target="viewProps.xml" Type="http://schemas.openxmlformats.org/officeDocument/2006/relationships/viewProps"/><Relationship Id="rId30" Target="slides/slide14.xml" Type="http://schemas.openxmlformats.org/officeDocument/2006/relationships/slide"/><Relationship Id="rId31" Target="slides/slide15.xml" Type="http://schemas.openxmlformats.org/officeDocument/2006/relationships/slide"/><Relationship Id="rId32" Target="slides/slide16.xml" Type="http://schemas.openxmlformats.org/officeDocument/2006/relationships/slide"/><Relationship Id="rId33" Target="slides/slide17.xml" Type="http://schemas.openxmlformats.org/officeDocument/2006/relationships/slide"/><Relationship Id="rId34" Target="slides/slide18.xml" Type="http://schemas.openxmlformats.org/officeDocument/2006/relationships/slide"/><Relationship Id="rId35" Target="slides/slide19.xml" Type="http://schemas.openxmlformats.org/officeDocument/2006/relationships/slide"/><Relationship Id="rId36" Target="slides/slide20.xml" Type="http://schemas.openxmlformats.org/officeDocument/2006/relationships/slide"/><Relationship Id="rId37" Target="slides/slide21.xml" Type="http://schemas.openxmlformats.org/officeDocument/2006/relationships/slide"/><Relationship Id="rId38" Target="slides/slide22.xml" Type="http://schemas.openxmlformats.org/officeDocument/2006/relationships/slide"/><Relationship Id="rId39" Target="slides/slide23.xml" Type="http://schemas.openxmlformats.org/officeDocument/2006/relationships/slide"/><Relationship Id="rId4" Target="theme/theme1.xml" Type="http://schemas.openxmlformats.org/officeDocument/2006/relationships/theme"/><Relationship Id="rId40" Target="slides/slide24.xml" Type="http://schemas.openxmlformats.org/officeDocument/2006/relationships/slide"/><Relationship Id="rId41" Target="slides/slide25.xml" Type="http://schemas.openxmlformats.org/officeDocument/2006/relationships/slide"/><Relationship Id="rId42" Target="slides/slide26.xml" Type="http://schemas.openxmlformats.org/officeDocument/2006/relationships/slide"/><Relationship Id="rId43" Target="slides/slide27.xml" Type="http://schemas.openxmlformats.org/officeDocument/2006/relationships/slide"/><Relationship Id="rId44" Target="slides/slide28.xml" Type="http://schemas.openxmlformats.org/officeDocument/2006/relationships/slide"/><Relationship Id="rId45" Target="slides/slide29.xml" Type="http://schemas.openxmlformats.org/officeDocument/2006/relationships/slide"/><Relationship Id="rId46" Target="slides/slide30.xml" Type="http://schemas.openxmlformats.org/officeDocument/2006/relationships/slide"/><Relationship Id="rId47" Target="slides/slide31.xml" Type="http://schemas.openxmlformats.org/officeDocument/2006/relationships/slide"/><Relationship Id="rId48" Target="slides/slide32.xml" Type="http://schemas.openxmlformats.org/officeDocument/2006/relationships/slide"/><Relationship Id="rId49" Target="slides/slide33.xml" Type="http://schemas.openxmlformats.org/officeDocument/2006/relationships/slide"/><Relationship Id="rId5" Target="tableStyles.xml" Type="http://schemas.openxmlformats.org/officeDocument/2006/relationships/tableStyles"/><Relationship Id="rId50" Target="slides/slide34.xml" Type="http://schemas.openxmlformats.org/officeDocument/2006/relationships/slide"/><Relationship Id="rId51" Target="slides/slide35.xml" Type="http://schemas.openxmlformats.org/officeDocument/2006/relationships/slide"/><Relationship Id="rId52" Target="slides/slide36.xml" Type="http://schemas.openxmlformats.org/officeDocument/2006/relationships/slide"/><Relationship Id="rId53" Target="slides/slide37.xml" Type="http://schemas.openxmlformats.org/officeDocument/2006/relationships/slide"/><Relationship Id="rId54" Target="slides/slide38.xml" Type="http://schemas.openxmlformats.org/officeDocument/2006/relationships/slide"/><Relationship Id="rId55" Target="slides/slide39.xml" Type="http://schemas.openxmlformats.org/officeDocument/2006/relationships/slide"/><Relationship Id="rId56" Target="slides/slide40.xml" Type="http://schemas.openxmlformats.org/officeDocument/2006/relationships/slide"/><Relationship Id="rId57" Target="slides/slide41.xml" Type="http://schemas.openxmlformats.org/officeDocument/2006/relationships/slide"/><Relationship Id="rId58" Target="slides/slide42.xml" Type="http://schemas.openxmlformats.org/officeDocument/2006/relationships/slide"/><Relationship Id="rId59" Target="slides/slide43.xml" Type="http://schemas.openxmlformats.org/officeDocument/2006/relationships/slide"/><Relationship Id="rId6" Target="fonts/font6.fntdata" Type="http://schemas.openxmlformats.org/officeDocument/2006/relationships/font"/><Relationship Id="rId60" Target="slides/slide44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jpeg" Type="http://schemas.openxmlformats.org/officeDocument/2006/relationships/image"/><Relationship Id="rId6" Target="../media/image13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13" Target="../media/image5.jpe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Relationship Id="rId4" Target="../media/image33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4.png" Type="http://schemas.openxmlformats.org/officeDocument/2006/relationships/image"/><Relationship Id="rId8" Target="../media/image5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4.pn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jpeg" Type="http://schemas.openxmlformats.org/officeDocument/2006/relationships/image"/><Relationship Id="rId7" Target="../media/image41.jpeg" Type="http://schemas.openxmlformats.org/officeDocument/2006/relationships/image"/><Relationship Id="rId8" Target="../media/image42.jpeg" Type="http://schemas.openxmlformats.org/officeDocument/2006/relationships/image"/><Relationship Id="rId9" Target="../media/image5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45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45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jpeg" Type="http://schemas.openxmlformats.org/officeDocument/2006/relationships/image"/><Relationship Id="rId3" Target="../media/image47.jpeg" Type="http://schemas.openxmlformats.org/officeDocument/2006/relationships/image"/><Relationship Id="rId4" Target="../media/image4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jpeg" Type="http://schemas.openxmlformats.org/officeDocument/2006/relationships/image"/><Relationship Id="rId11" Target="../media/image57.png" Type="http://schemas.openxmlformats.org/officeDocument/2006/relationships/image"/><Relationship Id="rId12" Target="../media/image58.svg" Type="http://schemas.openxmlformats.org/officeDocument/2006/relationships/image"/><Relationship Id="rId13" Target="../media/image59.png" Type="http://schemas.openxmlformats.org/officeDocument/2006/relationships/image"/><Relationship Id="rId14" Target="../media/image60.svg" Type="http://schemas.openxmlformats.org/officeDocument/2006/relationships/image"/><Relationship Id="rId15" Target="../media/image61.png" Type="http://schemas.openxmlformats.org/officeDocument/2006/relationships/image"/><Relationship Id="rId16" Target="../media/image62.svg" Type="http://schemas.openxmlformats.org/officeDocument/2006/relationships/image"/><Relationship Id="rId17" Target="../media/image63.png" Type="http://schemas.openxmlformats.org/officeDocument/2006/relationships/image"/><Relationship Id="rId18" Target="../media/image64.svg" Type="http://schemas.openxmlformats.org/officeDocument/2006/relationships/image"/><Relationship Id="rId19" Target="../media/image65.png" Type="http://schemas.openxmlformats.org/officeDocument/2006/relationships/image"/><Relationship Id="rId2" Target="../media/image48.png" Type="http://schemas.openxmlformats.org/officeDocument/2006/relationships/image"/><Relationship Id="rId20" Target="../media/image66.svg" Type="http://schemas.openxmlformats.org/officeDocument/2006/relationships/image"/><Relationship Id="rId21" Target="../media/image67.png" Type="http://schemas.openxmlformats.org/officeDocument/2006/relationships/image"/><Relationship Id="rId22" Target="../media/image68.svg" Type="http://schemas.openxmlformats.org/officeDocument/2006/relationships/image"/><Relationship Id="rId23" Target="../media/image69.png" Type="http://schemas.openxmlformats.org/officeDocument/2006/relationships/image"/><Relationship Id="rId24" Target="../media/image70.svg" Type="http://schemas.openxmlformats.org/officeDocument/2006/relationships/image"/><Relationship Id="rId25" Target="../media/image71.png" Type="http://schemas.openxmlformats.org/officeDocument/2006/relationships/image"/><Relationship Id="rId26" Target="../media/image72.svg" Type="http://schemas.openxmlformats.org/officeDocument/2006/relationships/image"/><Relationship Id="rId27" Target="../media/image4.png" Type="http://schemas.openxmlformats.org/officeDocument/2006/relationships/image"/><Relationship Id="rId28" Target="../media/image73.png" Type="http://schemas.openxmlformats.org/officeDocument/2006/relationships/image"/><Relationship Id="rId29" Target="../media/image5.jpeg" Type="http://schemas.openxmlformats.org/officeDocument/2006/relationships/image"/><Relationship Id="rId3" Target="../media/image49.svg" Type="http://schemas.openxmlformats.org/officeDocument/2006/relationships/image"/><Relationship Id="rId30" Target="../media/image74.png" Type="http://schemas.openxmlformats.org/officeDocument/2006/relationships/image"/><Relationship Id="rId31" Target="../media/image75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4.png" Type="http://schemas.openxmlformats.org/officeDocument/2006/relationships/image"/><Relationship Id="rId11" Target="../media/image85.svg" Type="http://schemas.openxmlformats.org/officeDocument/2006/relationships/image"/><Relationship Id="rId12" Target="../media/image86.png" Type="http://schemas.openxmlformats.org/officeDocument/2006/relationships/image"/><Relationship Id="rId13" Target="../media/image87.svg" Type="http://schemas.openxmlformats.org/officeDocument/2006/relationships/image"/><Relationship Id="rId14" Target="../media/image88.png" Type="http://schemas.openxmlformats.org/officeDocument/2006/relationships/image"/><Relationship Id="rId15" Target="../media/image89.svg" Type="http://schemas.openxmlformats.org/officeDocument/2006/relationships/image"/><Relationship Id="rId16" Target="../media/image56.jpeg" Type="http://schemas.openxmlformats.org/officeDocument/2006/relationships/image"/><Relationship Id="rId17" Target="../media/image90.png" Type="http://schemas.openxmlformats.org/officeDocument/2006/relationships/image"/><Relationship Id="rId18" Target="../media/image91.svg" Type="http://schemas.openxmlformats.org/officeDocument/2006/relationships/image"/><Relationship Id="rId19" Target="../media/image4.png" Type="http://schemas.openxmlformats.org/officeDocument/2006/relationships/image"/><Relationship Id="rId2" Target="../media/image76.png" Type="http://schemas.openxmlformats.org/officeDocument/2006/relationships/image"/><Relationship Id="rId20" Target="../media/image92.png" Type="http://schemas.openxmlformats.org/officeDocument/2006/relationships/image"/><Relationship Id="rId21" Target="../media/image93.svg" Type="http://schemas.openxmlformats.org/officeDocument/2006/relationships/image"/><Relationship Id="rId22" Target="../media/image5.jpeg" Type="http://schemas.openxmlformats.org/officeDocument/2006/relationships/image"/><Relationship Id="rId23" Target="../media/image94.png" Type="http://schemas.openxmlformats.org/officeDocument/2006/relationships/image"/><Relationship Id="rId24" Target="../media/image95.svg" Type="http://schemas.openxmlformats.org/officeDocument/2006/relationships/image"/><Relationship Id="rId3" Target="../media/image77.svg" Type="http://schemas.openxmlformats.org/officeDocument/2006/relationships/image"/><Relationship Id="rId4" Target="../media/image78.png" Type="http://schemas.openxmlformats.org/officeDocument/2006/relationships/image"/><Relationship Id="rId5" Target="../media/image79.svg" Type="http://schemas.openxmlformats.org/officeDocument/2006/relationships/image"/><Relationship Id="rId6" Target="../media/image80.png" Type="http://schemas.openxmlformats.org/officeDocument/2006/relationships/image"/><Relationship Id="rId7" Target="../media/image81.svg" Type="http://schemas.openxmlformats.org/officeDocument/2006/relationships/image"/><Relationship Id="rId8" Target="../media/image82.png" Type="http://schemas.openxmlformats.org/officeDocument/2006/relationships/image"/><Relationship Id="rId9" Target="../media/image83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4.jpeg" Type="http://schemas.openxmlformats.org/officeDocument/2006/relationships/image"/><Relationship Id="rId11" Target="../media/image105.png" Type="http://schemas.openxmlformats.org/officeDocument/2006/relationships/image"/><Relationship Id="rId12" Target="../media/image106.svg" Type="http://schemas.openxmlformats.org/officeDocument/2006/relationships/image"/><Relationship Id="rId13" Target="../media/image56.jpeg" Type="http://schemas.openxmlformats.org/officeDocument/2006/relationships/image"/><Relationship Id="rId14" Target="../media/image4.png" Type="http://schemas.openxmlformats.org/officeDocument/2006/relationships/image"/><Relationship Id="rId15" Target="../media/image5.jpeg" Type="http://schemas.openxmlformats.org/officeDocument/2006/relationships/image"/><Relationship Id="rId2" Target="../media/image96.png" Type="http://schemas.openxmlformats.org/officeDocument/2006/relationships/image"/><Relationship Id="rId3" Target="../media/image97.svg" Type="http://schemas.openxmlformats.org/officeDocument/2006/relationships/image"/><Relationship Id="rId4" Target="../media/image98.png" Type="http://schemas.openxmlformats.org/officeDocument/2006/relationships/image"/><Relationship Id="rId5" Target="../media/image99.png" Type="http://schemas.openxmlformats.org/officeDocument/2006/relationships/image"/><Relationship Id="rId6" Target="../media/image100.jpeg" Type="http://schemas.openxmlformats.org/officeDocument/2006/relationships/image"/><Relationship Id="rId7" Target="../media/image101.png" Type="http://schemas.openxmlformats.org/officeDocument/2006/relationships/image"/><Relationship Id="rId8" Target="../media/image102.png" Type="http://schemas.openxmlformats.org/officeDocument/2006/relationships/image"/><Relationship Id="rId9" Target="../media/image103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4.svg" Type="http://schemas.openxmlformats.org/officeDocument/2006/relationships/image"/><Relationship Id="rId11" Target="../media/image4.png" Type="http://schemas.openxmlformats.org/officeDocument/2006/relationships/image"/><Relationship Id="rId12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07.png" Type="http://schemas.openxmlformats.org/officeDocument/2006/relationships/image"/><Relationship Id="rId4" Target="../media/image108.svg" Type="http://schemas.openxmlformats.org/officeDocument/2006/relationships/image"/><Relationship Id="rId5" Target="../media/image109.png" Type="http://schemas.openxmlformats.org/officeDocument/2006/relationships/image"/><Relationship Id="rId6" Target="../media/image110.svg" Type="http://schemas.openxmlformats.org/officeDocument/2006/relationships/image"/><Relationship Id="rId7" Target="../media/image111.png" Type="http://schemas.openxmlformats.org/officeDocument/2006/relationships/image"/><Relationship Id="rId8" Target="../media/image112.svg" Type="http://schemas.openxmlformats.org/officeDocument/2006/relationships/image"/><Relationship Id="rId9" Target="../media/image113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115.png" Type="http://schemas.openxmlformats.org/officeDocument/2006/relationships/image"/><Relationship Id="rId4" Target="../media/image116.svg" Type="http://schemas.openxmlformats.org/officeDocument/2006/relationships/image"/><Relationship Id="rId5" Target="../media/image56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115.png" Type="http://schemas.openxmlformats.org/officeDocument/2006/relationships/image"/><Relationship Id="rId4" Target="../media/image116.svg" Type="http://schemas.openxmlformats.org/officeDocument/2006/relationships/image"/><Relationship Id="rId5" Target="../media/image56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Relationship Id="rId8" Target="../media/image117.jpe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18.png" Type="http://schemas.openxmlformats.org/officeDocument/2006/relationships/image"/><Relationship Id="rId6" Target="../media/image119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120.png" Type="http://schemas.openxmlformats.org/officeDocument/2006/relationships/image"/><Relationship Id="rId4" Target="../media/image121.svg" Type="http://schemas.openxmlformats.org/officeDocument/2006/relationships/image"/><Relationship Id="rId5" Target="../media/image122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0.png" Type="http://schemas.openxmlformats.org/officeDocument/2006/relationships/image"/><Relationship Id="rId11" Target="../media/image131.svg" Type="http://schemas.openxmlformats.org/officeDocument/2006/relationships/image"/><Relationship Id="rId12" Target="../media/image4.png" Type="http://schemas.openxmlformats.org/officeDocument/2006/relationships/image"/><Relationship Id="rId13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23.jpeg" Type="http://schemas.openxmlformats.org/officeDocument/2006/relationships/image"/><Relationship Id="rId4" Target="../media/image124.png" Type="http://schemas.openxmlformats.org/officeDocument/2006/relationships/image"/><Relationship Id="rId5" Target="../media/image125.svg" Type="http://schemas.openxmlformats.org/officeDocument/2006/relationships/image"/><Relationship Id="rId6" Target="../media/image126.png" Type="http://schemas.openxmlformats.org/officeDocument/2006/relationships/image"/><Relationship Id="rId7" Target="../media/image127.svg" Type="http://schemas.openxmlformats.org/officeDocument/2006/relationships/image"/><Relationship Id="rId8" Target="../media/image128.png" Type="http://schemas.openxmlformats.org/officeDocument/2006/relationships/image"/><Relationship Id="rId9" Target="../media/image129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32.png" Type="http://schemas.openxmlformats.org/officeDocument/2006/relationships/image"/><Relationship Id="rId4" Target="../media/image133.svg" Type="http://schemas.openxmlformats.org/officeDocument/2006/relationships/image"/><Relationship Id="rId5" Target="../media/image134.png" Type="http://schemas.openxmlformats.org/officeDocument/2006/relationships/image"/><Relationship Id="rId6" Target="../media/image135.svg" Type="http://schemas.openxmlformats.org/officeDocument/2006/relationships/image"/><Relationship Id="rId7" Target="../media/image136.png" Type="http://schemas.openxmlformats.org/officeDocument/2006/relationships/image"/><Relationship Id="rId8" Target="../media/image137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jpeg" Type="http://schemas.openxmlformats.org/officeDocument/2006/relationships/image"/><Relationship Id="rId2" Target="../media/image56.jpeg" Type="http://schemas.openxmlformats.org/officeDocument/2006/relationships/image"/><Relationship Id="rId3" Target="../media/image138.png" Type="http://schemas.openxmlformats.org/officeDocument/2006/relationships/image"/><Relationship Id="rId4" Target="../media/image139.svg" Type="http://schemas.openxmlformats.org/officeDocument/2006/relationships/image"/><Relationship Id="rId5" Target="../media/image140.png" Type="http://schemas.openxmlformats.org/officeDocument/2006/relationships/image"/><Relationship Id="rId6" Target="../media/image141.svg" Type="http://schemas.openxmlformats.org/officeDocument/2006/relationships/image"/><Relationship Id="rId7" Target="../media/image142.png" Type="http://schemas.openxmlformats.org/officeDocument/2006/relationships/image"/><Relationship Id="rId8" Target="../media/image143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7.svg" Type="http://schemas.openxmlformats.org/officeDocument/2006/relationships/image"/><Relationship Id="rId11" Target="../media/image148.png" Type="http://schemas.openxmlformats.org/officeDocument/2006/relationships/image"/><Relationship Id="rId12" Target="../media/image149.svg" Type="http://schemas.openxmlformats.org/officeDocument/2006/relationships/image"/><Relationship Id="rId13" Target="../media/image150.png" Type="http://schemas.openxmlformats.org/officeDocument/2006/relationships/image"/><Relationship Id="rId14" Target="../media/image151.svg" Type="http://schemas.openxmlformats.org/officeDocument/2006/relationships/image"/><Relationship Id="rId15" Target="../media/image152.png" Type="http://schemas.openxmlformats.org/officeDocument/2006/relationships/image"/><Relationship Id="rId16" Target="../media/image153.svg" Type="http://schemas.openxmlformats.org/officeDocument/2006/relationships/image"/><Relationship Id="rId17" Target="../media/image154.png" Type="http://schemas.openxmlformats.org/officeDocument/2006/relationships/image"/><Relationship Id="rId18" Target="../media/image155.svg" Type="http://schemas.openxmlformats.org/officeDocument/2006/relationships/image"/><Relationship Id="rId19" Target="../media/image4.png" Type="http://schemas.openxmlformats.org/officeDocument/2006/relationships/image"/><Relationship Id="rId2" Target="../media/image56.jpeg" Type="http://schemas.openxmlformats.org/officeDocument/2006/relationships/image"/><Relationship Id="rId20" Target="../media/image5.jpeg" Type="http://schemas.openxmlformats.org/officeDocument/2006/relationships/image"/><Relationship Id="rId21" Target="../media/image156.png" Type="http://schemas.openxmlformats.org/officeDocument/2006/relationships/image"/><Relationship Id="rId22" Target="../media/image157.svg" Type="http://schemas.openxmlformats.org/officeDocument/2006/relationships/image"/><Relationship Id="rId23" Target="../media/image158.png" Type="http://schemas.openxmlformats.org/officeDocument/2006/relationships/image"/><Relationship Id="rId24" Target="../media/image159.svg" Type="http://schemas.openxmlformats.org/officeDocument/2006/relationships/image"/><Relationship Id="rId3" Target="../media/image144.png" Type="http://schemas.openxmlformats.org/officeDocument/2006/relationships/image"/><Relationship Id="rId4" Target="../media/image145.svg" Type="http://schemas.openxmlformats.org/officeDocument/2006/relationships/image"/><Relationship Id="rId5" Target="../media/image140.png" Type="http://schemas.openxmlformats.org/officeDocument/2006/relationships/image"/><Relationship Id="rId6" Target="../media/image141.svg" Type="http://schemas.openxmlformats.org/officeDocument/2006/relationships/image"/><Relationship Id="rId7" Target="../media/image142.png" Type="http://schemas.openxmlformats.org/officeDocument/2006/relationships/image"/><Relationship Id="rId8" Target="../media/image143.svg" Type="http://schemas.openxmlformats.org/officeDocument/2006/relationships/image"/><Relationship Id="rId9" Target="../media/image146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0.jpeg" Type="http://schemas.openxmlformats.org/officeDocument/2006/relationships/image"/><Relationship Id="rId3" Target="../media/image161.jpeg" Type="http://schemas.openxmlformats.org/officeDocument/2006/relationships/image"/><Relationship Id="rId4" Target="../media/image162.jpe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3.png" Type="http://schemas.openxmlformats.org/officeDocument/2006/relationships/image"/><Relationship Id="rId3" Target="../media/image164.svg" Type="http://schemas.openxmlformats.org/officeDocument/2006/relationships/image"/><Relationship Id="rId4" Target="../media/image165.png" Type="http://schemas.openxmlformats.org/officeDocument/2006/relationships/image"/><Relationship Id="rId5" Target="../media/image166.svg" Type="http://schemas.openxmlformats.org/officeDocument/2006/relationships/image"/><Relationship Id="rId6" Target="../media/image56.jpeg" Type="http://schemas.openxmlformats.org/officeDocument/2006/relationships/image"/><Relationship Id="rId7" Target="../media/image4.png" Type="http://schemas.openxmlformats.org/officeDocument/2006/relationships/image"/><Relationship Id="rId8" Target="../media/image5.jpeg" Type="http://schemas.openxmlformats.org/officeDocument/2006/relationships/image"/><Relationship Id="rId9" Target="../media/image167.jpe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3.png" Type="http://schemas.openxmlformats.org/officeDocument/2006/relationships/image"/><Relationship Id="rId2" Target="../media/image168.png" Type="http://schemas.openxmlformats.org/officeDocument/2006/relationships/image"/><Relationship Id="rId3" Target="../media/image169.svg" Type="http://schemas.openxmlformats.org/officeDocument/2006/relationships/image"/><Relationship Id="rId4" Target="../media/image56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170.png" Type="http://schemas.openxmlformats.org/officeDocument/2006/relationships/image"/><Relationship Id="rId8" Target="../media/image171.svg" Type="http://schemas.openxmlformats.org/officeDocument/2006/relationships/image"/><Relationship Id="rId9" Target="../media/image172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74.png" Type="http://schemas.openxmlformats.org/officeDocument/2006/relationships/image"/><Relationship Id="rId6" Target="../media/image175.png" Type="http://schemas.openxmlformats.org/officeDocument/2006/relationships/image"/><Relationship Id="rId7" Target="../media/image176.sv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2.png" Type="http://schemas.openxmlformats.org/officeDocument/2006/relationships/image"/><Relationship Id="rId11" Target="../media/image173.png" Type="http://schemas.openxmlformats.org/officeDocument/2006/relationships/image"/><Relationship Id="rId2" Target="../media/image168.png" Type="http://schemas.openxmlformats.org/officeDocument/2006/relationships/image"/><Relationship Id="rId3" Target="../media/image169.svg" Type="http://schemas.openxmlformats.org/officeDocument/2006/relationships/image"/><Relationship Id="rId4" Target="../media/image2.jpeg" Type="http://schemas.openxmlformats.org/officeDocument/2006/relationships/image"/><Relationship Id="rId5" Target="../media/image170.png" Type="http://schemas.openxmlformats.org/officeDocument/2006/relationships/image"/><Relationship Id="rId6" Target="../media/image171.svg" Type="http://schemas.openxmlformats.org/officeDocument/2006/relationships/image"/><Relationship Id="rId7" Target="../media/image56.jpeg" Type="http://schemas.openxmlformats.org/officeDocument/2006/relationships/image"/><Relationship Id="rId8" Target="../media/image4.png" Type="http://schemas.openxmlformats.org/officeDocument/2006/relationships/image"/><Relationship Id="rId9" Target="../media/image5.jpe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77.png" Type="http://schemas.openxmlformats.org/officeDocument/2006/relationships/image"/><Relationship Id="rId6" Target="../media/image178.svg" Type="http://schemas.openxmlformats.org/officeDocument/2006/relationships/image"/><Relationship Id="rId7" Target="../media/image174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2.png" Type="http://schemas.openxmlformats.org/officeDocument/2006/relationships/image"/><Relationship Id="rId11" Target="../media/image173.png" Type="http://schemas.openxmlformats.org/officeDocument/2006/relationships/image"/><Relationship Id="rId2" Target="../media/image168.png" Type="http://schemas.openxmlformats.org/officeDocument/2006/relationships/image"/><Relationship Id="rId3" Target="../media/image169.svg" Type="http://schemas.openxmlformats.org/officeDocument/2006/relationships/image"/><Relationship Id="rId4" Target="../media/image2.jpeg" Type="http://schemas.openxmlformats.org/officeDocument/2006/relationships/image"/><Relationship Id="rId5" Target="../media/image170.png" Type="http://schemas.openxmlformats.org/officeDocument/2006/relationships/image"/><Relationship Id="rId6" Target="../media/image171.svg" Type="http://schemas.openxmlformats.org/officeDocument/2006/relationships/image"/><Relationship Id="rId7" Target="../media/image56.jpeg" Type="http://schemas.openxmlformats.org/officeDocument/2006/relationships/image"/><Relationship Id="rId8" Target="../media/image4.png" Type="http://schemas.openxmlformats.org/officeDocument/2006/relationships/image"/><Relationship Id="rId9" Target="../media/image5.jpe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7.png" Type="http://schemas.openxmlformats.org/officeDocument/2006/relationships/image"/><Relationship Id="rId3" Target="../media/image178.svg" Type="http://schemas.openxmlformats.org/officeDocument/2006/relationships/image"/><Relationship Id="rId4" Target="../media/image56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174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4.svg" Type="http://schemas.openxmlformats.org/officeDocument/2006/relationships/image"/><Relationship Id="rId11" Target="../media/image185.png" Type="http://schemas.openxmlformats.org/officeDocument/2006/relationships/image"/><Relationship Id="rId12" Target="../media/image186.svg" Type="http://schemas.openxmlformats.org/officeDocument/2006/relationships/image"/><Relationship Id="rId13" Target="../media/image187.png" Type="http://schemas.openxmlformats.org/officeDocument/2006/relationships/image"/><Relationship Id="rId14" Target="../media/image188.svg" Type="http://schemas.openxmlformats.org/officeDocument/2006/relationships/image"/><Relationship Id="rId15" Target="../media/image189.jpeg" Type="http://schemas.openxmlformats.org/officeDocument/2006/relationships/image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79.png" Type="http://schemas.openxmlformats.org/officeDocument/2006/relationships/image"/><Relationship Id="rId6" Target="../media/image180.svg" Type="http://schemas.openxmlformats.org/officeDocument/2006/relationships/image"/><Relationship Id="rId7" Target="../media/image181.png" Type="http://schemas.openxmlformats.org/officeDocument/2006/relationships/image"/><Relationship Id="rId8" Target="../media/image182.svg" Type="http://schemas.openxmlformats.org/officeDocument/2006/relationships/image"/><Relationship Id="rId9" Target="../media/image183.pn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0.png" Type="http://schemas.openxmlformats.org/officeDocument/2006/relationships/image"/><Relationship Id="rId3" Target="../media/image191.svg" Type="http://schemas.openxmlformats.org/officeDocument/2006/relationships/image"/><Relationship Id="rId4" Target="../media/image56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192.png" Type="http://schemas.openxmlformats.org/officeDocument/2006/relationships/image"/><Relationship Id="rId8" Target="../media/image193.svg" Type="http://schemas.openxmlformats.org/officeDocument/2006/relationships/image"/><Relationship Id="rId9" Target="../media/image42.jpe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192.png" Type="http://schemas.openxmlformats.org/officeDocument/2006/relationships/image"/><Relationship Id="rId6" Target="../media/image193.svg" Type="http://schemas.openxmlformats.org/officeDocument/2006/relationships/image"/><Relationship Id="rId7" Target="../media/image194.jpe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2.png" Type="http://schemas.openxmlformats.org/officeDocument/2006/relationships/image"/><Relationship Id="rId11" Target="../media/image193.svg" Type="http://schemas.openxmlformats.org/officeDocument/2006/relationships/image"/><Relationship Id="rId2" Target="../media/image56.jpeg" Type="http://schemas.openxmlformats.org/officeDocument/2006/relationships/image"/><Relationship Id="rId3" Target="../media/image195.jpeg" Type="http://schemas.openxmlformats.org/officeDocument/2006/relationships/image"/><Relationship Id="rId4" Target="../media/image4.png" Type="http://schemas.openxmlformats.org/officeDocument/2006/relationships/image"/><Relationship Id="rId5" Target="../media/image5.jpeg" Type="http://schemas.openxmlformats.org/officeDocument/2006/relationships/image"/><Relationship Id="rId6" Target="../media/image190.png" Type="http://schemas.openxmlformats.org/officeDocument/2006/relationships/image"/><Relationship Id="rId7" Target="../media/image191.svg" Type="http://schemas.openxmlformats.org/officeDocument/2006/relationships/image"/><Relationship Id="rId8" Target="../media/image196.jpeg" Type="http://schemas.openxmlformats.org/officeDocument/2006/relationships/image"/><Relationship Id="rId9" Target="../media/image197.jpe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198.jpeg" Type="http://schemas.openxmlformats.org/officeDocument/2006/relationships/image"/><Relationship Id="rId4" Target="../media/image199.jpeg" Type="http://schemas.openxmlformats.org/officeDocument/2006/relationships/image"/><Relationship Id="rId5" Target="../media/image200.jpeg" Type="http://schemas.openxmlformats.org/officeDocument/2006/relationships/image"/><Relationship Id="rId6" Target="../media/image4.png" Type="http://schemas.openxmlformats.org/officeDocument/2006/relationships/image"/><Relationship Id="rId7" Target="../media/image5.jpeg" Type="http://schemas.openxmlformats.org/officeDocument/2006/relationships/image"/><Relationship Id="rId8" Target="../media/image192.png" Type="http://schemas.openxmlformats.org/officeDocument/2006/relationships/image"/><Relationship Id="rId9" Target="../media/image193.sv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201.png" Type="http://schemas.openxmlformats.org/officeDocument/2006/relationships/image"/><Relationship Id="rId4" Target="../media/image202.svg" Type="http://schemas.openxmlformats.org/officeDocument/2006/relationships/image"/><Relationship Id="rId5" Target="../media/image4.png" Type="http://schemas.openxmlformats.org/officeDocument/2006/relationships/image"/><Relationship Id="rId6" Target="../media/image203.jpeg" Type="http://schemas.openxmlformats.org/officeDocument/2006/relationships/image"/><Relationship Id="rId7" Target="../media/image5.jpeg" Type="http://schemas.openxmlformats.org/officeDocument/2006/relationships/image"/><Relationship Id="rId8" Target="../media/image204.jpe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8.svg" Type="http://schemas.openxmlformats.org/officeDocument/2006/relationships/image"/><Relationship Id="rId11" Target="../media/image4.png" Type="http://schemas.openxmlformats.org/officeDocument/2006/relationships/image"/><Relationship Id="rId12" Target="../media/image5.jpeg" Type="http://schemas.openxmlformats.org/officeDocument/2006/relationships/image"/><Relationship Id="rId13" Target="../media/image209.png" Type="http://schemas.openxmlformats.org/officeDocument/2006/relationships/image"/><Relationship Id="rId2" Target="../media/image205.png" Type="http://schemas.openxmlformats.org/officeDocument/2006/relationships/image"/><Relationship Id="rId3" Target="../media/image206.svg" Type="http://schemas.openxmlformats.org/officeDocument/2006/relationships/image"/><Relationship Id="rId4" Target="../media/image56.jpeg" Type="http://schemas.openxmlformats.org/officeDocument/2006/relationships/image"/><Relationship Id="rId5" Target="../media/image201.png" Type="http://schemas.openxmlformats.org/officeDocument/2006/relationships/image"/><Relationship Id="rId6" Target="../media/image202.svg" Type="http://schemas.openxmlformats.org/officeDocument/2006/relationships/image"/><Relationship Id="rId7" Target="../media/image150.png" Type="http://schemas.openxmlformats.org/officeDocument/2006/relationships/image"/><Relationship Id="rId8" Target="../media/image151.svg" Type="http://schemas.openxmlformats.org/officeDocument/2006/relationships/image"/><Relationship Id="rId9" Target="../media/image207.pn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jpeg" Type="http://schemas.openxmlformats.org/officeDocument/2006/relationships/image"/><Relationship Id="rId11" Target="../media/image216.jpeg" Type="http://schemas.openxmlformats.org/officeDocument/2006/relationships/image"/><Relationship Id="rId12" Target="../media/image217.jpeg" Type="http://schemas.openxmlformats.org/officeDocument/2006/relationships/image"/><Relationship Id="rId13" Target="../media/image218.jpeg" Type="http://schemas.openxmlformats.org/officeDocument/2006/relationships/image"/><Relationship Id="rId14" Target="../media/image219.jpeg" Type="http://schemas.openxmlformats.org/officeDocument/2006/relationships/image"/><Relationship Id="rId2" Target="../media/image56.jpeg" Type="http://schemas.openxmlformats.org/officeDocument/2006/relationships/image"/><Relationship Id="rId3" Target="../media/image210.png" Type="http://schemas.openxmlformats.org/officeDocument/2006/relationships/image"/><Relationship Id="rId4" Target="../media/image211.svg" Type="http://schemas.openxmlformats.org/officeDocument/2006/relationships/image"/><Relationship Id="rId5" Target="../media/image212.png" Type="http://schemas.openxmlformats.org/officeDocument/2006/relationships/image"/><Relationship Id="rId6" Target="../media/image213.svg" Type="http://schemas.openxmlformats.org/officeDocument/2006/relationships/image"/><Relationship Id="rId7" Target="../media/image214.png" Type="http://schemas.openxmlformats.org/officeDocument/2006/relationships/image"/><Relationship Id="rId8" Target="../media/image215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220.jpe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6.jpeg" Type="http://schemas.openxmlformats.org/officeDocument/2006/relationships/image"/><Relationship Id="rId4" Target="../media/image4.png" Type="http://schemas.openxmlformats.org/officeDocument/2006/relationships/image"/><Relationship Id="rId5" Target="../media/image5.jpeg" Type="http://schemas.openxmlformats.org/officeDocument/2006/relationships/image"/><Relationship Id="rId6" Target="https://www.surveymonkey.com/r/knowhepatitisBsurvey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66946"/>
            <a:ext cx="12395946" cy="5792107"/>
            <a:chOff x="0" y="0"/>
            <a:chExt cx="16527928" cy="7722809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4521" t="0" r="4521" b="0"/>
            <a:stretch>
              <a:fillRect/>
            </a:stretch>
          </p:blipFill>
          <p:spPr>
            <a:xfrm flipH="true" flipV="false">
              <a:off x="0" y="0"/>
              <a:ext cx="16527928" cy="7722809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3996977" y="4675154"/>
            <a:ext cx="9171692" cy="1177309"/>
            <a:chOff x="0" y="0"/>
            <a:chExt cx="3623384" cy="4651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23384" cy="465110"/>
            </a:xfrm>
            <a:custGeom>
              <a:avLst/>
              <a:gdLst/>
              <a:ahLst/>
              <a:cxnLst/>
              <a:rect r="r" b="b" t="t" l="l"/>
              <a:pathLst>
                <a:path h="465110" w="3623384">
                  <a:moveTo>
                    <a:pt x="203200" y="0"/>
                  </a:moveTo>
                  <a:lnTo>
                    <a:pt x="3623384" y="0"/>
                  </a:lnTo>
                  <a:lnTo>
                    <a:pt x="3420184" y="465110"/>
                  </a:lnTo>
                  <a:lnTo>
                    <a:pt x="0" y="46511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77777">
                <a:alpha val="4862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01600" y="-19050"/>
              <a:ext cx="3420184" cy="484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146077"/>
            <a:ext cx="7344026" cy="2057400"/>
            <a:chOff x="0" y="0"/>
            <a:chExt cx="2901344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01343" cy="812800"/>
            </a:xfrm>
            <a:custGeom>
              <a:avLst/>
              <a:gdLst/>
              <a:ahLst/>
              <a:cxnLst/>
              <a:rect r="r" b="b" t="t" l="l"/>
              <a:pathLst>
                <a:path h="812800" w="2901343">
                  <a:moveTo>
                    <a:pt x="0" y="0"/>
                  </a:moveTo>
                  <a:lnTo>
                    <a:pt x="2901343" y="0"/>
                  </a:lnTo>
                  <a:lnTo>
                    <a:pt x="290134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15712">
                <a:alpha val="6588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901344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-2615952" y="163799"/>
            <a:ext cx="11134820" cy="1237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42"/>
              </a:lnSpc>
            </a:pPr>
            <a:r>
              <a:rPr lang="en-US" sz="7244">
                <a:solidFill>
                  <a:srgbClr val="000000"/>
                </a:solidFill>
                <a:latin typeface="Libre Baskerville Bold"/>
              </a:rPr>
              <a:t>Hepatitis B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04989" y="4844887"/>
            <a:ext cx="7372780" cy="79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Kite One"/>
              </a:rPr>
              <a:t>A guide for community health workers, health educators, medical staff, faith leaders and other professionals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746332" y="-12186"/>
            <a:ext cx="12988776" cy="158263"/>
            <a:chOff x="0" y="0"/>
            <a:chExt cx="17318368" cy="21101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3"/>
            <a:srcRect l="0" t="19513" r="0" b="78324"/>
            <a:stretch>
              <a:fillRect/>
            </a:stretch>
          </p:blipFill>
          <p:spPr>
            <a:xfrm flipH="false" flipV="false"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-340214" y="5534961"/>
            <a:ext cx="12929037" cy="666750"/>
            <a:chOff x="0" y="0"/>
            <a:chExt cx="11082031" cy="571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3871C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43994" y="-195085"/>
            <a:ext cx="12929037" cy="666750"/>
            <a:chOff x="0" y="0"/>
            <a:chExt cx="11082031" cy="571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4724188" y="5903659"/>
            <a:ext cx="2743624" cy="975920"/>
          </a:xfrm>
          <a:custGeom>
            <a:avLst/>
            <a:gdLst/>
            <a:ahLst/>
            <a:cxnLst/>
            <a:rect r="r" b="b" t="t" l="l"/>
            <a:pathLst>
              <a:path h="975920" w="2743624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t="0" r="-441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-201899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1" id="21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6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23" id="23"/>
          <p:cNvSpPr txBox="true"/>
          <p:nvPr/>
        </p:nvSpPr>
        <p:spPr>
          <a:xfrm rot="0">
            <a:off x="2278092" y="1363187"/>
            <a:ext cx="5681551" cy="727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58"/>
              </a:lnSpc>
            </a:pPr>
            <a:r>
              <a:rPr lang="en-US" sz="2113">
                <a:solidFill>
                  <a:srgbClr val="FFFFFF"/>
                </a:solidFill>
                <a:latin typeface="Kite One"/>
              </a:rPr>
              <a:t>Understanding Hepatitis B and Promoting Testing in Somali Communities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5328" y="-5111"/>
            <a:ext cx="12325099" cy="6879733"/>
            <a:chOff x="0" y="0"/>
            <a:chExt cx="16433466" cy="917297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9476" r="0" b="29476"/>
            <a:stretch>
              <a:fillRect/>
            </a:stretch>
          </p:blipFill>
          <p:spPr>
            <a:xfrm flipH="false" flipV="false"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solidFill>
              <a:srgbClr val="E7AE00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6665" r="0" b="37116"/>
            <a:stretch>
              <a:fillRect/>
            </a:stretch>
          </p:blipFill>
          <p:spPr>
            <a:xfrm flipH="false" flipV="false"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0" t="8544" r="0" b="36794"/>
            <a:stretch>
              <a:fillRect/>
            </a:stretch>
          </p:blipFill>
          <p:spPr>
            <a:xfrm flipH="false" flipV="false">
              <a:off x="10997977" y="4713489"/>
              <a:ext cx="5435489" cy="4459489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298185" y="5211382"/>
            <a:ext cx="6841664" cy="164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6"/>
              </a:lnSpc>
            </a:pPr>
            <a:r>
              <a:rPr lang="en-US" sz="6440">
                <a:solidFill>
                  <a:srgbClr val="000000"/>
                </a:solidFill>
                <a:latin typeface="Bebas Neue Cyrillic"/>
              </a:rPr>
              <a:t>Why is Hepatitis B Relevant to Me?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-247650" y="2286000"/>
            <a:ext cx="8340456" cy="400050"/>
            <a:chOff x="0" y="0"/>
            <a:chExt cx="11120608" cy="533400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6400" r="0" b="46400"/>
            <a:stretch>
              <a:fillRect/>
            </a:stretch>
          </p:blipFill>
          <p:spPr>
            <a:xfrm flipH="false" flipV="false">
              <a:off x="0" y="0"/>
              <a:ext cx="11120608" cy="533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45000" y="377135"/>
            <a:ext cx="7677302" cy="4464209"/>
          </a:xfrm>
          <a:custGeom>
            <a:avLst/>
            <a:gdLst/>
            <a:ahLst/>
            <a:cxnLst/>
            <a:rect r="r" b="b" t="t" l="l"/>
            <a:pathLst>
              <a:path h="4464209" w="7677302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6600" y="-279400"/>
            <a:ext cx="3710957" cy="7455115"/>
          </a:xfrm>
          <a:custGeom>
            <a:avLst/>
            <a:gdLst/>
            <a:ahLst/>
            <a:cxnLst/>
            <a:rect r="r" b="b" t="t" l="l"/>
            <a:pathLst>
              <a:path h="7455115" w="3710957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t="0" r="-50447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10397" y="-150541"/>
            <a:ext cx="4465582" cy="7485936"/>
            <a:chOff x="0" y="0"/>
            <a:chExt cx="4174829" cy="69985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74830" cy="6998530"/>
            </a:xfrm>
            <a:custGeom>
              <a:avLst/>
              <a:gdLst/>
              <a:ahLst/>
              <a:cxnLst/>
              <a:rect r="r" b="b" t="t" l="l"/>
              <a:pathLst>
                <a:path h="6998530" w="41748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3021" y="281109"/>
            <a:ext cx="2729503" cy="809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6"/>
              </a:lnSpc>
            </a:pPr>
            <a:r>
              <a:rPr lang="en-US" sz="5403" spc="324">
                <a:solidFill>
                  <a:srgbClr val="000000"/>
                </a:solidFill>
                <a:latin typeface="Bebas Neue Cyrillic"/>
              </a:rPr>
              <a:t>Because...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89568" y="2910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3021" y="5146675"/>
            <a:ext cx="4192163" cy="1406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49"/>
              </a:lnSpc>
            </a:pPr>
            <a:r>
              <a:rPr lang="en-US" sz="2415" spc="144">
                <a:solidFill>
                  <a:srgbClr val="000000"/>
                </a:solidFill>
                <a:latin typeface="Kite One Italics"/>
              </a:rPr>
              <a:t>In African communities in the U.S., between 5% and 18% of people are living with hepatitis B.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9769" y="2941476"/>
            <a:ext cx="3905250" cy="1806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88"/>
              </a:lnSpc>
            </a:pPr>
            <a:r>
              <a:rPr lang="en-US" sz="2448" spc="146">
                <a:solidFill>
                  <a:srgbClr val="000000"/>
                </a:solidFill>
                <a:latin typeface="Kite One Italics"/>
              </a:rPr>
              <a:t>Hepatitis B is more common among people who were born in Africa and other parts of the world.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4435048" y="5137150"/>
            <a:ext cx="4162218" cy="1765440"/>
            <a:chOff x="0" y="0"/>
            <a:chExt cx="5549624" cy="2353919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4021" r="0" b="32315"/>
            <a:stretch>
              <a:fillRect/>
            </a:stretch>
          </p:blipFill>
          <p:spPr>
            <a:xfrm flipH="false" flipV="false"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8664148" y="5137150"/>
            <a:ext cx="3543300" cy="1765300"/>
            <a:chOff x="0" y="0"/>
            <a:chExt cx="4724400" cy="2353733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6"/>
            <a:srcRect l="0" t="12681" r="0" b="12681"/>
            <a:stretch>
              <a:fillRect/>
            </a:stretch>
          </p:blipFill>
          <p:spPr>
            <a:xfrm flipH="false" flipV="false"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163021" y="1382429"/>
            <a:ext cx="3880938" cy="1158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06"/>
              </a:lnSpc>
            </a:pPr>
            <a:r>
              <a:rPr lang="en-US" sz="2548" spc="152">
                <a:solidFill>
                  <a:srgbClr val="000000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72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0" y="-76200"/>
            <a:ext cx="12744734" cy="1371945"/>
            <a:chOff x="0" y="0"/>
            <a:chExt cx="12397287" cy="13345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334543"/>
            </a:xfrm>
            <a:custGeom>
              <a:avLst/>
              <a:gdLst/>
              <a:ahLst/>
              <a:cxnLst/>
              <a:rect r="r" b="b" t="t" l="l"/>
              <a:pathLst>
                <a:path h="1334543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7544" r="0" b="4754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-1644198" y="1295745"/>
            <a:ext cx="7168442" cy="5562255"/>
          </a:xfrm>
          <a:custGeom>
            <a:avLst/>
            <a:gdLst/>
            <a:ahLst/>
            <a:cxnLst/>
            <a:rect r="r" b="b" t="t" l="l"/>
            <a:pathLst>
              <a:path h="5562255" w="7168442">
                <a:moveTo>
                  <a:pt x="0" y="0"/>
                </a:moveTo>
                <a:lnTo>
                  <a:pt x="7168442" y="0"/>
                </a:lnTo>
                <a:lnTo>
                  <a:pt x="7168442" y="5562255"/>
                </a:lnTo>
                <a:lnTo>
                  <a:pt x="0" y="5562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1" t="0" r="-15771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0738" y="442003"/>
            <a:ext cx="11906250" cy="879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121">
                <a:solidFill>
                  <a:srgbClr val="000000"/>
                </a:solidFill>
                <a:latin typeface="Bebas Neue Cyrillic"/>
              </a:rPr>
              <a:t>What is Hepatitis B?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10008" y="2761952"/>
            <a:ext cx="6111001" cy="1398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Hepatitis B is a viral infection </a:t>
            </a:r>
          </a:p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that can cause serious liver disease and even liver cancer.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656764"/>
            <a:chOff x="0" y="0"/>
            <a:chExt cx="10030210" cy="1284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284548"/>
            </a:xfrm>
            <a:custGeom>
              <a:avLst/>
              <a:gdLst/>
              <a:ahLst/>
              <a:cxnLst/>
              <a:rect r="r" b="b" t="t" l="l"/>
              <a:pathLst>
                <a:path h="1284548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81265" y="579051"/>
            <a:ext cx="10191750" cy="742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444049">
            <a:off x="6512836" y="2480863"/>
            <a:ext cx="4718006" cy="4718006"/>
          </a:xfrm>
          <a:custGeom>
            <a:avLst/>
            <a:gdLst/>
            <a:ahLst/>
            <a:cxnLst/>
            <a:rect r="r" b="b" t="t" l="l"/>
            <a:pathLst>
              <a:path h="4718006" w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81394" y="2612909"/>
            <a:ext cx="4822656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Regulates energy.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82504" y="3142105"/>
            <a:ext cx="4822656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78620" y="3783596"/>
            <a:ext cx="53435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86538" y="4454952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481394" y="5248878"/>
            <a:ext cx="615937" cy="663316"/>
          </a:xfrm>
          <a:custGeom>
            <a:avLst/>
            <a:gdLst/>
            <a:ahLst/>
            <a:cxnLst/>
            <a:rect r="r" b="b" t="t" l="l"/>
            <a:pathLst>
              <a:path h="663316" w="615937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319619">
            <a:off x="2617329" y="3867041"/>
            <a:ext cx="708235" cy="773947"/>
          </a:xfrm>
          <a:custGeom>
            <a:avLst/>
            <a:gdLst/>
            <a:ahLst/>
            <a:cxnLst/>
            <a:rect r="r" b="b" t="t" l="l"/>
            <a:pathLst>
              <a:path h="773947" w="708235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42" r="0" b="-14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24563" y="5125366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Processes medications.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22971" y="5714641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30935" y="2103944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30084" y="6269585"/>
            <a:ext cx="55721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888074" y="2632648"/>
            <a:ext cx="993244" cy="993244"/>
          </a:xfrm>
          <a:custGeom>
            <a:avLst/>
            <a:gdLst/>
            <a:ahLst/>
            <a:cxnLst/>
            <a:rect r="r" b="b" t="t" l="l"/>
            <a:pathLst>
              <a:path h="993244" w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0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8504723" y="1837502"/>
            <a:ext cx="748590" cy="748590"/>
          </a:xfrm>
          <a:custGeom>
            <a:avLst/>
            <a:gdLst/>
            <a:ahLst/>
            <a:cxnLst/>
            <a:rect r="r" b="b" t="t" l="l"/>
            <a:pathLst>
              <a:path h="748590" w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3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30" y="381558"/>
            <a:ext cx="12516251" cy="7074403"/>
            <a:chOff x="0" y="0"/>
            <a:chExt cx="10030210" cy="56692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9249"/>
            </a:xfrm>
            <a:custGeom>
              <a:avLst/>
              <a:gdLst/>
              <a:ahLst/>
              <a:cxnLst/>
              <a:rect r="r" b="b" t="t" l="l"/>
              <a:pathLst>
                <a:path h="5669249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4468243" y="3644881"/>
            <a:ext cx="3635663" cy="2246543"/>
          </a:xfrm>
          <a:custGeom>
            <a:avLst/>
            <a:gdLst/>
            <a:ahLst/>
            <a:cxnLst/>
            <a:rect r="r" b="b" t="t" l="l"/>
            <a:pathLst>
              <a:path h="2246543" w="363566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t="0" r="-1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00914" y="1878063"/>
            <a:ext cx="7391400" cy="1116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0"/>
            <a:ext cx="12457786" cy="403799"/>
            <a:chOff x="0" y="0"/>
            <a:chExt cx="16610382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854" r="0" b="48854"/>
            <a:stretch>
              <a:fillRect/>
            </a:stretch>
          </p:blipFill>
          <p:spPr>
            <a:xfrm flipH="false" flipV="false">
              <a:off x="0" y="0"/>
              <a:ext cx="16610382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19017" y="0"/>
            <a:ext cx="12343424" cy="403799"/>
            <a:chOff x="0" y="0"/>
            <a:chExt cx="16457898" cy="538398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89568" y="2910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530322" y="1801623"/>
            <a:ext cx="7402711" cy="3190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70609" y="-6215062"/>
            <a:ext cx="25324355" cy="25324355"/>
          </a:xfrm>
          <a:custGeom>
            <a:avLst/>
            <a:gdLst/>
            <a:ahLst/>
            <a:cxnLst/>
            <a:rect r="r" b="b" t="t" l="l"/>
            <a:pathLst>
              <a:path h="25324355" w="25324355">
                <a:moveTo>
                  <a:pt x="0" y="0"/>
                </a:moveTo>
                <a:lnTo>
                  <a:pt x="25324355" y="0"/>
                </a:lnTo>
                <a:lnTo>
                  <a:pt x="25324355" y="25324355"/>
                </a:lnTo>
                <a:lnTo>
                  <a:pt x="0" y="253243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98316" y="273668"/>
            <a:ext cx="3689641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PRESENTATION TITLE | QUOTE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65189" y="-159270"/>
            <a:ext cx="12891566" cy="7163464"/>
          </a:xfrm>
          <a:custGeom>
            <a:avLst/>
            <a:gdLst/>
            <a:ahLst/>
            <a:cxnLst/>
            <a:rect r="r" b="b" t="t" l="l"/>
            <a:pathLst>
              <a:path h="7163464" w="12891566">
                <a:moveTo>
                  <a:pt x="0" y="0"/>
                </a:moveTo>
                <a:lnTo>
                  <a:pt x="12891567" y="0"/>
                </a:lnTo>
                <a:lnTo>
                  <a:pt x="12891567" y="7163463"/>
                </a:lnTo>
                <a:lnTo>
                  <a:pt x="0" y="7163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387" r="0" b="-9387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0575" y="345263"/>
            <a:ext cx="10610850" cy="6154398"/>
            <a:chOff x="0" y="0"/>
            <a:chExt cx="4191941" cy="24313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91941" cy="2431367"/>
            </a:xfrm>
            <a:custGeom>
              <a:avLst/>
              <a:gdLst/>
              <a:ahLst/>
              <a:cxnLst/>
              <a:rect r="r" b="b" t="t" l="l"/>
              <a:pathLst>
                <a:path h="2431367" w="4191941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E7AE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83633" y="1545680"/>
            <a:ext cx="10024734" cy="211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When managed by a doctor,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 people can live with hepatitis B for a long time. 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76413" y="3952289"/>
            <a:ext cx="8639175" cy="211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By taking care of their health, people can have a long and productive life.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0112" y="452208"/>
            <a:ext cx="10391775" cy="1169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6824" spc="409">
                <a:solidFill>
                  <a:srgbClr val="000000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63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666" r="0" b="-8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0575" y="371867"/>
            <a:ext cx="10610850" cy="6154398"/>
            <a:chOff x="0" y="0"/>
            <a:chExt cx="4191941" cy="2431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1941" cy="2431367"/>
            </a:xfrm>
            <a:custGeom>
              <a:avLst/>
              <a:gdLst/>
              <a:ahLst/>
              <a:cxnLst/>
              <a:rect r="r" b="b" t="t" l="l"/>
              <a:pathLst>
                <a:path h="2431367" w="4191941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E7AE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634177" y="619125"/>
            <a:ext cx="8743950" cy="5379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9"/>
              </a:lnSpc>
            </a:pPr>
            <a:r>
              <a:rPr lang="en-US" sz="3828" spc="229">
                <a:solidFill>
                  <a:srgbClr val="000000"/>
                </a:solidFill>
                <a:latin typeface="Libre Baskerville"/>
              </a:rPr>
              <a:t>You can help keep your community healthy by learning about hepatitis B and promoting awareness and testing. In Islam, it's important to maintain good health so that your community is able to worship and praise Allah.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5632" y="-12445"/>
            <a:ext cx="12343264" cy="6870445"/>
            <a:chOff x="0" y="0"/>
            <a:chExt cx="16457686" cy="916059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6220" r="0" b="52849"/>
            <a:stretch>
              <a:fillRect/>
            </a:stretch>
          </p:blipFill>
          <p:spPr>
            <a:xfrm flipH="false" flipV="false"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solidFill>
              <a:srgbClr val="E7AE00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7561" t="0" r="7561" b="0"/>
            <a:stretch>
              <a:fillRect/>
            </a:stretch>
          </p:blipFill>
          <p:spPr>
            <a:xfrm flipH="false" flipV="false"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9279" t="0" r="9279" b="0"/>
            <a:stretch>
              <a:fillRect/>
            </a:stretch>
          </p:blipFill>
          <p:spPr>
            <a:xfrm flipH="false" flipV="false"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76642" y="4491972"/>
            <a:ext cx="7029407" cy="1180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511"/>
              </a:lnSpc>
            </a:pPr>
            <a:r>
              <a:rPr lang="en-US" sz="6794">
                <a:solidFill>
                  <a:srgbClr val="000000"/>
                </a:solidFill>
                <a:latin typeface="Bebas Neue Cyrillic"/>
              </a:rPr>
              <a:t>The Basics of Hepatitis B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0369" y="354141"/>
            <a:ext cx="13221428" cy="863042"/>
            <a:chOff x="0" y="0"/>
            <a:chExt cx="12860986" cy="8395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839514"/>
            </a:xfrm>
            <a:custGeom>
              <a:avLst/>
              <a:gdLst/>
              <a:ahLst/>
              <a:cxnLst/>
              <a:rect r="r" b="b" t="t" l="l"/>
              <a:pathLst>
                <a:path h="839514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46279" y="512361"/>
            <a:ext cx="11804572" cy="517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377554" y="923982"/>
            <a:ext cx="5778850" cy="5778850"/>
          </a:xfrm>
          <a:custGeom>
            <a:avLst/>
            <a:gdLst/>
            <a:ahLst/>
            <a:cxnLst/>
            <a:rect r="r" b="b" t="t" l="l"/>
            <a:pathLst>
              <a:path h="5778850" w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6762750" y="4705350"/>
            <a:ext cx="4992062" cy="1801601"/>
          </a:xfrm>
          <a:custGeom>
            <a:avLst/>
            <a:gdLst/>
            <a:ahLst/>
            <a:cxnLst/>
            <a:rect r="r" b="b" t="t" l="l"/>
            <a:pathLst>
              <a:path h="1801601" w="4992062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8545" r="0" b="-8854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6673" y="1519437"/>
            <a:ext cx="4229784" cy="1724766"/>
          </a:xfrm>
          <a:custGeom>
            <a:avLst/>
            <a:gdLst/>
            <a:ahLst/>
            <a:cxnLst/>
            <a:rect r="r" b="b" t="t" l="l"/>
            <a:pathLst>
              <a:path h="1724766" w="4229784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2619" r="0" b="-72619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89729" y="1517830"/>
            <a:ext cx="4710364" cy="1725099"/>
            <a:chOff x="0" y="0"/>
            <a:chExt cx="36050728" cy="1320303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12700" y="-12700"/>
              <a:ext cx="36076130" cy="13228431"/>
            </a:xfrm>
            <a:custGeom>
              <a:avLst/>
              <a:gdLst/>
              <a:ahLst/>
              <a:cxnLst/>
              <a:rect r="r" b="b" t="t" l="l"/>
              <a:pathLst>
                <a:path h="13228431" w="36076130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-360947" y="2314754"/>
            <a:ext cx="5849503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6753495" y="4690928"/>
            <a:ext cx="4858367" cy="1738405"/>
            <a:chOff x="0" y="0"/>
            <a:chExt cx="37183472" cy="1330486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12700" y="-12700"/>
              <a:ext cx="37208873" cy="13330269"/>
            </a:xfrm>
            <a:custGeom>
              <a:avLst/>
              <a:gdLst/>
              <a:ahLst/>
              <a:cxnLst/>
              <a:rect r="r" b="b" t="t" l="l"/>
              <a:pathLst>
                <a:path h="13330269" w="37208873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7296150" y="4983746"/>
            <a:ext cx="3925744" cy="473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681034" y="1629010"/>
            <a:ext cx="6334125" cy="529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77775" y="5588730"/>
            <a:ext cx="4562475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About 2.4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have hepatitis B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7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8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5250" y="228600"/>
            <a:ext cx="13221428" cy="1446285"/>
            <a:chOff x="0" y="0"/>
            <a:chExt cx="12860986" cy="14068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1406857"/>
            </a:xfrm>
            <a:custGeom>
              <a:avLst/>
              <a:gdLst/>
              <a:ahLst/>
              <a:cxnLst/>
              <a:rect r="r" b="b" t="t" l="l"/>
              <a:pathLst>
                <a:path h="1406857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819150" y="2095500"/>
            <a:ext cx="10553748" cy="4211152"/>
          </a:xfrm>
          <a:custGeom>
            <a:avLst/>
            <a:gdLst/>
            <a:ahLst/>
            <a:cxnLst/>
            <a:rect r="r" b="b" t="t" l="l"/>
            <a:pathLst>
              <a:path h="4211152" w="10553748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5307" r="0" b="-75307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19727" y="2183777"/>
            <a:ext cx="10347764" cy="4029004"/>
            <a:chOff x="0" y="0"/>
            <a:chExt cx="13797018" cy="5372005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10333" r="0" b="10333"/>
            <a:stretch>
              <a:fillRect/>
            </a:stretch>
          </p:blipFill>
          <p:spPr>
            <a:xfrm flipH="false" flipV="false"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7"/>
            <a:srcRect l="0" t="10358" r="0" b="10358"/>
            <a:stretch>
              <a:fillRect/>
            </a:stretch>
          </p:blipFill>
          <p:spPr>
            <a:xfrm flipH="false" flipV="false"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8"/>
            <a:srcRect l="24233" t="0" r="19778" b="0"/>
            <a:stretch>
              <a:fillRect/>
            </a:stretch>
          </p:blipFill>
          <p:spPr>
            <a:xfrm flipH="false" flipV="false">
              <a:off x="9282679" y="0"/>
              <a:ext cx="4514339" cy="5372005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9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5" id="15"/>
          <p:cNvSpPr txBox="true"/>
          <p:nvPr/>
        </p:nvSpPr>
        <p:spPr>
          <a:xfrm rot="0">
            <a:off x="1676932" y="459000"/>
            <a:ext cx="8956492" cy="104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Most people with hepatitis B do not know that they are living with the virus!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71006" y="2314450"/>
            <a:ext cx="3272297" cy="3272297"/>
          </a:xfrm>
          <a:custGeom>
            <a:avLst/>
            <a:gdLst/>
            <a:ahLst/>
            <a:cxnLst/>
            <a:rect r="r" b="b" t="t" l="l"/>
            <a:pathLst>
              <a:path h="3272297" w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90369" y="230943"/>
            <a:ext cx="13221428" cy="709257"/>
            <a:chOff x="0" y="0"/>
            <a:chExt cx="12860986" cy="6899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860986" cy="689921"/>
            </a:xfrm>
            <a:custGeom>
              <a:avLst/>
              <a:gdLst/>
              <a:ahLst/>
              <a:cxnLst/>
              <a:rect r="r" b="b" t="t" l="l"/>
              <a:pathLst>
                <a:path h="689921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689921"/>
                  </a:lnTo>
                  <a:lnTo>
                    <a:pt x="0" y="689921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363918" y="2773180"/>
            <a:ext cx="3409825" cy="2145508"/>
          </a:xfrm>
          <a:custGeom>
            <a:avLst/>
            <a:gdLst/>
            <a:ahLst/>
            <a:cxnLst/>
            <a:rect r="r" b="b" t="t" l="l"/>
            <a:pathLst>
              <a:path h="2145508" w="3409825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75900" y="-22442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1" id="11"/>
          <p:cNvSpPr txBox="true"/>
          <p:nvPr/>
        </p:nvSpPr>
        <p:spPr>
          <a:xfrm rot="0">
            <a:off x="-237060" y="1455977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6218" y="422992"/>
            <a:ext cx="12139188" cy="517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There are 2 kinds of hepatitis B infections.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24369" y="1591775"/>
            <a:ext cx="6660001" cy="539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3731" y="5445642"/>
            <a:ext cx="3926098" cy="40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13627" y="5450245"/>
            <a:ext cx="3926098" cy="40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95250" y="228600"/>
            <a:ext cx="13221428" cy="1282376"/>
            <a:chOff x="0" y="0"/>
            <a:chExt cx="12860986" cy="12474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0986" cy="1247416"/>
            </a:xfrm>
            <a:custGeom>
              <a:avLst/>
              <a:gdLst/>
              <a:ahLst/>
              <a:cxnLst/>
              <a:rect r="r" b="b" t="t" l="l"/>
              <a:pathLst>
                <a:path h="1247416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674777" y="1749604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1845" y="2373326"/>
            <a:ext cx="4448175" cy="656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5041" y="5017331"/>
            <a:ext cx="4715479" cy="1672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as an adult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606559" y="2866704"/>
            <a:ext cx="2366212" cy="2366212"/>
          </a:xfrm>
          <a:custGeom>
            <a:avLst/>
            <a:gdLst/>
            <a:ahLst/>
            <a:cxnLst/>
            <a:rect r="r" b="b" t="t" l="l"/>
            <a:pathLst>
              <a:path h="2366212" w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5262" y="416580"/>
            <a:ext cx="11801475" cy="104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The age when someone contracts the virus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determines what type of infection they will have.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02236" y="1859430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57142" y="5110532"/>
            <a:ext cx="3962400" cy="1672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during childhood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42630" y="2473736"/>
            <a:ext cx="759142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18959" y="3084726"/>
            <a:ext cx="2673553" cy="1682906"/>
          </a:xfrm>
          <a:custGeom>
            <a:avLst/>
            <a:gdLst/>
            <a:ahLst/>
            <a:cxnLst/>
            <a:rect r="r" b="b" t="t" l="l"/>
            <a:pathLst>
              <a:path h="1682906" w="2673553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384749"/>
            <a:ext cx="6642623" cy="6580636"/>
            <a:chOff x="0" y="0"/>
            <a:chExt cx="8856831" cy="87741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6998" r="0" b="16998"/>
            <a:stretch>
              <a:fillRect/>
            </a:stretch>
          </p:blipFill>
          <p:spPr>
            <a:xfrm flipH="false" flipV="false">
              <a:off x="0" y="0"/>
              <a:ext cx="8856831" cy="877418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-75712" y="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6949445" y="954092"/>
            <a:ext cx="5038715" cy="1195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receive the vaccine.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63371" y="2965481"/>
            <a:ext cx="5024789" cy="1563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women do not know they are living with the virus, and unknowingly transmit the virus to their babies.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63371" y="5378386"/>
            <a:ext cx="5038715" cy="790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Without the vaccine, most of these will develop into chronic, lifelong conditions.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55124"/>
            <a:chOff x="0" y="0"/>
            <a:chExt cx="10030210" cy="9731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73142"/>
            </a:xfrm>
            <a:custGeom>
              <a:avLst/>
              <a:gdLst/>
              <a:ahLst/>
              <a:cxnLst/>
              <a:rect r="r" b="b" t="t" l="l"/>
              <a:pathLst>
                <a:path h="973142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910477" y="4233662"/>
            <a:ext cx="3688563" cy="26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267129" y="3299262"/>
            <a:ext cx="1027335" cy="887072"/>
            <a:chOff x="0" y="0"/>
            <a:chExt cx="1369780" cy="1182763"/>
          </a:xfrm>
        </p:grpSpPr>
        <p:sp>
          <p:nvSpPr>
            <p:cNvPr name="Freeform 6" id="6"/>
            <p:cNvSpPr/>
            <p:nvPr/>
          </p:nvSpPr>
          <p:spPr>
            <a:xfrm flipH="false" flipV="false" rot="-825423">
              <a:off x="88259" y="183948"/>
              <a:ext cx="545740" cy="808115"/>
            </a:xfrm>
            <a:custGeom>
              <a:avLst/>
              <a:gdLst/>
              <a:ahLst/>
              <a:cxnLst/>
              <a:rect r="r" b="b" t="t" l="l"/>
              <a:pathLst>
                <a:path h="808115" w="545740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t="0" r="-216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553505">
              <a:off x="321679" y="65653"/>
              <a:ext cx="903884" cy="1051457"/>
            </a:xfrm>
            <a:custGeom>
              <a:avLst/>
              <a:gdLst/>
              <a:ahLst/>
              <a:cxnLst/>
              <a:rect r="r" b="b" t="t" l="l"/>
              <a:pathLst>
                <a:path h="1051457" w="903884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t="0" r="-104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927471">
              <a:off x="928571" y="127443"/>
              <a:ext cx="170046" cy="415397"/>
            </a:xfrm>
            <a:custGeom>
              <a:avLst/>
              <a:gdLst/>
              <a:ahLst/>
              <a:cxnLst/>
              <a:rect r="r" b="b" t="t" l="l"/>
              <a:pathLst>
                <a:path h="415397" w="170046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90" r="0" b="-9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977677">
              <a:off x="1144874" y="343746"/>
              <a:ext cx="170046" cy="415397"/>
            </a:xfrm>
            <a:custGeom>
              <a:avLst/>
              <a:gdLst/>
              <a:ahLst/>
              <a:cxnLst/>
              <a:rect r="r" b="b" t="t" l="l"/>
              <a:pathLst>
                <a:path h="415397" w="170046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90" r="0" b="-9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9770" y="2374621"/>
            <a:ext cx="6090047" cy="291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830583" y="1537528"/>
            <a:ext cx="549098" cy="734058"/>
          </a:xfrm>
          <a:custGeom>
            <a:avLst/>
            <a:gdLst/>
            <a:ahLst/>
            <a:cxnLst/>
            <a:rect r="r" b="b" t="t" l="l"/>
            <a:pathLst>
              <a:path h="734058" w="54909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69" r="0" b="-69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10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5652638" y="4035092"/>
            <a:ext cx="1236090" cy="509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</a:t>
            </a:r>
            <a:r>
              <a:rPr lang="en-US" sz="1698" spc="101">
                <a:solidFill>
                  <a:srgbClr val="000000"/>
                </a:solidFill>
                <a:latin typeface="Kite One Bold"/>
              </a:rPr>
              <a:t>ealthcare exposures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005846" y="3058428"/>
            <a:ext cx="759656" cy="823444"/>
          </a:xfrm>
          <a:custGeom>
            <a:avLst/>
            <a:gdLst/>
            <a:ahLst/>
            <a:cxnLst/>
            <a:rect r="r" b="b" t="t" l="l"/>
            <a:pathLst>
              <a:path h="823444" w="759656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685447" y="3379201"/>
            <a:ext cx="709288" cy="709288"/>
          </a:xfrm>
          <a:custGeom>
            <a:avLst/>
            <a:gdLst/>
            <a:ahLst/>
            <a:cxnLst/>
            <a:rect r="r" b="b" t="t" l="l"/>
            <a:pathLst>
              <a:path h="709288" w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735144" y="6121580"/>
            <a:ext cx="1666875" cy="271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1695823">
            <a:off x="5190809" y="5507335"/>
            <a:ext cx="757153" cy="757153"/>
          </a:xfrm>
          <a:custGeom>
            <a:avLst/>
            <a:gdLst/>
            <a:ahLst/>
            <a:cxnLst/>
            <a:rect r="r" b="b" t="t" l="l"/>
            <a:pathLst>
              <a:path h="757153" w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138190" y="4993030"/>
            <a:ext cx="1215152" cy="822869"/>
            <a:chOff x="0" y="0"/>
            <a:chExt cx="1620202" cy="1097158"/>
          </a:xfrm>
        </p:grpSpPr>
        <p:sp>
          <p:nvSpPr>
            <p:cNvPr name="Freeform 20" id="20"/>
            <p:cNvSpPr/>
            <p:nvPr/>
          </p:nvSpPr>
          <p:spPr>
            <a:xfrm flipH="false" flipV="false" rot="6700851">
              <a:off x="149870" y="261258"/>
              <a:ext cx="575421" cy="713021"/>
            </a:xfrm>
            <a:custGeom>
              <a:avLst/>
              <a:gdLst/>
              <a:ahLst/>
              <a:cxnLst/>
              <a:rect r="r" b="b" t="t" l="l"/>
              <a:pathLst>
                <a:path h="713021" w="5754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t="0" r="-27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6963998">
              <a:off x="341843" y="199393"/>
              <a:ext cx="879769" cy="698373"/>
            </a:xfrm>
            <a:custGeom>
              <a:avLst/>
              <a:gdLst/>
              <a:ahLst/>
              <a:cxnLst/>
              <a:rect r="r" b="b" t="t" l="l"/>
              <a:pathLst>
                <a:path h="698373" w="879769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-339" r="0" b="-339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2103242">
              <a:off x="781157" y="296483"/>
              <a:ext cx="761914" cy="509212"/>
            </a:xfrm>
            <a:custGeom>
              <a:avLst/>
              <a:gdLst/>
              <a:ahLst/>
              <a:cxnLst/>
              <a:rect r="r" b="b" t="t" l="l"/>
              <a:pathLst>
                <a:path h="509212" w="761914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t="0" r="-72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598620" y="2062121"/>
            <a:ext cx="244846" cy="323829"/>
          </a:xfrm>
          <a:custGeom>
            <a:avLst/>
            <a:gdLst/>
            <a:ahLst/>
            <a:cxnLst/>
            <a:rect r="r" b="b" t="t" l="l"/>
            <a:pathLst>
              <a:path h="323829" w="244846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609" r="0" b="-609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483462">
            <a:off x="5449650" y="3152409"/>
            <a:ext cx="441297" cy="323250"/>
          </a:xfrm>
          <a:custGeom>
            <a:avLst/>
            <a:gdLst/>
            <a:ahLst/>
            <a:cxnLst/>
            <a:rect r="r" b="b" t="t" l="l"/>
            <a:pathLst>
              <a:path h="323250" w="441297">
                <a:moveTo>
                  <a:pt x="0" y="0"/>
                </a:moveTo>
                <a:lnTo>
                  <a:pt x="441297" y="0"/>
                </a:lnTo>
                <a:lnTo>
                  <a:pt x="441297" y="323250"/>
                </a:lnTo>
                <a:lnTo>
                  <a:pt x="0" y="323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367533">
            <a:off x="5795087" y="2786221"/>
            <a:ext cx="489114" cy="562481"/>
          </a:xfrm>
          <a:custGeom>
            <a:avLst/>
            <a:gdLst/>
            <a:ahLst/>
            <a:cxnLst/>
            <a:rect r="r" b="b" t="t" l="l"/>
            <a:pathLst>
              <a:path h="562481" w="489114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-120" r="0" b="-12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0" y="-16843"/>
            <a:ext cx="12343424" cy="403799"/>
            <a:chOff x="0" y="0"/>
            <a:chExt cx="16457898" cy="538398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7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28" id="28"/>
          <p:cNvSpPr/>
          <p:nvPr/>
        </p:nvSpPr>
        <p:spPr>
          <a:xfrm flipH="false" flipV="false" rot="0">
            <a:off x="905855" y="2978496"/>
            <a:ext cx="1473827" cy="816131"/>
          </a:xfrm>
          <a:custGeom>
            <a:avLst/>
            <a:gdLst/>
            <a:ahLst/>
            <a:cxnLst/>
            <a:rect r="r" b="b" t="t" l="l"/>
            <a:pathLst>
              <a:path h="816131" w="1473827">
                <a:moveTo>
                  <a:pt x="0" y="0"/>
                </a:moveTo>
                <a:lnTo>
                  <a:pt x="1473827" y="0"/>
                </a:lnTo>
                <a:lnTo>
                  <a:pt x="1473827" y="816132"/>
                </a:lnTo>
                <a:lnTo>
                  <a:pt x="0" y="81613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29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31" id="31"/>
          <p:cNvSpPr/>
          <p:nvPr/>
        </p:nvSpPr>
        <p:spPr>
          <a:xfrm flipH="false" flipV="false" rot="0">
            <a:off x="9034477" y="3229878"/>
            <a:ext cx="1286377" cy="1676061"/>
          </a:xfrm>
          <a:custGeom>
            <a:avLst/>
            <a:gdLst/>
            <a:ahLst/>
            <a:cxnLst/>
            <a:rect r="r" b="b" t="t" l="l"/>
            <a:pathLst>
              <a:path h="1676061" w="1286377">
                <a:moveTo>
                  <a:pt x="0" y="0"/>
                </a:moveTo>
                <a:lnTo>
                  <a:pt x="1286377" y="0"/>
                </a:lnTo>
                <a:lnTo>
                  <a:pt x="1286377" y="1676061"/>
                </a:lnTo>
                <a:lnTo>
                  <a:pt x="0" y="167606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21198" y="567931"/>
            <a:ext cx="12153900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556272" y="4529463"/>
            <a:ext cx="2804017" cy="711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93514" y="5824072"/>
            <a:ext cx="2914650" cy="756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853628" y="5309300"/>
            <a:ext cx="3648075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497145" y="1513756"/>
            <a:ext cx="2343150" cy="799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650477" y="1262049"/>
            <a:ext cx="3432126" cy="112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3782" spc="226">
                <a:solidFill>
                  <a:srgbClr val="161616"/>
                </a:solidFill>
                <a:latin typeface="Libre Baskerville Bold"/>
              </a:rPr>
              <a:t>Intimate Contact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07827" y="3908928"/>
            <a:ext cx="1857375" cy="499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265922" y="2481816"/>
            <a:ext cx="4583673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4"/>
              </a:lnSpc>
              <a:spcBef>
                <a:spcPct val="0"/>
              </a:spcBef>
            </a:pPr>
            <a:r>
              <a:rPr lang="en-US" sz="2012" spc="120" u="none">
                <a:solidFill>
                  <a:srgbClr val="1A191C"/>
                </a:solidFill>
                <a:latin typeface="Kite One Bold"/>
              </a:rPr>
              <a:t>Direct contact with bodily fluids of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95288"/>
            <a:chOff x="0" y="0"/>
            <a:chExt cx="10030210" cy="1004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004283"/>
            </a:xfrm>
            <a:custGeom>
              <a:avLst/>
              <a:gdLst/>
              <a:ahLst/>
              <a:cxnLst/>
              <a:rect r="r" b="b" t="t" l="l"/>
              <a:pathLst>
                <a:path h="1004283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28600" y="4509572"/>
            <a:ext cx="5194327" cy="100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the same cup as someone who is living with hepatitis B or sharing a toilet 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1000" y="2022654"/>
            <a:ext cx="4661198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700000">
            <a:off x="863062" y="2855203"/>
            <a:ext cx="1073590" cy="1073590"/>
          </a:xfrm>
          <a:custGeom>
            <a:avLst/>
            <a:gdLst/>
            <a:ahLst/>
            <a:cxnLst/>
            <a:rect r="r" b="b" t="t" l="l"/>
            <a:pathLst>
              <a:path h="1073590" w="1073590">
                <a:moveTo>
                  <a:pt x="0" y="0"/>
                </a:moveTo>
                <a:lnTo>
                  <a:pt x="1073590" y="0"/>
                </a:lnTo>
                <a:lnTo>
                  <a:pt x="1073590" y="1073591"/>
                </a:lnTo>
                <a:lnTo>
                  <a:pt x="0" y="1073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289267">
            <a:off x="3077148" y="2868727"/>
            <a:ext cx="1244070" cy="1244070"/>
          </a:xfrm>
          <a:custGeom>
            <a:avLst/>
            <a:gdLst/>
            <a:ahLst/>
            <a:cxnLst/>
            <a:rect r="r" b="b" t="t" l="l"/>
            <a:pathLst>
              <a:path h="1244070" w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59000" y="5658323"/>
            <a:ext cx="889620" cy="889620"/>
          </a:xfrm>
          <a:custGeom>
            <a:avLst/>
            <a:gdLst/>
            <a:ahLst/>
            <a:cxnLst/>
            <a:rect r="r" b="b" t="t" l="l"/>
            <a:pathLst>
              <a:path h="889620" w="889620">
                <a:moveTo>
                  <a:pt x="0" y="0"/>
                </a:moveTo>
                <a:lnTo>
                  <a:pt x="889620" y="0"/>
                </a:lnTo>
                <a:lnTo>
                  <a:pt x="889620" y="889620"/>
                </a:lnTo>
                <a:lnTo>
                  <a:pt x="0" y="889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73881">
            <a:off x="2860818" y="5554895"/>
            <a:ext cx="1153737" cy="1153737"/>
          </a:xfrm>
          <a:custGeom>
            <a:avLst/>
            <a:gdLst/>
            <a:ahLst/>
            <a:cxnLst/>
            <a:rect r="r" b="b" t="t" l="l"/>
            <a:pathLst>
              <a:path h="1153737" w="1153737">
                <a:moveTo>
                  <a:pt x="0" y="0"/>
                </a:moveTo>
                <a:lnTo>
                  <a:pt x="1153737" y="0"/>
                </a:lnTo>
                <a:lnTo>
                  <a:pt x="1153737" y="1153737"/>
                </a:lnTo>
                <a:lnTo>
                  <a:pt x="0" y="11537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809481">
            <a:off x="1314855" y="5648051"/>
            <a:ext cx="751395" cy="883995"/>
          </a:xfrm>
          <a:custGeom>
            <a:avLst/>
            <a:gdLst/>
            <a:ahLst/>
            <a:cxnLst/>
            <a:rect r="r" b="b" t="t" l="l"/>
            <a:pathLst>
              <a:path h="883995" w="751395">
                <a:moveTo>
                  <a:pt x="751395" y="0"/>
                </a:moveTo>
                <a:lnTo>
                  <a:pt x="0" y="0"/>
                </a:lnTo>
                <a:lnTo>
                  <a:pt x="0" y="883995"/>
                </a:lnTo>
                <a:lnTo>
                  <a:pt x="751395" y="883995"/>
                </a:lnTo>
                <a:lnTo>
                  <a:pt x="7513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620" r="0" b="-62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77000" y="2738172"/>
            <a:ext cx="1008444" cy="653827"/>
          </a:xfrm>
          <a:custGeom>
            <a:avLst/>
            <a:gdLst/>
            <a:ahLst/>
            <a:cxnLst/>
            <a:rect r="r" b="b" t="t" l="l"/>
            <a:pathLst>
              <a:path h="653827" w="1008444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t="0" r="-21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06000" y="5784072"/>
            <a:ext cx="533400" cy="533400"/>
          </a:xfrm>
          <a:custGeom>
            <a:avLst/>
            <a:gdLst/>
            <a:ahLst/>
            <a:cxnLst/>
            <a:rect r="r" b="b" t="t" l="l"/>
            <a:pathLst>
              <a:path h="533400" w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730490">
            <a:off x="10641002" y="6031722"/>
            <a:ext cx="533400" cy="533400"/>
          </a:xfrm>
          <a:custGeom>
            <a:avLst/>
            <a:gdLst/>
            <a:ahLst/>
            <a:cxnLst/>
            <a:rect r="r" b="b" t="t" l="l"/>
            <a:pathLst>
              <a:path h="533400" w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1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6" id="16"/>
          <p:cNvSpPr/>
          <p:nvPr/>
        </p:nvSpPr>
        <p:spPr>
          <a:xfrm flipH="false" flipV="false" rot="0">
            <a:off x="10006936" y="2114452"/>
            <a:ext cx="1146343" cy="1166762"/>
          </a:xfrm>
          <a:custGeom>
            <a:avLst/>
            <a:gdLst/>
            <a:ahLst/>
            <a:cxnLst/>
            <a:rect r="r" b="b" t="t" l="l"/>
            <a:pathLst>
              <a:path h="1166762" w="1146343">
                <a:moveTo>
                  <a:pt x="0" y="0"/>
                </a:moveTo>
                <a:lnTo>
                  <a:pt x="1146343" y="0"/>
                </a:lnTo>
                <a:lnTo>
                  <a:pt x="1146343" y="1166762"/>
                </a:lnTo>
                <a:lnTo>
                  <a:pt x="0" y="116676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-27892" y="9269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6477000" y="4802922"/>
            <a:ext cx="1492481" cy="1773245"/>
          </a:xfrm>
          <a:custGeom>
            <a:avLst/>
            <a:gdLst/>
            <a:ahLst/>
            <a:cxnLst/>
            <a:rect r="r" b="b" t="t" l="l"/>
            <a:pathLst>
              <a:path h="1773245" w="1492481">
                <a:moveTo>
                  <a:pt x="0" y="0"/>
                </a:moveTo>
                <a:lnTo>
                  <a:pt x="1492481" y="0"/>
                </a:lnTo>
                <a:lnTo>
                  <a:pt x="1492481" y="1773245"/>
                </a:lnTo>
                <a:lnTo>
                  <a:pt x="0" y="177324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-79762" y="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22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22" id="22"/>
          <p:cNvSpPr/>
          <p:nvPr/>
        </p:nvSpPr>
        <p:spPr>
          <a:xfrm flipH="false" flipV="false" rot="0">
            <a:off x="9368201" y="3639518"/>
            <a:ext cx="1277470" cy="1668904"/>
          </a:xfrm>
          <a:custGeom>
            <a:avLst/>
            <a:gdLst/>
            <a:ahLst/>
            <a:cxnLst/>
            <a:rect r="r" b="b" t="t" l="l"/>
            <a:pathLst>
              <a:path h="1668904" w="1277470">
                <a:moveTo>
                  <a:pt x="0" y="0"/>
                </a:moveTo>
                <a:lnTo>
                  <a:pt x="1277470" y="0"/>
                </a:lnTo>
                <a:lnTo>
                  <a:pt x="1277470" y="1668904"/>
                </a:lnTo>
                <a:lnTo>
                  <a:pt x="0" y="166890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-27892" y="610159"/>
            <a:ext cx="12239682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47613" y="4128927"/>
            <a:ext cx="927673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30200" y="1616254"/>
            <a:ext cx="4762500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803900" y="1617575"/>
            <a:ext cx="2222469" cy="99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750300" y="5342926"/>
            <a:ext cx="3810679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091949" y="4105089"/>
            <a:ext cx="2222469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05900" y="1565454"/>
            <a:ext cx="280987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918450" y="3359995"/>
            <a:ext cx="2809875" cy="34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657850" y="517843"/>
            <a:ext cx="1638531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NOT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54510" y="5251987"/>
            <a:ext cx="5692487" cy="1219829"/>
            <a:chOff x="0" y="0"/>
            <a:chExt cx="6704576" cy="14367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04576" cy="1436707"/>
            </a:xfrm>
            <a:custGeom>
              <a:avLst/>
              <a:gdLst/>
              <a:ahLst/>
              <a:cxnLst/>
              <a:rect r="r" b="b" t="t" l="l"/>
              <a:pathLst>
                <a:path h="1436707" w="6704576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406538" y="1454152"/>
            <a:ext cx="5882626" cy="5882626"/>
          </a:xfrm>
          <a:custGeom>
            <a:avLst/>
            <a:gdLst/>
            <a:ahLst/>
            <a:cxnLst/>
            <a:rect r="r" b="b" t="t" l="l"/>
            <a:pathLst>
              <a:path h="5882626" w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19625" y="367133"/>
            <a:ext cx="13221428" cy="1298782"/>
            <a:chOff x="0" y="0"/>
            <a:chExt cx="12860986" cy="1263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1263375"/>
            </a:xfrm>
            <a:custGeom>
              <a:avLst/>
              <a:gdLst/>
              <a:ahLst/>
              <a:cxnLst/>
              <a:rect r="r" b="b" t="t" l="l"/>
              <a:pathLst>
                <a:path h="1263375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104160" y="3582485"/>
            <a:ext cx="1103012" cy="1032783"/>
          </a:xfrm>
          <a:custGeom>
            <a:avLst/>
            <a:gdLst/>
            <a:ahLst/>
            <a:cxnLst/>
            <a:rect r="r" b="b" t="t" l="l"/>
            <a:pathLst>
              <a:path h="1032783" w="1103012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948410" y="3439640"/>
            <a:ext cx="1175703" cy="1175703"/>
          </a:xfrm>
          <a:custGeom>
            <a:avLst/>
            <a:gdLst/>
            <a:ahLst/>
            <a:cxnLst/>
            <a:rect r="r" b="b" t="t" l="l"/>
            <a:pathLst>
              <a:path h="1175703" w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91090" y="3939531"/>
            <a:ext cx="609664" cy="609664"/>
          </a:xfrm>
          <a:custGeom>
            <a:avLst/>
            <a:gdLst/>
            <a:ahLst/>
            <a:cxnLst/>
            <a:rect r="r" b="b" t="t" l="l"/>
            <a:pathLst>
              <a:path h="609664" w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87801" y="3429000"/>
            <a:ext cx="1260609" cy="1260609"/>
          </a:xfrm>
          <a:custGeom>
            <a:avLst/>
            <a:gdLst/>
            <a:ahLst/>
            <a:cxnLst/>
            <a:rect r="r" b="b" t="t" l="l"/>
            <a:pathLst>
              <a:path h="1260609" w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8505" y="3618619"/>
            <a:ext cx="1086754" cy="1086754"/>
          </a:xfrm>
          <a:custGeom>
            <a:avLst/>
            <a:gdLst/>
            <a:ahLst/>
            <a:cxnLst/>
            <a:rect r="r" b="b" t="t" l="l"/>
            <a:pathLst>
              <a:path h="1086754" w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035578" y="3613495"/>
            <a:ext cx="925029" cy="925029"/>
          </a:xfrm>
          <a:custGeom>
            <a:avLst/>
            <a:gdLst/>
            <a:ahLst/>
            <a:cxnLst/>
            <a:rect r="r" b="b" t="t" l="l"/>
            <a:pathLst>
              <a:path h="925029" w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44165" y="4069856"/>
            <a:ext cx="618515" cy="479339"/>
          </a:xfrm>
          <a:custGeom>
            <a:avLst/>
            <a:gdLst/>
            <a:ahLst/>
            <a:cxnLst/>
            <a:rect r="r" b="b" t="t" l="l"/>
            <a:pathLst>
              <a:path h="479339" w="618515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8838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252500" y="5447054"/>
            <a:ext cx="5594498" cy="886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abdominal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7678" y="2032477"/>
            <a:ext cx="11646151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symptoms occur with chronic hepatitis B,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they can be a sign of advanced liver disease: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7732" y="559847"/>
            <a:ext cx="9262013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Fewer</a:t>
            </a:r>
            <a:r>
              <a:rPr lang="en-US" sz="2800">
                <a:solidFill>
                  <a:srgbClr val="000000"/>
                </a:solidFill>
                <a:latin typeface="Libre Baskerville Bold"/>
              </a:rPr>
              <a:t>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25252" y="3140752"/>
            <a:ext cx="2019046" cy="2019046"/>
          </a:xfrm>
          <a:custGeom>
            <a:avLst/>
            <a:gdLst/>
            <a:ahLst/>
            <a:cxnLst/>
            <a:rect r="r" b="b" t="t" l="l"/>
            <a:pathLst>
              <a:path h="2019046" w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2" id="22"/>
          <p:cNvGrpSpPr/>
          <p:nvPr/>
        </p:nvGrpSpPr>
        <p:grpSpPr>
          <a:xfrm rot="0">
            <a:off x="-47598" y="0"/>
            <a:ext cx="12343424" cy="403799"/>
            <a:chOff x="0" y="0"/>
            <a:chExt cx="16457898" cy="538398"/>
          </a:xfrm>
        </p:grpSpPr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03428" y="361701"/>
            <a:ext cx="13221428" cy="771242"/>
            <a:chOff x="0" y="0"/>
            <a:chExt cx="12860986" cy="7502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0986" cy="750217"/>
            </a:xfrm>
            <a:custGeom>
              <a:avLst/>
              <a:gdLst/>
              <a:ahLst/>
              <a:cxnLst/>
              <a:rect r="r" b="b" t="t" l="l"/>
              <a:pathLst>
                <a:path h="750217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243034" y="2791473"/>
            <a:ext cx="11732703" cy="3723222"/>
            <a:chOff x="0" y="0"/>
            <a:chExt cx="11412846" cy="36217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12846" cy="3621720"/>
            </a:xfrm>
            <a:custGeom>
              <a:avLst/>
              <a:gdLst/>
              <a:ahLst/>
              <a:cxnLst/>
              <a:rect r="r" b="b" t="t" l="l"/>
              <a:pathLst>
                <a:path h="3621720" w="11412846">
                  <a:moveTo>
                    <a:pt x="0" y="0"/>
                  </a:moveTo>
                  <a:lnTo>
                    <a:pt x="11412846" y="0"/>
                  </a:lnTo>
                  <a:lnTo>
                    <a:pt x="11412846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E57218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542847" y="3943402"/>
            <a:ext cx="2282132" cy="1423480"/>
          </a:xfrm>
          <a:custGeom>
            <a:avLst/>
            <a:gdLst/>
            <a:ahLst/>
            <a:cxnLst/>
            <a:rect r="r" b="b" t="t" l="l"/>
            <a:pathLst>
              <a:path h="1423480" w="2282132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92715" y="3939287"/>
            <a:ext cx="2282630" cy="1427595"/>
          </a:xfrm>
          <a:custGeom>
            <a:avLst/>
            <a:gdLst/>
            <a:ahLst/>
            <a:cxnLst/>
            <a:rect r="r" b="b" t="t" l="l"/>
            <a:pathLst>
              <a:path h="1427595" w="2282630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613482" y="3943402"/>
            <a:ext cx="2281948" cy="1425267"/>
          </a:xfrm>
          <a:custGeom>
            <a:avLst/>
            <a:gdLst/>
            <a:ahLst/>
            <a:cxnLst/>
            <a:rect r="r" b="b" t="t" l="l"/>
            <a:pathLst>
              <a:path h="1425267" w="2281948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58827" y="3924242"/>
            <a:ext cx="2281161" cy="1433330"/>
          </a:xfrm>
          <a:custGeom>
            <a:avLst/>
            <a:gdLst/>
            <a:ahLst/>
            <a:cxnLst/>
            <a:rect r="r" b="b" t="t" l="l"/>
            <a:pathLst>
              <a:path h="1433330" w="2281161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9586" y="1572282"/>
            <a:ext cx="11646151" cy="894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hepatitis B goes unmonitored and unmanaged, people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7732" y="559847"/>
            <a:ext cx="9834450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Hepatitis B can lead to liver disease and liver cancer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9586" y="2968699"/>
            <a:ext cx="11646151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6186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81884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Fibrosis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07286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Cirrhosis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97729" y="5630040"/>
            <a:ext cx="2318792" cy="44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11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1" id="2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2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8900" y="-358277"/>
            <a:ext cx="12936610" cy="7310971"/>
            <a:chOff x="0" y="0"/>
            <a:chExt cx="10030210" cy="56684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8454"/>
            </a:xfrm>
            <a:custGeom>
              <a:avLst/>
              <a:gdLst/>
              <a:ahLst/>
              <a:cxnLst/>
              <a:rect r="r" b="b" t="t" l="l"/>
              <a:pathLst>
                <a:path h="56684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5850" y="871746"/>
            <a:ext cx="8839200" cy="1178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Although hepatitis B is common among African populations, most people do not know they are living with the virus.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686460" y="2192317"/>
            <a:ext cx="9551276" cy="1568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6"/>
              </a:lnSpc>
              <a:spcBef>
                <a:spcPct val="0"/>
              </a:spcBef>
            </a:pPr>
            <a:r>
              <a:rPr lang="en-US" sz="2641" spc="158" u="none">
                <a:solidFill>
                  <a:srgbClr val="000000"/>
                </a:solidFill>
                <a:latin typeface="Libre Baskerville Bold"/>
              </a:rPr>
              <a:t>People can be afraid to get tested. They may incorrectly believe they would have symptoms, may hold on to common myths, or may not have access to health care.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5850" y="4376946"/>
            <a:ext cx="10313212" cy="397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Not knowing your hepatitis B status is a health risk.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85850" y="2465691"/>
            <a:ext cx="332351" cy="521509"/>
          </a:xfrm>
          <a:custGeom>
            <a:avLst/>
            <a:gdLst/>
            <a:ahLst/>
            <a:cxnLst/>
            <a:rect r="r" b="b" t="t" l="l"/>
            <a:pathLst>
              <a:path h="521509" w="332351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60350" y="4113523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0350" y="774365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4" id="14"/>
          <p:cNvSpPr txBox="true"/>
          <p:nvPr/>
        </p:nvSpPr>
        <p:spPr>
          <a:xfrm rot="0">
            <a:off x="1686460" y="5200497"/>
            <a:ext cx="10260724" cy="1568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Without regular healthcare and possible treatment, a person with hepatitis B faces an increased risk of liver disease, liver cancer, or unknowingly transmitting the virus.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85850" y="5536743"/>
            <a:ext cx="332351" cy="521509"/>
          </a:xfrm>
          <a:custGeom>
            <a:avLst/>
            <a:gdLst/>
            <a:ahLst/>
            <a:cxnLst/>
            <a:rect r="r" b="b" t="t" l="l"/>
            <a:pathLst>
              <a:path h="521509" w="332351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8" id="18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7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8900" y="-358277"/>
            <a:ext cx="12936610" cy="7310971"/>
            <a:chOff x="0" y="0"/>
            <a:chExt cx="10030210" cy="56684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5668454"/>
            </a:xfrm>
            <a:custGeom>
              <a:avLst/>
              <a:gdLst/>
              <a:ahLst/>
              <a:cxnLst/>
              <a:rect r="r" b="b" t="t" l="l"/>
              <a:pathLst>
                <a:path h="56684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5802" r="0" b="45802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5560417" y="774365"/>
            <a:ext cx="592244" cy="929319"/>
          </a:xfrm>
          <a:custGeom>
            <a:avLst/>
            <a:gdLst/>
            <a:ahLst/>
            <a:cxnLst/>
            <a:rect r="r" b="b" t="t" l="l"/>
            <a:pathLst>
              <a:path h="929319" w="592244">
                <a:moveTo>
                  <a:pt x="0" y="0"/>
                </a:moveTo>
                <a:lnTo>
                  <a:pt x="592245" y="0"/>
                </a:lnTo>
                <a:lnTo>
                  <a:pt x="592245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33" r="0" b="-13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7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270510" y="270510"/>
              <a:ext cx="3473450" cy="4687570"/>
            </a:xfrm>
            <a:custGeom>
              <a:avLst/>
              <a:gdLst/>
              <a:ahLst/>
              <a:cxnLst/>
              <a:rect r="r" b="b" t="t" l="l"/>
              <a:pathLst>
                <a:path h="4687570" w="347345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1215" t="0" r="-51215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13200" cy="5228590"/>
            </a:xfrm>
            <a:custGeom>
              <a:avLst/>
              <a:gdLst/>
              <a:ahLst/>
              <a:cxnLst/>
              <a:rect r="r" b="b" t="t" l="l"/>
              <a:pathLst>
                <a:path h="5228590" w="401320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FFDA0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6379405" y="774365"/>
            <a:ext cx="4414649" cy="5455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74"/>
              </a:lnSpc>
            </a:pPr>
            <a:r>
              <a:rPr lang="en-US" sz="2859" spc="171">
                <a:solidFill>
                  <a:srgbClr val="000000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85894"/>
            <a:chOff x="0" y="0"/>
            <a:chExt cx="10030210" cy="9969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96999"/>
            </a:xfrm>
            <a:custGeom>
              <a:avLst/>
              <a:gdLst/>
              <a:ahLst/>
              <a:cxnLst/>
              <a:rect r="r" b="b" t="t" l="l"/>
              <a:pathLst>
                <a:path h="996999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-20082" y="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-1905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7562665" y="2135970"/>
            <a:ext cx="3943535" cy="3184404"/>
          </a:xfrm>
          <a:custGeom>
            <a:avLst/>
            <a:gdLst/>
            <a:ahLst/>
            <a:cxnLst/>
            <a:rect r="r" b="b" t="t" l="l"/>
            <a:pathLst>
              <a:path h="3184404" w="3943535">
                <a:moveTo>
                  <a:pt x="0" y="0"/>
                </a:moveTo>
                <a:lnTo>
                  <a:pt x="3943535" y="0"/>
                </a:lnTo>
                <a:lnTo>
                  <a:pt x="3943535" y="3184404"/>
                </a:lnTo>
                <a:lnTo>
                  <a:pt x="0" y="31844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-20082" y="600118"/>
            <a:ext cx="12230315" cy="45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The test for hepatitis B is a simple blood test.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7243" y="1637790"/>
            <a:ext cx="6696075" cy="78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specialist, or at a community health fair.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58369" y="3239344"/>
            <a:ext cx="6696075" cy="77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available in a few days.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75145"/>
            <a:chOff x="0" y="0"/>
            <a:chExt cx="10030210" cy="98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88665"/>
            </a:xfrm>
            <a:custGeom>
              <a:avLst/>
              <a:gdLst/>
              <a:ahLst/>
              <a:cxnLst/>
              <a:rect r="r" b="b" t="t" l="l"/>
              <a:pathLst>
                <a:path h="988665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200820" y="1854274"/>
            <a:ext cx="4928739" cy="402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</a:t>
            </a:r>
            <a:r>
              <a:rPr lang="en-US" sz="2641" spc="158">
                <a:solidFill>
                  <a:srgbClr val="000000"/>
                </a:solidFill>
                <a:latin typeface="Kite One Italics"/>
              </a:rPr>
              <a:t>f the test results show that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246720" y="983035"/>
            <a:ext cx="2252884" cy="2252884"/>
          </a:xfrm>
          <a:custGeom>
            <a:avLst/>
            <a:gdLst/>
            <a:ahLst/>
            <a:cxnLst/>
            <a:rect r="r" b="b" t="t" l="l"/>
            <a:pathLst>
              <a:path h="2252884" w="2252884">
                <a:moveTo>
                  <a:pt x="0" y="0"/>
                </a:moveTo>
                <a:lnTo>
                  <a:pt x="2252884" y="0"/>
                </a:lnTo>
                <a:lnTo>
                  <a:pt x="2252884" y="2252883"/>
                </a:lnTo>
                <a:lnTo>
                  <a:pt x="0" y="22528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634764">
            <a:off x="7413140" y="1884406"/>
            <a:ext cx="1367182" cy="82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343719" y="1708764"/>
            <a:ext cx="4689369" cy="693494"/>
            <a:chOff x="0" y="0"/>
            <a:chExt cx="7643078" cy="11303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43078" cy="1130308"/>
            </a:xfrm>
            <a:custGeom>
              <a:avLst/>
              <a:gdLst/>
              <a:ahLst/>
              <a:cxnLst/>
              <a:rect r="r" b="b" t="t" l="l"/>
              <a:pathLst>
                <a:path h="1130308" w="764307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117682" y="1794036"/>
            <a:ext cx="4895872" cy="4895853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329" t="0" r="-25329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26545" y="-19050"/>
            <a:ext cx="12343424" cy="403799"/>
            <a:chOff x="0" y="0"/>
            <a:chExt cx="16457898" cy="538398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15" id="15"/>
          <p:cNvSpPr txBox="true"/>
          <p:nvPr/>
        </p:nvSpPr>
        <p:spPr>
          <a:xfrm rot="0">
            <a:off x="200820" y="585801"/>
            <a:ext cx="11888695" cy="397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After someone is tested: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453261" y="4731510"/>
            <a:ext cx="6463129" cy="3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living with hepatitis B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-89966" y="3067760"/>
            <a:ext cx="6463129" cy="3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NOT living with hepatitis B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27883" y="3579257"/>
            <a:ext cx="4424779" cy="704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0132" indent="-195066" lvl="1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16627" y="5208044"/>
            <a:ext cx="4348579" cy="136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0132" indent="-195066" lvl="1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additional testing</a:t>
            </a:r>
          </a:p>
          <a:p>
            <a:pPr marL="390132" indent="-195066" lvl="1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sp>
        <p:nvSpPr>
          <p:cNvPr name="TextBox 20" id="20"/>
          <p:cNvSpPr txBox="true"/>
          <p:nvPr/>
        </p:nvSpPr>
        <p:spPr>
          <a:xfrm rot="634764">
            <a:off x="6045552" y="1382028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634764">
            <a:off x="6408847" y="1438778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634764">
            <a:off x="6741555" y="1523490"/>
            <a:ext cx="755562" cy="45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634764">
            <a:off x="5901193" y="1844557"/>
            <a:ext cx="1871212" cy="112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-19050"/>
            <a:ext cx="12343424" cy="403799"/>
            <a:chOff x="0" y="0"/>
            <a:chExt cx="16457898" cy="538398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7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275145"/>
            <a:chOff x="0" y="0"/>
            <a:chExt cx="10030210" cy="98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988665"/>
            </a:xfrm>
            <a:custGeom>
              <a:avLst/>
              <a:gdLst/>
              <a:ahLst/>
              <a:cxnLst/>
              <a:rect r="r" b="b" t="t" l="l"/>
              <a:pathLst>
                <a:path h="988665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00820" y="585801"/>
            <a:ext cx="11888695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62137" y="1546711"/>
            <a:ext cx="6248400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73254" y="2266071"/>
            <a:ext cx="5695950" cy="1362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Ideally a doctor experienced in managing hepatitis B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perform additional tests and, if needed, recommend treatment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36232" y="5011178"/>
            <a:ext cx="920247" cy="1593829"/>
            <a:chOff x="0" y="0"/>
            <a:chExt cx="1958340" cy="34112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8340" cy="3411220"/>
            </a:xfrm>
            <a:custGeom>
              <a:avLst/>
              <a:gdLst/>
              <a:ahLst/>
              <a:cxnLst/>
              <a:rect r="r" b="b" t="t" l="l"/>
              <a:pathLst>
                <a:path h="3411220" w="195834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73C632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8496686" y="1469732"/>
            <a:ext cx="3106503" cy="3106490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7369" t="0" r="-27369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555806" y="1746528"/>
            <a:ext cx="979341" cy="1593829"/>
            <a:chOff x="0" y="0"/>
            <a:chExt cx="2062480" cy="33553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62480" cy="3355340"/>
            </a:xfrm>
            <a:custGeom>
              <a:avLst/>
              <a:gdLst/>
              <a:ahLst/>
              <a:cxnLst/>
              <a:rect r="r" b="b" t="t" l="l"/>
              <a:pathLst>
                <a:path h="3355340" w="206248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73C632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55806" y="4313008"/>
            <a:ext cx="2607447" cy="2607447"/>
          </a:xfrm>
          <a:custGeom>
            <a:avLst/>
            <a:gdLst/>
            <a:ahLst/>
            <a:cxnLst/>
            <a:rect r="r" b="b" t="t" l="l"/>
            <a:pathLst>
              <a:path h="2607447" w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474304">
            <a:off x="1924843" y="5680463"/>
            <a:ext cx="1282754" cy="1038420"/>
          </a:xfrm>
          <a:custGeom>
            <a:avLst/>
            <a:gdLst/>
            <a:ahLst/>
            <a:cxnLst/>
            <a:rect r="r" b="b" t="t" l="l"/>
            <a:pathLst>
              <a:path h="1038420" w="1282754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t="0" r="-404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879198" y="5190278"/>
            <a:ext cx="5934216" cy="102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Eating a nutritious diet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Staying physically active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86337" y="6237342"/>
            <a:ext cx="5934216" cy="36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Kite One Italics"/>
              </a:rPr>
              <a:t>These contain toxins that can harm the liver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302284" y="4103642"/>
            <a:ext cx="2451972" cy="2698517"/>
            <a:chOff x="0" y="0"/>
            <a:chExt cx="3269296" cy="3598023"/>
          </a:xfrm>
        </p:grpSpPr>
        <p:sp>
          <p:nvSpPr>
            <p:cNvPr name="Freeform 20" id="20"/>
            <p:cNvSpPr/>
            <p:nvPr/>
          </p:nvSpPr>
          <p:spPr>
            <a:xfrm flipH="false" flipV="false"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r="r" b="b" t="t" l="l"/>
              <a:pathLst>
                <a:path h="2341171" w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true" flipV="false" rot="-2230324">
              <a:off x="915649" y="1244376"/>
              <a:ext cx="1960527" cy="1960527"/>
            </a:xfrm>
            <a:custGeom>
              <a:avLst/>
              <a:gdLst/>
              <a:ahLst/>
              <a:cxnLst/>
              <a:rect r="r" b="b" t="t" l="l"/>
              <a:pathLst>
                <a:path h="1960527" w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3891817" y="4628457"/>
            <a:ext cx="5934216" cy="39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2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5" id="25"/>
          <p:cNvGrpSpPr/>
          <p:nvPr/>
        </p:nvGrpSpPr>
        <p:grpSpPr>
          <a:xfrm rot="0">
            <a:off x="-26545" y="0"/>
            <a:ext cx="12343424" cy="403799"/>
            <a:chOff x="0" y="0"/>
            <a:chExt cx="16457898" cy="538398"/>
          </a:xfrm>
        </p:grpSpPr>
        <p:pic>
          <p:nvPicPr>
            <p:cNvPr name="Picture 26" id="26"/>
            <p:cNvPicPr>
              <a:picLocks noChangeAspect="true"/>
            </p:cNvPicPr>
            <p:nvPr/>
          </p:nvPicPr>
          <p:blipFill>
            <a:blip r:embed="rId13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230943"/>
            <a:ext cx="13221428" cy="899453"/>
            <a:chOff x="0" y="0"/>
            <a:chExt cx="12860986" cy="8749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0986" cy="874932"/>
            </a:xfrm>
            <a:custGeom>
              <a:avLst/>
              <a:gdLst/>
              <a:ahLst/>
              <a:cxnLst/>
              <a:rect r="r" b="b" t="t" l="l"/>
              <a:pathLst>
                <a:path h="874932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83068" y="472129"/>
            <a:ext cx="12139188" cy="544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35869" y="1538599"/>
            <a:ext cx="6520262" cy="1031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false.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142284" y="3474648"/>
            <a:ext cx="4359507" cy="4277843"/>
            <a:chOff x="0" y="0"/>
            <a:chExt cx="5812676" cy="5703791"/>
          </a:xfrm>
        </p:grpSpPr>
        <p:sp>
          <p:nvSpPr>
            <p:cNvPr name="Freeform 9" id="9"/>
            <p:cNvSpPr/>
            <p:nvPr/>
          </p:nvSpPr>
          <p:spPr>
            <a:xfrm flipH="false" flipV="false" rot="232163">
              <a:off x="805139" y="996561"/>
              <a:ext cx="1534268" cy="2622681"/>
            </a:xfrm>
            <a:custGeom>
              <a:avLst/>
              <a:gdLst/>
              <a:ahLst/>
              <a:cxnLst/>
              <a:rect r="r" b="b" t="t" l="l"/>
              <a:pathLst>
                <a:path h="2622681" w="1534268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08884" y="0"/>
              <a:ext cx="5703791" cy="5703791"/>
            </a:xfrm>
            <a:custGeom>
              <a:avLst/>
              <a:gdLst/>
              <a:ahLst/>
              <a:cxnLst/>
              <a:rect r="r" b="b" t="t" l="l"/>
              <a:pathLst>
                <a:path h="5703791" w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r="r" b="b" t="t" l="l"/>
              <a:pathLst>
                <a:path h="1784946" w="1044193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868205" y="2945352"/>
            <a:ext cx="1449589" cy="1449589"/>
          </a:xfrm>
          <a:custGeom>
            <a:avLst/>
            <a:gdLst/>
            <a:ahLst/>
            <a:cxnLst/>
            <a:rect r="r" b="b" t="t" l="l"/>
            <a:pathLst>
              <a:path h="1449589" w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name="TextBox 14" id="14"/>
          <p:cNvSpPr txBox="true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0" y="-19050"/>
            <a:ext cx="12343424" cy="403799"/>
            <a:chOff x="0" y="0"/>
            <a:chExt cx="16457898" cy="538398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-75712" y="0"/>
            <a:ext cx="12343424" cy="403799"/>
            <a:chOff x="0" y="0"/>
            <a:chExt cx="16457898" cy="538398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0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90369" y="230943"/>
            <a:ext cx="13221428" cy="899453"/>
            <a:chOff x="0" y="0"/>
            <a:chExt cx="12860986" cy="8749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874932"/>
            </a:xfrm>
            <a:custGeom>
              <a:avLst/>
              <a:gdLst/>
              <a:ahLst/>
              <a:cxnLst/>
              <a:rect r="r" b="b" t="t" l="l"/>
              <a:pathLst>
                <a:path h="874932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1749" y="488287"/>
            <a:ext cx="1213918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4269" y="2603066"/>
            <a:ext cx="6149812" cy="159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treatments, called antivirals, that can effectively control the virus and prevent liver damage.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761977" y="2360597"/>
            <a:ext cx="4059033" cy="4059033"/>
          </a:xfrm>
          <a:custGeom>
            <a:avLst/>
            <a:gdLst/>
            <a:ahLst/>
            <a:cxnLst/>
            <a:rect r="r" b="b" t="t" l="l"/>
            <a:pathLst>
              <a:path h="4059033" w="4059033">
                <a:moveTo>
                  <a:pt x="0" y="0"/>
                </a:moveTo>
                <a:lnTo>
                  <a:pt x="4059033" y="0"/>
                </a:lnTo>
                <a:lnTo>
                  <a:pt x="4059033" y="4059033"/>
                </a:lnTo>
                <a:lnTo>
                  <a:pt x="0" y="405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394922">
            <a:off x="10371549" y="5030412"/>
            <a:ext cx="702051" cy="702051"/>
          </a:xfrm>
          <a:custGeom>
            <a:avLst/>
            <a:gdLst/>
            <a:ahLst/>
            <a:cxnLst/>
            <a:rect r="r" b="b" t="t" l="l"/>
            <a:pathLst>
              <a:path h="702051" w="702051">
                <a:moveTo>
                  <a:pt x="0" y="0"/>
                </a:moveTo>
                <a:lnTo>
                  <a:pt x="702050" y="0"/>
                </a:lnTo>
                <a:lnTo>
                  <a:pt x="702050" y="702051"/>
                </a:lnTo>
                <a:lnTo>
                  <a:pt x="0" y="7020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991634" y="2676314"/>
            <a:ext cx="3415756" cy="3415756"/>
          </a:xfrm>
          <a:custGeom>
            <a:avLst/>
            <a:gdLst/>
            <a:ahLst/>
            <a:cxnLst/>
            <a:rect r="r" b="b" t="t" l="l"/>
            <a:pathLst>
              <a:path h="3415756" w="3415756">
                <a:moveTo>
                  <a:pt x="0" y="0"/>
                </a:moveTo>
                <a:lnTo>
                  <a:pt x="3415756" y="0"/>
                </a:lnTo>
                <a:lnTo>
                  <a:pt x="3415756" y="3415756"/>
                </a:lnTo>
                <a:lnTo>
                  <a:pt x="0" y="34157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037825">
            <a:off x="10124198" y="5336503"/>
            <a:ext cx="702051" cy="702051"/>
          </a:xfrm>
          <a:custGeom>
            <a:avLst/>
            <a:gdLst/>
            <a:ahLst/>
            <a:cxnLst/>
            <a:rect r="r" b="b" t="t" l="l"/>
            <a:pathLst>
              <a:path h="702051" w="702051">
                <a:moveTo>
                  <a:pt x="0" y="0"/>
                </a:moveTo>
                <a:lnTo>
                  <a:pt x="702051" y="0"/>
                </a:lnTo>
                <a:lnTo>
                  <a:pt x="702051" y="702050"/>
                </a:lnTo>
                <a:lnTo>
                  <a:pt x="0" y="702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19050" y="1502001"/>
            <a:ext cx="9412822" cy="1028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1">
                <a:solidFill>
                  <a:srgbClr val="231F1F"/>
                </a:solidFill>
                <a:latin typeface="Bebas Neue Cyrillic"/>
              </a:rPr>
              <a:t>But, the good news is that...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-90369" y="0"/>
            <a:ext cx="12343424" cy="403799"/>
            <a:chOff x="0" y="0"/>
            <a:chExt cx="16457898" cy="53839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10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90369" y="230943"/>
            <a:ext cx="13221428" cy="848115"/>
            <a:chOff x="0" y="0"/>
            <a:chExt cx="12860986" cy="8249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60986" cy="824994"/>
            </a:xfrm>
            <a:custGeom>
              <a:avLst/>
              <a:gdLst/>
              <a:ahLst/>
              <a:cxnLst/>
              <a:rect r="r" b="b" t="t" l="l"/>
              <a:pathLst>
                <a:path h="824994" w="12860986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6218" y="409592"/>
            <a:ext cx="12139188" cy="517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Why should people get tested for hepatitis B?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23385" y="0"/>
            <a:ext cx="9527531" cy="483454"/>
            <a:chOff x="0" y="0"/>
            <a:chExt cx="11117916" cy="571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255270"/>
              <a:ext cx="11117916" cy="69850"/>
            </a:xfrm>
            <a:custGeom>
              <a:avLst/>
              <a:gdLst/>
              <a:ahLst/>
              <a:cxnLst/>
              <a:rect r="r" b="b" t="t" l="l"/>
              <a:pathLst>
                <a:path h="69850" w="11117916">
                  <a:moveTo>
                    <a:pt x="1082708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17916" y="69850"/>
                  </a:lnTo>
                  <a:lnTo>
                    <a:pt x="11117916" y="0"/>
                  </a:lnTo>
                  <a:close/>
                </a:path>
              </a:pathLst>
            </a:custGeom>
            <a:solidFill>
              <a:srgbClr val="CF221E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505888" y="3200703"/>
            <a:ext cx="13601560" cy="1231276"/>
            <a:chOff x="0" y="0"/>
            <a:chExt cx="15925627" cy="144166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925626" cy="1441662"/>
            </a:xfrm>
            <a:custGeom>
              <a:avLst/>
              <a:gdLst/>
              <a:ahLst/>
              <a:cxnLst/>
              <a:rect r="r" b="b" t="t" l="l"/>
              <a:pathLst>
                <a:path h="1441662" w="15925626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CD6615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4719255" y="2523774"/>
            <a:ext cx="3014983" cy="3014983"/>
          </a:xfrm>
          <a:custGeom>
            <a:avLst/>
            <a:gdLst/>
            <a:ahLst/>
            <a:cxnLst/>
            <a:rect r="r" b="b" t="t" l="l"/>
            <a:pathLst>
              <a:path h="3014983" w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45479" y="1293862"/>
            <a:ext cx="1697642" cy="1700234"/>
            <a:chOff x="0" y="0"/>
            <a:chExt cx="2263523" cy="2266978"/>
          </a:xfrm>
        </p:grpSpPr>
        <p:sp>
          <p:nvSpPr>
            <p:cNvPr name="Freeform 14" id="14"/>
            <p:cNvSpPr/>
            <p:nvPr/>
          </p:nvSpPr>
          <p:spPr>
            <a:xfrm flipH="false" flipV="false"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r="r" b="b" t="t" l="l"/>
              <a:pathLst>
                <a:path h="465229" w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63523" cy="2263523"/>
            </a:xfrm>
            <a:custGeom>
              <a:avLst/>
              <a:gdLst/>
              <a:ahLst/>
              <a:cxnLst/>
              <a:rect r="r" b="b" t="t" l="l"/>
              <a:pathLst>
                <a:path h="2263523" w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r="r" b="b" t="t" l="l"/>
              <a:pathLst>
                <a:path h="465229" w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0470119" y="4836326"/>
            <a:ext cx="1721715" cy="1721715"/>
          </a:xfrm>
          <a:custGeom>
            <a:avLst/>
            <a:gdLst/>
            <a:ahLst/>
            <a:cxnLst/>
            <a:rect r="r" b="b" t="t" l="l"/>
            <a:pathLst>
              <a:path h="1721715" w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326202" y="5101774"/>
            <a:ext cx="4071768" cy="1126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and effective vaccine that can protect loved ones who don't have hepatitis B.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231388" y="3403451"/>
            <a:ext cx="762912" cy="762912"/>
          </a:xfrm>
          <a:custGeom>
            <a:avLst/>
            <a:gdLst/>
            <a:ahLst/>
            <a:cxnLst/>
            <a:rect r="r" b="b" t="t" l="l"/>
            <a:pathLst>
              <a:path h="762912" w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981530" y="3345422"/>
            <a:ext cx="878969" cy="878969"/>
          </a:xfrm>
          <a:custGeom>
            <a:avLst/>
            <a:gdLst/>
            <a:ahLst/>
            <a:cxnLst/>
            <a:rect r="r" b="b" t="t" l="l"/>
            <a:pathLst>
              <a:path h="878969" w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004970" y="3351541"/>
            <a:ext cx="837338" cy="837338"/>
          </a:xfrm>
          <a:custGeom>
            <a:avLst/>
            <a:gdLst/>
            <a:ahLst/>
            <a:cxnLst/>
            <a:rect r="r" b="b" t="t" l="l"/>
            <a:pathLst>
              <a:path h="837338" w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13163" y="4908808"/>
            <a:ext cx="1540656" cy="1540656"/>
          </a:xfrm>
          <a:custGeom>
            <a:avLst/>
            <a:gdLst/>
            <a:ahLst/>
            <a:cxnLst/>
            <a:rect r="r" b="b" t="t" l="l"/>
            <a:pathLst>
              <a:path h="1540656" w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43542" y="5037613"/>
            <a:ext cx="227246" cy="204521"/>
          </a:xfrm>
          <a:custGeom>
            <a:avLst/>
            <a:gdLst/>
            <a:ahLst/>
            <a:cxnLst/>
            <a:rect r="r" b="b" t="t" l="l"/>
            <a:pathLst>
              <a:path h="204521" w="227246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1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6" id="26"/>
          <p:cNvGrpSpPr/>
          <p:nvPr/>
        </p:nvGrpSpPr>
        <p:grpSpPr>
          <a:xfrm rot="0">
            <a:off x="-90369" y="-19050"/>
            <a:ext cx="12358081" cy="436009"/>
            <a:chOff x="0" y="0"/>
            <a:chExt cx="16477441" cy="581345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0"/>
            <a:srcRect l="0" t="47353" r="0" b="47353"/>
            <a:stretch>
              <a:fillRect/>
            </a:stretch>
          </p:blipFill>
          <p:spPr>
            <a:xfrm flipH="false" flipV="false">
              <a:off x="0" y="0"/>
              <a:ext cx="16477441" cy="581345"/>
            </a:xfrm>
            <a:prstGeom prst="rect">
              <a:avLst/>
            </a:prstGeom>
          </p:spPr>
        </p:pic>
      </p:grpSp>
      <p:sp>
        <p:nvSpPr>
          <p:cNvPr name="Freeform 28" id="28"/>
          <p:cNvSpPr/>
          <p:nvPr/>
        </p:nvSpPr>
        <p:spPr>
          <a:xfrm flipH="false" flipV="false" rot="0">
            <a:off x="10505213" y="1586027"/>
            <a:ext cx="1474417" cy="1408068"/>
          </a:xfrm>
          <a:custGeom>
            <a:avLst/>
            <a:gdLst/>
            <a:ahLst/>
            <a:cxnLst/>
            <a:rect r="r" b="b" t="t" l="l"/>
            <a:pathLst>
              <a:path h="1408068" w="1474417">
                <a:moveTo>
                  <a:pt x="0" y="0"/>
                </a:moveTo>
                <a:lnTo>
                  <a:pt x="1474416" y="0"/>
                </a:lnTo>
                <a:lnTo>
                  <a:pt x="1474416" y="1408068"/>
                </a:lnTo>
                <a:lnTo>
                  <a:pt x="0" y="14080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4902520" y="2413307"/>
            <a:ext cx="2386584" cy="2743200"/>
          </a:xfrm>
          <a:custGeom>
            <a:avLst/>
            <a:gdLst/>
            <a:ahLst/>
            <a:cxnLst/>
            <a:rect r="r" b="b" t="t" l="l"/>
            <a:pathLst>
              <a:path h="2743200" w="2386584">
                <a:moveTo>
                  <a:pt x="0" y="0"/>
                </a:moveTo>
                <a:lnTo>
                  <a:pt x="2386584" y="0"/>
                </a:lnTo>
                <a:lnTo>
                  <a:pt x="2386584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484843" y="1732434"/>
            <a:ext cx="3429910" cy="791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</a:t>
            </a:r>
            <a:r>
              <a:rPr lang="en-US" sz="2281">
                <a:solidFill>
                  <a:srgbClr val="000000"/>
                </a:solidFill>
                <a:latin typeface="Kite One"/>
              </a:rPr>
              <a:t>epatitis B can be managed and treated!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915241" y="5101499"/>
            <a:ext cx="3930571" cy="1125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</a:t>
            </a:r>
            <a:r>
              <a:rPr lang="en-US" sz="2140">
                <a:solidFill>
                  <a:srgbClr val="000000"/>
                </a:solidFill>
                <a:latin typeface="Kite One"/>
              </a:rPr>
              <a:t>etting tested now can allow someone to stay healthy for themselves and their loved ones!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94300" y="3514784"/>
            <a:ext cx="3589504" cy="631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FFFFFF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864896" y="1732434"/>
            <a:ext cx="2506967" cy="791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</a:t>
            </a:r>
            <a:r>
              <a:rPr lang="en-US" sz="2281">
                <a:solidFill>
                  <a:srgbClr val="000000"/>
                </a:solidFill>
                <a:latin typeface="Kite One"/>
              </a:rPr>
              <a:t>ost people do not have symptoms.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329573" y="3514784"/>
            <a:ext cx="2324831" cy="63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62"/>
              </a:lnSpc>
              <a:spcBef>
                <a:spcPct val="0"/>
              </a:spcBef>
            </a:pPr>
            <a:r>
              <a:rPr lang="en-US" sz="2280" spc="27" u="none">
                <a:solidFill>
                  <a:srgbClr val="FFFFFF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850" y="-31750"/>
            <a:ext cx="12331732" cy="6921508"/>
            <a:chOff x="0" y="0"/>
            <a:chExt cx="16442310" cy="922867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5817" r="0" b="42900"/>
            <a:stretch>
              <a:fillRect/>
            </a:stretch>
          </p:blipFill>
          <p:spPr>
            <a:xfrm flipH="false" flipV="false"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name="AutoShape 4" id="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solidFill>
              <a:srgbClr val="E7AE00"/>
            </a:solidFill>
          </p:spPr>
        </p: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7576" r="0" b="7576"/>
            <a:stretch>
              <a:fillRect/>
            </a:stretch>
          </p:blipFill>
          <p:spPr>
            <a:xfrm flipH="false" flipV="false"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0" t="13189" r="0" b="31837"/>
            <a:stretch>
              <a:fillRect/>
            </a:stretch>
          </p:blipFill>
          <p:spPr>
            <a:xfrm flipH="false" flipV="false"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42900" y="4387863"/>
            <a:ext cx="7627650" cy="2220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26"/>
              </a:lnSpc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You have the power to save lives by:</a:t>
            </a:r>
          </a:p>
          <a:p>
            <a:pPr marL="698870" indent="-349435" lvl="1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Educating about hepatitis B</a:t>
            </a:r>
          </a:p>
          <a:p>
            <a:pPr marL="698870" indent="-349435" lvl="1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0" y="-76200"/>
            <a:ext cx="12744734" cy="1770781"/>
            <a:chOff x="0" y="0"/>
            <a:chExt cx="12397287" cy="17225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722506"/>
            </a:xfrm>
            <a:custGeom>
              <a:avLst/>
              <a:gdLst/>
              <a:ahLst/>
              <a:cxnLst/>
              <a:rect r="r" b="b" t="t" l="l"/>
              <a:pathLst>
                <a:path h="172250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467693" y="2151589"/>
            <a:ext cx="4651430" cy="4587712"/>
          </a:xfrm>
          <a:custGeom>
            <a:avLst/>
            <a:gdLst/>
            <a:ahLst/>
            <a:cxnLst/>
            <a:rect r="r" b="b" t="t" l="l"/>
            <a:pathLst>
              <a:path h="4587712" w="4651430">
                <a:moveTo>
                  <a:pt x="0" y="0"/>
                </a:moveTo>
                <a:lnTo>
                  <a:pt x="4651430" y="0"/>
                </a:lnTo>
                <a:lnTo>
                  <a:pt x="4651430" y="4587711"/>
                </a:lnTo>
                <a:lnTo>
                  <a:pt x="0" y="4587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1" r="0" b="-1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00038" y="2151589"/>
            <a:ext cx="8020972" cy="2572414"/>
          </a:xfrm>
          <a:custGeom>
            <a:avLst/>
            <a:gdLst/>
            <a:ahLst/>
            <a:cxnLst/>
            <a:rect r="r" b="b" t="t" l="l"/>
            <a:pathLst>
              <a:path h="2572414" w="8020972">
                <a:moveTo>
                  <a:pt x="0" y="0"/>
                </a:moveTo>
                <a:lnTo>
                  <a:pt x="8020972" y="0"/>
                </a:lnTo>
                <a:lnTo>
                  <a:pt x="8020972" y="2572413"/>
                </a:lnTo>
                <a:lnTo>
                  <a:pt x="0" y="2572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05903" r="0" b="-105903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7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75712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8"/>
            <a:srcRect l="0" t="47546" r="0" b="47546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3" id="13"/>
          <p:cNvSpPr/>
          <p:nvPr/>
        </p:nvSpPr>
        <p:spPr>
          <a:xfrm flipH="false" flipV="false" rot="0">
            <a:off x="0" y="1694581"/>
            <a:ext cx="3440128" cy="5163419"/>
          </a:xfrm>
          <a:custGeom>
            <a:avLst/>
            <a:gdLst/>
            <a:ahLst/>
            <a:cxnLst/>
            <a:rect r="r" b="b" t="t" l="l"/>
            <a:pathLst>
              <a:path h="5163419" w="3440128">
                <a:moveTo>
                  <a:pt x="0" y="0"/>
                </a:moveTo>
                <a:lnTo>
                  <a:pt x="3440128" y="0"/>
                </a:lnTo>
                <a:lnTo>
                  <a:pt x="3440128" y="5163419"/>
                </a:lnTo>
                <a:lnTo>
                  <a:pt x="0" y="51634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2640" t="0" r="-6264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165423" y="2525608"/>
            <a:ext cx="7096125" cy="1707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Knowing the common misconceptions and how to overcome them can help dispel stigma and convey accurate information.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7377" y="468056"/>
            <a:ext cx="11926897" cy="105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culturally sensitive way can be challenging.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C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57188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376026" y="53718"/>
            <a:ext cx="13071345" cy="660797"/>
            <a:chOff x="0" y="0"/>
            <a:chExt cx="11204010" cy="571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-5400000">
            <a:off x="3096400" y="3867281"/>
            <a:ext cx="6023013" cy="269687"/>
            <a:chOff x="0" y="0"/>
            <a:chExt cx="9621520" cy="276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32" id="32"/>
          <p:cNvGrpSpPr/>
          <p:nvPr/>
        </p:nvGrpSpPr>
        <p:grpSpPr>
          <a:xfrm rot="0">
            <a:off x="-19050" y="-201831"/>
            <a:ext cx="12645628" cy="697635"/>
            <a:chOff x="0" y="0"/>
            <a:chExt cx="16860838" cy="930181"/>
          </a:xfrm>
        </p:grpSpPr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6"/>
            <a:srcRect l="0" t="45862" r="0" b="45862"/>
            <a:stretch>
              <a:fillRect/>
            </a:stretch>
          </p:blipFill>
          <p:spPr>
            <a:xfrm flipH="false" flipV="false">
              <a:off x="0" y="0"/>
              <a:ext cx="16860838" cy="930181"/>
            </a:xfrm>
            <a:prstGeom prst="rect">
              <a:avLst/>
            </a:prstGeom>
          </p:spPr>
        </p:pic>
      </p:grpSp>
      <p:grpSp>
        <p:nvGrpSpPr>
          <p:cNvPr name="Group 34" id="34"/>
          <p:cNvGrpSpPr/>
          <p:nvPr/>
        </p:nvGrpSpPr>
        <p:grpSpPr>
          <a:xfrm rot="0">
            <a:off x="3396258" y="-17859"/>
            <a:ext cx="5279522" cy="1117243"/>
            <a:chOff x="0" y="0"/>
            <a:chExt cx="7162878" cy="15163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7162878" cy="1516380"/>
            </a:xfrm>
            <a:custGeom>
              <a:avLst/>
              <a:gdLst/>
              <a:ahLst/>
              <a:cxnLst/>
              <a:rect r="r" b="b" t="t" l="l"/>
              <a:pathLst>
                <a:path h="1516380" w="7162878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CE6900"/>
            </a:solidFill>
          </p:spPr>
        </p:sp>
      </p:grpSp>
      <p:sp>
        <p:nvSpPr>
          <p:cNvPr name="Freeform 36" id="36"/>
          <p:cNvSpPr/>
          <p:nvPr/>
        </p:nvSpPr>
        <p:spPr>
          <a:xfrm flipH="false" flipV="false" rot="-3204606">
            <a:off x="4191616" y="3026689"/>
            <a:ext cx="1824565" cy="1504466"/>
          </a:xfrm>
          <a:custGeom>
            <a:avLst/>
            <a:gdLst/>
            <a:ahLst/>
            <a:cxnLst/>
            <a:rect r="r" b="b" t="t" l="l"/>
            <a:pathLst>
              <a:path h="1504466" w="1824565">
                <a:moveTo>
                  <a:pt x="0" y="0"/>
                </a:moveTo>
                <a:lnTo>
                  <a:pt x="1824565" y="0"/>
                </a:lnTo>
                <a:lnTo>
                  <a:pt x="1824565" y="1504466"/>
                </a:lnTo>
                <a:lnTo>
                  <a:pt x="0" y="1504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-19050" y="2989592"/>
            <a:ext cx="5105272" cy="3734552"/>
          </a:xfrm>
          <a:custGeom>
            <a:avLst/>
            <a:gdLst/>
            <a:ahLst/>
            <a:cxnLst/>
            <a:rect r="r" b="b" t="t" l="l"/>
            <a:pathLst>
              <a:path h="3734552" w="5105272">
                <a:moveTo>
                  <a:pt x="0" y="0"/>
                </a:moveTo>
                <a:lnTo>
                  <a:pt x="5105272" y="0"/>
                </a:lnTo>
                <a:lnTo>
                  <a:pt x="5105272" y="3734552"/>
                </a:lnTo>
                <a:lnTo>
                  <a:pt x="0" y="37345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3461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6069690" y="1000153"/>
            <a:ext cx="6857545" cy="5806055"/>
          </a:xfrm>
          <a:custGeom>
            <a:avLst/>
            <a:gdLst/>
            <a:ahLst/>
            <a:cxnLst/>
            <a:rect r="r" b="b" t="t" l="l"/>
            <a:pathLst>
              <a:path h="5806055" w="6857545">
                <a:moveTo>
                  <a:pt x="0" y="0"/>
                </a:moveTo>
                <a:lnTo>
                  <a:pt x="6857544" y="0"/>
                </a:lnTo>
                <a:lnTo>
                  <a:pt x="6857544" y="5806055"/>
                </a:lnTo>
                <a:lnTo>
                  <a:pt x="0" y="58060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3762029" y="197305"/>
            <a:ext cx="4552950" cy="71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5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85348">
            <a:off x="7308902" y="1302163"/>
            <a:ext cx="1589700" cy="525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263090" y="1964483"/>
            <a:ext cx="3680326" cy="1025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2336" spc="140">
                <a:solidFill>
                  <a:srgbClr val="000000"/>
                </a:solidFill>
                <a:latin typeface="Kite One Italics"/>
              </a:rPr>
              <a:t>Most people with hepatitis B do not have any symptoms!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781941" y="1251784"/>
            <a:ext cx="2706968" cy="2441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228"/>
              </a:lnSpc>
            </a:pPr>
          </a:p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#1: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6026" y="53718"/>
            <a:ext cx="13053478" cy="660797"/>
            <a:chOff x="0" y="0"/>
            <a:chExt cx="11188695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88695" cy="69850"/>
            </a:xfrm>
            <a:custGeom>
              <a:avLst/>
              <a:gdLst/>
              <a:ahLst/>
              <a:cxnLst/>
              <a:rect r="r" b="b" t="t" l="l"/>
              <a:pathLst>
                <a:path h="69850" w="11188695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D6615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-595805" y="2114266"/>
            <a:ext cx="4921461" cy="4774883"/>
          </a:xfrm>
          <a:custGeom>
            <a:avLst/>
            <a:gdLst/>
            <a:ahLst/>
            <a:cxnLst/>
            <a:rect r="r" b="b" t="t" l="l"/>
            <a:pathLst>
              <a:path h="4774883" w="4921461">
                <a:moveTo>
                  <a:pt x="0" y="0"/>
                </a:moveTo>
                <a:lnTo>
                  <a:pt x="4921460" y="0"/>
                </a:lnTo>
                <a:lnTo>
                  <a:pt x="4921460" y="4774883"/>
                </a:lnTo>
                <a:lnTo>
                  <a:pt x="0" y="47748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486" t="0" r="-59453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201680" y="3883213"/>
            <a:ext cx="1537352" cy="559564"/>
          </a:xfrm>
          <a:custGeom>
            <a:avLst/>
            <a:gdLst/>
            <a:ahLst/>
            <a:cxnLst/>
            <a:rect r="r" b="b" t="t" l="l"/>
            <a:pathLst>
              <a:path h="559564" w="1537352">
                <a:moveTo>
                  <a:pt x="0" y="0"/>
                </a:moveTo>
                <a:lnTo>
                  <a:pt x="1537352" y="0"/>
                </a:lnTo>
                <a:lnTo>
                  <a:pt x="1537352" y="559563"/>
                </a:lnTo>
                <a:lnTo>
                  <a:pt x="0" y="5595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87370" r="0" b="-8737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788303" y="1679206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-35719" y="1075529"/>
            <a:ext cx="12268200" cy="44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474914" y="2405503"/>
            <a:ext cx="8346096" cy="68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have a sense of urgency to get tested.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701507" y="4595176"/>
            <a:ext cx="8490493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357562" y="5321642"/>
            <a:ext cx="8652801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</a:t>
            </a:r>
            <a:r>
              <a:rPr lang="en-US" sz="1820" spc="72">
                <a:solidFill>
                  <a:srgbClr val="000000"/>
                </a:solidFill>
                <a:latin typeface="Kite One"/>
              </a:rPr>
              <a:t> in the future.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22489" y="160596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357562" y="6145023"/>
            <a:ext cx="8148638" cy="53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 your status! 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325655" y="3991723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959419" y="1770952"/>
            <a:ext cx="1587644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A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57188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3106084" y="3526480"/>
            <a:ext cx="5947172" cy="660797"/>
            <a:chOff x="0" y="0"/>
            <a:chExt cx="509757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-5400000">
            <a:off x="3068163" y="3958188"/>
            <a:ext cx="6023013" cy="269687"/>
            <a:chOff x="0" y="0"/>
            <a:chExt cx="9621520" cy="276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1" id="31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-376026" y="53718"/>
            <a:ext cx="13089249" cy="660797"/>
            <a:chOff x="0" y="0"/>
            <a:chExt cx="11219357" cy="5715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255270"/>
              <a:ext cx="11219357" cy="69850"/>
            </a:xfrm>
            <a:custGeom>
              <a:avLst/>
              <a:gdLst/>
              <a:ahLst/>
              <a:cxnLst/>
              <a:rect r="r" b="b" t="t" l="l"/>
              <a:pathLst>
                <a:path h="69850" w="11219357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3306961" y="228364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-2165400">
            <a:off x="4117583" y="2887604"/>
            <a:ext cx="1774413" cy="1463112"/>
          </a:xfrm>
          <a:custGeom>
            <a:avLst/>
            <a:gdLst/>
            <a:ahLst/>
            <a:cxnLst/>
            <a:rect r="r" b="b" t="t" l="l"/>
            <a:pathLst>
              <a:path h="1463112" w="1774413">
                <a:moveTo>
                  <a:pt x="0" y="0"/>
                </a:moveTo>
                <a:lnTo>
                  <a:pt x="1774413" y="0"/>
                </a:lnTo>
                <a:lnTo>
                  <a:pt x="1774413" y="1463112"/>
                </a:lnTo>
                <a:lnTo>
                  <a:pt x="0" y="14631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-376026" y="53718"/>
            <a:ext cx="13071345" cy="660797"/>
            <a:chOff x="0" y="0"/>
            <a:chExt cx="11204010" cy="571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0" id="40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1" id="4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8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3" id="43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9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45" id="45"/>
          <p:cNvGrpSpPr/>
          <p:nvPr/>
        </p:nvGrpSpPr>
        <p:grpSpPr>
          <a:xfrm rot="0">
            <a:off x="3396258" y="-17859"/>
            <a:ext cx="5279522" cy="1117243"/>
            <a:chOff x="0" y="0"/>
            <a:chExt cx="7162878" cy="151638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162878" cy="1516380"/>
            </a:xfrm>
            <a:custGeom>
              <a:avLst/>
              <a:gdLst/>
              <a:ahLst/>
              <a:cxnLst/>
              <a:rect r="r" b="b" t="t" l="l"/>
              <a:pathLst>
                <a:path h="1516380" w="7162878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CD6615"/>
            </a:solid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3762029" y="197305"/>
            <a:ext cx="4552950" cy="71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5"/>
              </a:lnSpc>
            </a:pPr>
          </a:p>
        </p:txBody>
      </p:sp>
      <p:sp>
        <p:nvSpPr>
          <p:cNvPr name="TextBox 48" id="48"/>
          <p:cNvSpPr txBox="true"/>
          <p:nvPr/>
        </p:nvSpPr>
        <p:spPr>
          <a:xfrm rot="0">
            <a:off x="2748598" y="1099384"/>
            <a:ext cx="2576728" cy="221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2918"/>
              </a:lnSpc>
            </a:pPr>
          </a:p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433728" y="1294564"/>
            <a:ext cx="1645169" cy="551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316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6336910" y="1932524"/>
            <a:ext cx="3838806" cy="977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219" spc="133">
                <a:solidFill>
                  <a:srgbClr val="000000"/>
                </a:solidFill>
                <a:latin typeface="Kite One Italics"/>
              </a:rPr>
              <a:t>Most people contract hepatitis B as babies or children.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#2: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  <p:sp>
        <p:nvSpPr>
          <p:cNvPr name="Freeform 53" id="53"/>
          <p:cNvSpPr/>
          <p:nvPr/>
        </p:nvSpPr>
        <p:spPr>
          <a:xfrm flipH="false" flipV="false" rot="0">
            <a:off x="-19050" y="2989592"/>
            <a:ext cx="5105272" cy="3734552"/>
          </a:xfrm>
          <a:custGeom>
            <a:avLst/>
            <a:gdLst/>
            <a:ahLst/>
            <a:cxnLst/>
            <a:rect r="r" b="b" t="t" l="l"/>
            <a:pathLst>
              <a:path h="3734552" w="5105272">
                <a:moveTo>
                  <a:pt x="0" y="0"/>
                </a:moveTo>
                <a:lnTo>
                  <a:pt x="5105272" y="0"/>
                </a:lnTo>
                <a:lnTo>
                  <a:pt x="5105272" y="3734552"/>
                </a:lnTo>
                <a:lnTo>
                  <a:pt x="0" y="37345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3461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6503429" y="1349831"/>
            <a:ext cx="6480000" cy="5486400"/>
          </a:xfrm>
          <a:custGeom>
            <a:avLst/>
            <a:gdLst/>
            <a:ahLst/>
            <a:cxnLst/>
            <a:rect r="r" b="b" t="t" l="l"/>
            <a:pathLst>
              <a:path h="5486400" w="6480000">
                <a:moveTo>
                  <a:pt x="0" y="0"/>
                </a:moveTo>
                <a:lnTo>
                  <a:pt x="6480000" y="0"/>
                </a:lnTo>
                <a:lnTo>
                  <a:pt x="64800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6026" y="53718"/>
            <a:ext cx="13035572" cy="660797"/>
            <a:chOff x="0" y="0"/>
            <a:chExt cx="11173347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73347" cy="69850"/>
            </a:xfrm>
            <a:custGeom>
              <a:avLst/>
              <a:gdLst/>
              <a:ahLst/>
              <a:cxnLst/>
              <a:rect r="r" b="b" t="t" l="l"/>
              <a:pathLst>
                <a:path h="69850" w="11173347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D6615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4072346" y="4089793"/>
            <a:ext cx="1537352" cy="559564"/>
          </a:xfrm>
          <a:custGeom>
            <a:avLst/>
            <a:gdLst/>
            <a:ahLst/>
            <a:cxnLst/>
            <a:rect r="r" b="b" t="t" l="l"/>
            <a:pathLst>
              <a:path h="559564" w="1537352">
                <a:moveTo>
                  <a:pt x="0" y="0"/>
                </a:moveTo>
                <a:lnTo>
                  <a:pt x="1537352" y="0"/>
                </a:lnTo>
                <a:lnTo>
                  <a:pt x="1537352" y="559563"/>
                </a:lnTo>
                <a:lnTo>
                  <a:pt x="0" y="5595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7370" r="0" b="-8737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5719" y="1125599"/>
            <a:ext cx="12201525" cy="338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064">
                <a:solidFill>
                  <a:srgbClr val="231F1F"/>
                </a:solidFill>
                <a:latin typeface="Libre Baskerville Bold"/>
              </a:rPr>
              <a:t>Most people living with hepatitis B contracted the virus at birth or early childhood. 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491393" y="2617831"/>
            <a:ext cx="8494129" cy="57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80">
                <a:solidFill>
                  <a:srgbClr val="000000"/>
                </a:solidFill>
                <a:latin typeface="Kite One"/>
              </a:rPr>
              <a:t>Som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e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peopl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e associate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hepatitis B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with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unhealthy or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risky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beh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avi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or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s.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People </a:t>
            </a:r>
            <a:r>
              <a:rPr lang="en-US" sz="2012" spc="80">
                <a:solidFill>
                  <a:srgbClr val="000000"/>
                </a:solidFill>
                <a:latin typeface="Kite One"/>
              </a:rPr>
              <a:t>may not be aware of how most people contract the virus.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09025" y="4981898"/>
            <a:ext cx="7691123" cy="804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Reinforce the most common way hepatitis B is transmitted; which is through blood contact at birth or contact with blood of someone living with hepatitis B during early childhood.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44514" y="5910124"/>
            <a:ext cx="7536056" cy="571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them that hepatitis B is one of the world’s most common viruses may be helpful in normalizing testing.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721494" y="125064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196321" y="4213618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-595805" y="2114266"/>
            <a:ext cx="4921461" cy="4774883"/>
          </a:xfrm>
          <a:custGeom>
            <a:avLst/>
            <a:gdLst/>
            <a:ahLst/>
            <a:cxnLst/>
            <a:rect r="r" b="b" t="t" l="l"/>
            <a:pathLst>
              <a:path h="4774883" w="4921461">
                <a:moveTo>
                  <a:pt x="0" y="0"/>
                </a:moveTo>
                <a:lnTo>
                  <a:pt x="4921460" y="0"/>
                </a:lnTo>
                <a:lnTo>
                  <a:pt x="4921460" y="4774883"/>
                </a:lnTo>
                <a:lnTo>
                  <a:pt x="0" y="47748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486" t="0" r="-59453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07906" y="340296"/>
            <a:ext cx="6518672" cy="7289874"/>
          </a:xfrm>
          <a:custGeom>
            <a:avLst/>
            <a:gdLst/>
            <a:ahLst/>
            <a:cxnLst/>
            <a:rect r="r" b="b" t="t" l="l"/>
            <a:pathLst>
              <a:path h="7289874" w="6518672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t="0" r="-591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3134320" y="3554016"/>
            <a:ext cx="5947172" cy="660797"/>
            <a:chOff x="0" y="0"/>
            <a:chExt cx="509757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5097576" cy="69850"/>
            </a:xfrm>
            <a:custGeom>
              <a:avLst/>
              <a:gdLst/>
              <a:ahLst/>
              <a:cxnLst/>
              <a:rect r="r" b="b" t="t" l="l"/>
              <a:pathLst>
                <a:path h="69850" w="5097576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17690" r="0" b="76501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-5400000">
            <a:off x="3096400" y="3890243"/>
            <a:ext cx="6023013" cy="269687"/>
            <a:chOff x="0" y="0"/>
            <a:chExt cx="9621520" cy="276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3365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04038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269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05257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270" y="11430"/>
              <a:ext cx="251460" cy="251460"/>
            </a:xfrm>
            <a:custGeom>
              <a:avLst/>
              <a:gdLst/>
              <a:ahLst/>
              <a:cxnLst/>
              <a:rect r="r" b="b" t="t" l="l"/>
              <a:pathLst>
                <a:path h="251460" w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5593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50800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1473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5201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54584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59713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810387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60933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911605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090409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557149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07822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5064760" y="11430"/>
              <a:ext cx="251460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583680" y="11430"/>
              <a:ext cx="251461" cy="252730"/>
            </a:xfrm>
            <a:custGeom>
              <a:avLst/>
              <a:gdLst/>
              <a:ahLst/>
              <a:cxnLst/>
              <a:rect r="r" b="b" t="t" l="l"/>
              <a:pathLst>
                <a:path h="252730" w="251461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</p:sp>
        </p:grpSp>
        <p:sp>
          <p:nvSpPr>
            <p:cNvPr name="TextBox 31" id="31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-376026" y="53718"/>
            <a:ext cx="13090053" cy="660797"/>
            <a:chOff x="0" y="0"/>
            <a:chExt cx="11220046" cy="5715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255270"/>
              <a:ext cx="11220046" cy="69850"/>
            </a:xfrm>
            <a:custGeom>
              <a:avLst/>
              <a:gdLst/>
              <a:ahLst/>
              <a:cxnLst/>
              <a:rect r="r" b="b" t="t" l="l"/>
              <a:pathLst>
                <a:path h="69850" w="11220046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3288060" y="201505"/>
            <a:ext cx="560070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-1122613">
            <a:off x="4076568" y="2303806"/>
            <a:ext cx="1660967" cy="1369570"/>
          </a:xfrm>
          <a:custGeom>
            <a:avLst/>
            <a:gdLst/>
            <a:ahLst/>
            <a:cxnLst/>
            <a:rect r="r" b="b" t="t" l="l"/>
            <a:pathLst>
              <a:path h="1369570" w="1660967">
                <a:moveTo>
                  <a:pt x="0" y="0"/>
                </a:moveTo>
                <a:lnTo>
                  <a:pt x="1660968" y="0"/>
                </a:lnTo>
                <a:lnTo>
                  <a:pt x="1660968" y="1369570"/>
                </a:lnTo>
                <a:lnTo>
                  <a:pt x="0" y="13695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42" r="0" b="-42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-389189" y="53718"/>
            <a:ext cx="13071345" cy="660797"/>
            <a:chOff x="0" y="0"/>
            <a:chExt cx="11204010" cy="571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255270"/>
              <a:ext cx="11204010" cy="69850"/>
            </a:xfrm>
            <a:custGeom>
              <a:avLst/>
              <a:gdLst/>
              <a:ahLst/>
              <a:cxnLst/>
              <a:rect r="r" b="b" t="t" l="l"/>
              <a:pathLst>
                <a:path h="69850" w="1120401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0" id="40"/>
            <p:cNvPicPr>
              <a:picLocks noChangeAspect="true"/>
            </p:cNvPicPr>
            <p:nvPr/>
          </p:nvPicPr>
          <p:blipFill>
            <a:blip r:embed="rId7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1" id="4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8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3" id="43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9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45" id="45"/>
          <p:cNvGrpSpPr/>
          <p:nvPr/>
        </p:nvGrpSpPr>
        <p:grpSpPr>
          <a:xfrm rot="0"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E57218"/>
              </a:solidFill>
            </p:spPr>
          </p:sp>
        </p:grpSp>
        <p:sp>
          <p:nvSpPr>
            <p:cNvPr name="TextBox 48" id="48"/>
            <p:cNvSpPr txBox="true"/>
            <p:nvPr/>
          </p:nvSpPr>
          <p:spPr>
            <a:xfrm rot="0">
              <a:off x="487695" y="286886"/>
              <a:ext cx="60706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Freeform 49" id="49"/>
          <p:cNvSpPr/>
          <p:nvPr/>
        </p:nvSpPr>
        <p:spPr>
          <a:xfrm flipH="false" flipV="false" rot="0">
            <a:off x="-19050" y="2989592"/>
            <a:ext cx="5105272" cy="3734552"/>
          </a:xfrm>
          <a:custGeom>
            <a:avLst/>
            <a:gdLst/>
            <a:ahLst/>
            <a:cxnLst/>
            <a:rect r="r" b="b" t="t" l="l"/>
            <a:pathLst>
              <a:path h="3734552" w="5105272">
                <a:moveTo>
                  <a:pt x="0" y="0"/>
                </a:moveTo>
                <a:lnTo>
                  <a:pt x="5105272" y="0"/>
                </a:lnTo>
                <a:lnTo>
                  <a:pt x="5105272" y="3734552"/>
                </a:lnTo>
                <a:lnTo>
                  <a:pt x="0" y="37345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3461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2032385" y="1108909"/>
            <a:ext cx="3643162" cy="1323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7530988" y="1183429"/>
            <a:ext cx="1660141" cy="556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485144" y="1726709"/>
            <a:ext cx="3625414" cy="108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3"/>
              </a:lnSpc>
            </a:pPr>
            <a:r>
              <a:rPr lang="en-US" sz="2426" spc="14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227031" y="34487"/>
            <a:ext cx="5600700" cy="45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#3: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332210" y="476755"/>
            <a:ext cx="3343275" cy="5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  <p:sp>
        <p:nvSpPr>
          <p:cNvPr name="Freeform 55" id="55"/>
          <p:cNvSpPr/>
          <p:nvPr/>
        </p:nvSpPr>
        <p:spPr>
          <a:xfrm flipH="false" flipV="false" rot="0">
            <a:off x="6447234" y="1319808"/>
            <a:ext cx="6480000" cy="5486400"/>
          </a:xfrm>
          <a:custGeom>
            <a:avLst/>
            <a:gdLst/>
            <a:ahLst/>
            <a:cxnLst/>
            <a:rect r="r" b="b" t="t" l="l"/>
            <a:pathLst>
              <a:path h="5486400" w="6480000">
                <a:moveTo>
                  <a:pt x="0" y="0"/>
                </a:moveTo>
                <a:lnTo>
                  <a:pt x="6480000" y="0"/>
                </a:lnTo>
                <a:lnTo>
                  <a:pt x="64800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964656" y="1732359"/>
            <a:ext cx="1876366" cy="551453"/>
          </a:xfrm>
          <a:custGeom>
            <a:avLst/>
            <a:gdLst/>
            <a:ahLst/>
            <a:cxnLst/>
            <a:rect r="r" b="b" t="t" l="l"/>
            <a:pathLst>
              <a:path h="551453" w="1876366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0129" r="0" b="-12012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61109" y="1832550"/>
            <a:ext cx="1984599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719" y="1057623"/>
            <a:ext cx="12201525" cy="44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376026" y="53718"/>
            <a:ext cx="13072006" cy="660797"/>
            <a:chOff x="0" y="0"/>
            <a:chExt cx="11204577" cy="571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255270"/>
              <a:ext cx="11204577" cy="69850"/>
            </a:xfrm>
            <a:custGeom>
              <a:avLst/>
              <a:gdLst/>
              <a:ahLst/>
              <a:cxnLst/>
              <a:rect r="r" b="b" t="t" l="l"/>
              <a:pathLst>
                <a:path h="69850" w="11204577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402096" y="2403332"/>
            <a:ext cx="7743825" cy="871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for hepatitis B or that a hepatitis B diagnosis will change their whole life – but it doesn’t have to!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956916" y="3625453"/>
            <a:ext cx="1537352" cy="551453"/>
          </a:xfrm>
          <a:custGeom>
            <a:avLst/>
            <a:gdLst/>
            <a:ahLst/>
            <a:cxnLst/>
            <a:rect r="r" b="b" t="t" l="l"/>
            <a:pathLst>
              <a:path h="551453" w="1537352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391" r="0" b="-8939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072092" y="3735297"/>
            <a:ext cx="1289401" cy="34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402096" y="5897155"/>
            <a:ext cx="8349312" cy="550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effectively over time by seeing a doctor and taking treatment if it is needed.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8" id="18"/>
          <p:cNvGrpSpPr/>
          <p:nvPr/>
        </p:nvGrpSpPr>
        <p:grpSpPr>
          <a:xfrm rot="0"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7162878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162878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D6615"/>
              </a:solidFill>
            </p:spPr>
          </p:sp>
        </p:grpSp>
        <p:sp>
          <p:nvSpPr>
            <p:cNvPr name="TextBox 21" id="21"/>
            <p:cNvSpPr txBox="true"/>
            <p:nvPr/>
          </p:nvSpPr>
          <p:spPr>
            <a:xfrm rot="0">
              <a:off x="414357" y="242264"/>
              <a:ext cx="51562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722489" y="160876"/>
            <a:ext cx="4752975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02096" y="5075349"/>
            <a:ext cx="8590021" cy="53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your status!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402096" y="4428710"/>
            <a:ext cx="8313593" cy="277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00583" indent="-150292" lvl="1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-595805" y="2114266"/>
            <a:ext cx="4921461" cy="4774883"/>
          </a:xfrm>
          <a:custGeom>
            <a:avLst/>
            <a:gdLst/>
            <a:ahLst/>
            <a:cxnLst/>
            <a:rect r="r" b="b" t="t" l="l"/>
            <a:pathLst>
              <a:path h="4774883" w="4921461">
                <a:moveTo>
                  <a:pt x="0" y="0"/>
                </a:moveTo>
                <a:lnTo>
                  <a:pt x="4921460" y="0"/>
                </a:lnTo>
                <a:lnTo>
                  <a:pt x="4921460" y="4774883"/>
                </a:lnTo>
                <a:lnTo>
                  <a:pt x="0" y="47748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486" t="0" r="-59453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E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3344" y="-11906"/>
            <a:ext cx="12343424" cy="403799"/>
            <a:chOff x="0" y="0"/>
            <a:chExt cx="16457898" cy="53839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375047" y="61415"/>
            <a:ext cx="13217069" cy="660797"/>
            <a:chOff x="0" y="0"/>
            <a:chExt cx="11328916" cy="571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255270"/>
              <a:ext cx="11328916" cy="69850"/>
            </a:xfrm>
            <a:custGeom>
              <a:avLst/>
              <a:gdLst/>
              <a:ahLst/>
              <a:cxnLst/>
              <a:rect r="r" b="b" t="t" l="l"/>
              <a:pathLst>
                <a:path h="69850" w="11328916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7775515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7775515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487695" y="286886"/>
              <a:ext cx="6667500" cy="9577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5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554016" y="102751"/>
            <a:ext cx="4791075" cy="785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Kite One Bold"/>
              </a:rPr>
              <a:t>Be Aware: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267977" y="1380381"/>
            <a:ext cx="6677286" cy="101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associated with hepatitis B.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1257988">
            <a:off x="6970938" y="2620018"/>
            <a:ext cx="5486400" cy="3242757"/>
          </a:xfrm>
          <a:custGeom>
            <a:avLst/>
            <a:gdLst/>
            <a:ahLst/>
            <a:cxnLst/>
            <a:rect r="r" b="b" t="t" l="l"/>
            <a:pathLst>
              <a:path h="3242757" w="5486400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69189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917645">
            <a:off x="8918834" y="4458842"/>
            <a:ext cx="3773681" cy="2830260"/>
          </a:xfrm>
          <a:custGeom>
            <a:avLst/>
            <a:gdLst/>
            <a:ahLst/>
            <a:cxnLst/>
            <a:rect r="r" b="b" t="t" l="l"/>
            <a:pathLst>
              <a:path h="2830260" w="3773681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445047" y="18073"/>
            <a:ext cx="1026320" cy="1026320"/>
          </a:xfrm>
          <a:custGeom>
            <a:avLst/>
            <a:gdLst/>
            <a:ahLst/>
            <a:cxnLst/>
            <a:rect r="r" b="b" t="t" l="l"/>
            <a:pathLst>
              <a:path h="1026320" w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467031" y="12848"/>
            <a:ext cx="1026320" cy="1026320"/>
          </a:xfrm>
          <a:custGeom>
            <a:avLst/>
            <a:gdLst/>
            <a:ahLst/>
            <a:cxnLst/>
            <a:rect r="r" b="b" t="t" l="l"/>
            <a:pathLst>
              <a:path h="1026320" w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904922" y="2479932"/>
            <a:ext cx="5283026" cy="607548"/>
          </a:xfrm>
          <a:custGeom>
            <a:avLst/>
            <a:gdLst/>
            <a:ahLst/>
            <a:cxnLst/>
            <a:rect r="r" b="b" t="t" l="l"/>
            <a:pathLst>
              <a:path h="607548" w="5283026">
                <a:moveTo>
                  <a:pt x="0" y="0"/>
                </a:moveTo>
                <a:lnTo>
                  <a:pt x="5283026" y="0"/>
                </a:lnTo>
                <a:lnTo>
                  <a:pt x="5283026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945263" y="5161006"/>
            <a:ext cx="781050" cy="781050"/>
          </a:xfrm>
          <a:custGeom>
            <a:avLst/>
            <a:gdLst/>
            <a:ahLst/>
            <a:cxnLst/>
            <a:rect r="r" b="b" t="t" l="l"/>
            <a:pathLst>
              <a:path h="781050" w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35719" y="1389906"/>
            <a:ext cx="3655314" cy="5486400"/>
          </a:xfrm>
          <a:custGeom>
            <a:avLst/>
            <a:gdLst/>
            <a:ahLst/>
            <a:cxnLst/>
            <a:rect r="r" b="b" t="t" l="l"/>
            <a:pathLst>
              <a:path h="5486400" w="3655314">
                <a:moveTo>
                  <a:pt x="0" y="0"/>
                </a:moveTo>
                <a:lnTo>
                  <a:pt x="3655314" y="0"/>
                </a:lnTo>
                <a:lnTo>
                  <a:pt x="3655314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84910" t="0" r="-4037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894013" y="5001819"/>
            <a:ext cx="5356776" cy="1524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</a:t>
            </a:r>
            <a:r>
              <a:rPr lang="en-US" sz="3200">
                <a:solidFill>
                  <a:srgbClr val="000000"/>
                </a:solidFill>
                <a:latin typeface="Kite One Bold"/>
              </a:rPr>
              <a:t>et's learn more about how to overcome these barriers when educating.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93932" y="1217608"/>
            <a:ext cx="7009132" cy="698921"/>
          </a:xfrm>
          <a:custGeom>
            <a:avLst/>
            <a:gdLst/>
            <a:ahLst/>
            <a:cxnLst/>
            <a:rect r="r" b="b" t="t" l="l"/>
            <a:pathLst>
              <a:path h="698921" w="7009132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51425" r="0" b="-451425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93932" y="2155785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663770" y="1217608"/>
            <a:ext cx="5147974" cy="5640392"/>
          </a:xfrm>
          <a:custGeom>
            <a:avLst/>
            <a:gdLst/>
            <a:ahLst/>
            <a:cxnLst/>
            <a:rect r="r" b="b" t="t" l="l"/>
            <a:pathLst>
              <a:path h="5640392" w="5147974">
                <a:moveTo>
                  <a:pt x="0" y="0"/>
                </a:moveTo>
                <a:lnTo>
                  <a:pt x="5147975" y="0"/>
                </a:lnTo>
                <a:lnTo>
                  <a:pt x="5147975" y="5640392"/>
                </a:lnTo>
                <a:lnTo>
                  <a:pt x="0" y="56403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8788" t="0" r="-25559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92415" y="1360760"/>
            <a:ext cx="6804745" cy="41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33975" y="123893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33582" y="2117685"/>
            <a:ext cx="5863498" cy="800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create assumptions about how someone may have gotten the virus.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49522" y="4751981"/>
            <a:ext cx="4259844" cy="1035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</a:t>
            </a:r>
            <a:r>
              <a:rPr lang="en-US" sz="2310" spc="138">
                <a:solidFill>
                  <a:srgbClr val="000000"/>
                </a:solidFill>
                <a:latin typeface="Kite One Italics"/>
              </a:rPr>
              <a:t>mmoral behavior</a:t>
            </a:r>
          </a:p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indent="-190690" lvl="1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53301" y="3639716"/>
            <a:ext cx="5810469" cy="800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>
                <a:solidFill>
                  <a:srgbClr val="000000"/>
                </a:solidFill>
                <a:latin typeface="Kite One Italics"/>
              </a:rPr>
              <a:t>People may assume that people have contracted hepatitis B through: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36521" y="1234871"/>
            <a:ext cx="5249107" cy="1154027"/>
            <a:chOff x="0" y="0"/>
            <a:chExt cx="16604019" cy="36504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04019" cy="3650428"/>
            </a:xfrm>
            <a:custGeom>
              <a:avLst/>
              <a:gdLst/>
              <a:ahLst/>
              <a:cxnLst/>
              <a:rect r="r" b="b" t="t" l="l"/>
              <a:pathLst>
                <a:path h="3650428" w="16604019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4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5" id="15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360259" y="2458840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654330" y="928764"/>
            <a:ext cx="5537670" cy="6553512"/>
          </a:xfrm>
          <a:custGeom>
            <a:avLst/>
            <a:gdLst/>
            <a:ahLst/>
            <a:cxnLst/>
            <a:rect r="r" b="b" t="t" l="l"/>
            <a:pathLst>
              <a:path h="6553512" w="5537670">
                <a:moveTo>
                  <a:pt x="0" y="0"/>
                </a:moveTo>
                <a:lnTo>
                  <a:pt x="5537670" y="0"/>
                </a:lnTo>
                <a:lnTo>
                  <a:pt x="5537670" y="6553512"/>
                </a:lnTo>
                <a:lnTo>
                  <a:pt x="0" y="65535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8758" t="0" r="-38758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704445" y="3009224"/>
            <a:ext cx="4181183" cy="67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eople most commonly get hepatitis B from: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22687" y="5487952"/>
            <a:ext cx="5069049" cy="68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nyone can get it regardless of their cultural or religious values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07179" y="1309032"/>
            <a:ext cx="4707792" cy="95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</a:t>
            </a:r>
            <a:r>
              <a:rPr lang="en-US" sz="2757">
                <a:solidFill>
                  <a:srgbClr val="FFFFFF"/>
                </a:solidFill>
                <a:latin typeface="Kite One Bold"/>
              </a:rPr>
              <a:t>, emphasize the facts!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928425" y="3870720"/>
            <a:ext cx="4725904" cy="133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heir mothers during birth</a:t>
            </a:r>
          </a:p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Contact with blood from someone living with hepatitis B during early childhood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33975" y="123893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Misinformation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19050" y="566559"/>
            <a:ext cx="4126485" cy="3035977"/>
            <a:chOff x="0" y="0"/>
            <a:chExt cx="5501979" cy="404797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4721" t="0" r="4721" b="0"/>
            <a:stretch>
              <a:fillRect/>
            </a:stretch>
          </p:blipFill>
          <p:spPr>
            <a:xfrm flipH="false" flipV="false"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713254" y="50959"/>
            <a:ext cx="13037627" cy="660797"/>
            <a:chOff x="0" y="0"/>
            <a:chExt cx="11175109" cy="571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4827867" y="1370266"/>
            <a:ext cx="5958813" cy="698921"/>
          </a:xfrm>
          <a:custGeom>
            <a:avLst/>
            <a:gdLst/>
            <a:ahLst/>
            <a:cxnLst/>
            <a:rect r="r" b="b" t="t" l="l"/>
            <a:pathLst>
              <a:path h="698921" w="5958813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76286" r="0" b="-376286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19050" y="3719065"/>
            <a:ext cx="1886473" cy="3138935"/>
            <a:chOff x="0" y="0"/>
            <a:chExt cx="2515298" cy="4185246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8"/>
            <a:srcRect l="27462" t="0" r="27462" b="0"/>
            <a:stretch>
              <a:fillRect/>
            </a:stretch>
          </p:blipFill>
          <p:spPr>
            <a:xfrm flipH="false" flipV="false"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2044192" y="3719065"/>
            <a:ext cx="2063242" cy="3138935"/>
            <a:chOff x="0" y="0"/>
            <a:chExt cx="2750990" cy="418524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9"/>
            <a:srcRect l="671" t="0" r="671" b="0"/>
            <a:stretch>
              <a:fillRect/>
            </a:stretch>
          </p:blipFill>
          <p:spPr>
            <a:xfrm flipH="false" flipV="false"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name="TextBox 22" id="22"/>
          <p:cNvSpPr txBox="true"/>
          <p:nvPr/>
        </p:nvSpPr>
        <p:spPr>
          <a:xfrm rot="0">
            <a:off x="6010189" y="4877770"/>
            <a:ext cx="5810820" cy="100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4770540" y="2357822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49" y="0"/>
                </a:lnTo>
                <a:lnTo>
                  <a:pt x="1239649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68" r="0" b="-168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251881" y="141799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016185" y="1504465"/>
            <a:ext cx="6804825" cy="41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010189" y="3269797"/>
            <a:ext cx="5810820" cy="133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the virus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indent="-249198" lvl="2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096000" y="2607244"/>
            <a:ext cx="5810820" cy="34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73797" indent="-186898" lvl="1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</a:t>
            </a:r>
            <a:r>
              <a:rPr lang="en-US" sz="2264" spc="135">
                <a:solidFill>
                  <a:srgbClr val="000000"/>
                </a:solidFill>
                <a:latin typeface="Kite One Italics"/>
              </a:rPr>
              <a:t>ting tested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-19050" y="566559"/>
            <a:ext cx="4126485" cy="3035977"/>
            <a:chOff x="0" y="0"/>
            <a:chExt cx="5501979" cy="404797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0" t="4788" r="0" b="46193"/>
            <a:stretch>
              <a:fillRect/>
            </a:stretch>
          </p:blipFill>
          <p:spPr>
            <a:xfrm flipH="false" flipV="false"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19050" y="3719065"/>
            <a:ext cx="1886473" cy="3138935"/>
            <a:chOff x="0" y="0"/>
            <a:chExt cx="2515298" cy="4185246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29979" t="0" r="29979" b="0"/>
            <a:stretch>
              <a:fillRect/>
            </a:stretch>
          </p:blipFill>
          <p:spPr>
            <a:xfrm flipH="false" flipV="false"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2044192" y="3719065"/>
            <a:ext cx="2063242" cy="3138935"/>
            <a:chOff x="0" y="0"/>
            <a:chExt cx="2750990" cy="4185246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/>
            <a:srcRect l="671" t="0" r="671" b="0"/>
            <a:stretch>
              <a:fillRect/>
            </a:stretch>
          </p:blipFill>
          <p:spPr>
            <a:xfrm flipH="false" flipV="false"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75047" y="53578"/>
            <a:ext cx="13037627" cy="660797"/>
            <a:chOff x="0" y="0"/>
            <a:chExt cx="11175109" cy="5715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55270"/>
              <a:ext cx="11175109" cy="69850"/>
            </a:xfrm>
            <a:custGeom>
              <a:avLst/>
              <a:gdLst/>
              <a:ahLst/>
              <a:cxnLst/>
              <a:rect r="r" b="b" t="t" l="l"/>
              <a:pathLst>
                <a:path h="69850" w="11175109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6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5" id="15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7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1932069" cy="1516380"/>
              </a:xfrm>
              <a:custGeom>
                <a:avLst/>
                <a:gdLst/>
                <a:ahLst/>
                <a:cxnLst/>
                <a:rect r="r" b="b" t="t" l="l"/>
                <a:pathLst>
                  <a:path h="1516380" w="11932069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7AE00"/>
              </a:solid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414357" y="242264"/>
              <a:ext cx="9131300" cy="81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13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251881" y="141799"/>
            <a:ext cx="7334250" cy="60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Fear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4523467" y="1154183"/>
            <a:ext cx="7297543" cy="1359563"/>
            <a:chOff x="0" y="0"/>
            <a:chExt cx="23083649" cy="43005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3083648" cy="4300580"/>
            </a:xfrm>
            <a:custGeom>
              <a:avLst/>
              <a:gdLst/>
              <a:ahLst/>
              <a:cxnLst/>
              <a:rect r="r" b="b" t="t" l="l"/>
              <a:pathLst>
                <a:path h="4300580" w="23083648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F4A64E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4650223" y="1330695"/>
            <a:ext cx="7044031" cy="95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</a:t>
            </a:r>
            <a:r>
              <a:rPr lang="en-US" sz="2760">
                <a:solidFill>
                  <a:srgbClr val="FFFFFF"/>
                </a:solidFill>
                <a:latin typeface="Kite One Bold"/>
              </a:rPr>
              <a:t>, normalize hepatitis B testing and emphasize available resources.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885628" y="2861491"/>
            <a:ext cx="5935381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839640" y="3990873"/>
            <a:ext cx="59813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effectively by seeing a doctor and making simple lifestyle changes.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839640" y="5480329"/>
            <a:ext cx="59813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6710" indent="-17335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that will exist around hepatitis B!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4523467" y="2513746"/>
            <a:ext cx="1239650" cy="4289840"/>
          </a:xfrm>
          <a:custGeom>
            <a:avLst/>
            <a:gdLst/>
            <a:ahLst/>
            <a:cxnLst/>
            <a:rect r="r" b="b" t="t" l="l"/>
            <a:pathLst>
              <a:path h="4289840" w="1239650">
                <a:moveTo>
                  <a:pt x="0" y="0"/>
                </a:moveTo>
                <a:lnTo>
                  <a:pt x="1239649" y="0"/>
                </a:lnTo>
                <a:lnTo>
                  <a:pt x="1239649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68" r="0" b="-168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70287"/>
            <a:ext cx="12744734" cy="1626641"/>
            <a:chOff x="0" y="0"/>
            <a:chExt cx="12397287" cy="15822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582296"/>
            </a:xfrm>
            <a:custGeom>
              <a:avLst/>
              <a:gdLst/>
              <a:ahLst/>
              <a:cxnLst/>
              <a:rect r="r" b="b" t="t" l="l"/>
              <a:pathLst>
                <a:path h="158229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3876527" y="2761883"/>
            <a:ext cx="323122" cy="508855"/>
          </a:xfrm>
          <a:custGeom>
            <a:avLst/>
            <a:gdLst/>
            <a:ahLst/>
            <a:cxnLst/>
            <a:rect r="r" b="b" t="t" l="l"/>
            <a:pathLst>
              <a:path h="508855" w="323122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29373" y="4339680"/>
            <a:ext cx="323124" cy="508855"/>
          </a:xfrm>
          <a:custGeom>
            <a:avLst/>
            <a:gdLst/>
            <a:ahLst/>
            <a:cxnLst/>
            <a:rect r="r" b="b" t="t" l="l"/>
            <a:pathLst>
              <a:path h="508855" w="323124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48152" y="5530120"/>
            <a:ext cx="323122" cy="508855"/>
          </a:xfrm>
          <a:custGeom>
            <a:avLst/>
            <a:gdLst/>
            <a:ahLst/>
            <a:cxnLst/>
            <a:rect r="r" b="b" t="t" l="l"/>
            <a:pathLst>
              <a:path h="508855" w="323122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t="0" r="-4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12" id="12"/>
          <p:cNvSpPr/>
          <p:nvPr/>
        </p:nvSpPr>
        <p:spPr>
          <a:xfrm flipH="false" flipV="false" rot="0">
            <a:off x="-986858" y="1556354"/>
            <a:ext cx="4863385" cy="5440589"/>
          </a:xfrm>
          <a:custGeom>
            <a:avLst/>
            <a:gdLst/>
            <a:ahLst/>
            <a:cxnLst/>
            <a:rect r="r" b="b" t="t" l="l"/>
            <a:pathLst>
              <a:path h="5440589" w="4863385">
                <a:moveTo>
                  <a:pt x="0" y="0"/>
                </a:moveTo>
                <a:lnTo>
                  <a:pt x="4863385" y="0"/>
                </a:lnTo>
                <a:lnTo>
                  <a:pt x="4863385" y="5440590"/>
                </a:lnTo>
                <a:lnTo>
                  <a:pt x="0" y="54405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5095" t="0" r="-22497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7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15" id="15"/>
          <p:cNvSpPr/>
          <p:nvPr/>
        </p:nvSpPr>
        <p:spPr>
          <a:xfrm flipH="false" flipV="false" rot="0">
            <a:off x="-19050" y="1533151"/>
            <a:ext cx="3762227" cy="5324849"/>
          </a:xfrm>
          <a:custGeom>
            <a:avLst/>
            <a:gdLst/>
            <a:ahLst/>
            <a:cxnLst/>
            <a:rect r="r" b="b" t="t" l="l"/>
            <a:pathLst>
              <a:path h="5324849" w="3762227">
                <a:moveTo>
                  <a:pt x="0" y="0"/>
                </a:moveTo>
                <a:lnTo>
                  <a:pt x="3762227" y="0"/>
                </a:lnTo>
                <a:lnTo>
                  <a:pt x="3762227" y="5324849"/>
                </a:lnTo>
                <a:lnTo>
                  <a:pt x="0" y="53248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4906" t="0" r="-17582" b="-2173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228242" y="1857057"/>
            <a:ext cx="6696075" cy="546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0779" y="542908"/>
            <a:ext cx="11870498" cy="79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48269" y="2689008"/>
            <a:ext cx="6962775" cy="11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Never invalidate someone's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404877" y="4162411"/>
            <a:ext cx="6230524" cy="890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 virus, even if they do not have insurance.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404877" y="5445895"/>
            <a:ext cx="6762750" cy="1186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doesn't automatically mean that someone will be very sick and unhealthy. By living a healthy lifestyle and monitoring the virus with a doctor, people can live long and productive lives!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7097" y="-11183"/>
            <a:ext cx="12744734" cy="1172912"/>
            <a:chOff x="0" y="0"/>
            <a:chExt cx="12397287" cy="11409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140936"/>
            </a:xfrm>
            <a:custGeom>
              <a:avLst/>
              <a:gdLst/>
              <a:ahLst/>
              <a:cxnLst/>
              <a:rect r="r" b="b" t="t" l="l"/>
              <a:pathLst>
                <a:path h="1140936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163569" y="1385657"/>
            <a:ext cx="7497803" cy="472589"/>
          </a:xfrm>
          <a:custGeom>
            <a:avLst/>
            <a:gdLst/>
            <a:ahLst/>
            <a:cxnLst/>
            <a:rect r="r" b="b" t="t" l="l"/>
            <a:pathLst>
              <a:path h="472589" w="7497803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t="0" r="-7777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3149767" y="3137393"/>
            <a:ext cx="7497803" cy="472589"/>
          </a:xfrm>
          <a:custGeom>
            <a:avLst/>
            <a:gdLst/>
            <a:ahLst/>
            <a:cxnLst/>
            <a:rect r="r" b="b" t="t" l="l"/>
            <a:pathLst>
              <a:path h="472589" w="7497803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t="0" r="-7777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43697" y="3562410"/>
            <a:ext cx="216203" cy="340477"/>
          </a:xfrm>
          <a:custGeom>
            <a:avLst/>
            <a:gdLst/>
            <a:ahLst/>
            <a:cxnLst/>
            <a:rect r="r" b="b" t="t" l="l"/>
            <a:pathLst>
              <a:path h="340477" w="216203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857750" y="5242144"/>
            <a:ext cx="216203" cy="340477"/>
          </a:xfrm>
          <a:custGeom>
            <a:avLst/>
            <a:gdLst/>
            <a:ahLst/>
            <a:cxnLst/>
            <a:rect r="r" b="b" t="t" l="l"/>
            <a:pathLst>
              <a:path h="340477" w="216203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157429" y="1877721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57429" y="2498905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754443" y="1761344"/>
            <a:ext cx="1130517" cy="1130517"/>
          </a:xfrm>
          <a:custGeom>
            <a:avLst/>
            <a:gdLst/>
            <a:ahLst/>
            <a:cxnLst/>
            <a:rect r="r" b="b" t="t" l="l"/>
            <a:pathLst>
              <a:path h="1130517" w="1130517">
                <a:moveTo>
                  <a:pt x="0" y="0"/>
                </a:moveTo>
                <a:lnTo>
                  <a:pt x="1130516" y="0"/>
                </a:lnTo>
                <a:lnTo>
                  <a:pt x="1130516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10800000">
            <a:off x="4739350" y="1867625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0800000">
            <a:off x="4743952" y="2585138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10800000">
            <a:off x="4838923" y="4688308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10800000">
            <a:off x="4843525" y="6209101"/>
            <a:ext cx="552159" cy="552159"/>
          </a:xfrm>
          <a:custGeom>
            <a:avLst/>
            <a:gdLst/>
            <a:ahLst/>
            <a:cxnLst/>
            <a:rect r="r" b="b" t="t" l="l"/>
            <a:pathLst>
              <a:path h="552159" w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1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2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22" id="22"/>
          <p:cNvSpPr/>
          <p:nvPr/>
        </p:nvSpPr>
        <p:spPr>
          <a:xfrm flipH="false" flipV="false" rot="0">
            <a:off x="-1317129" y="1333179"/>
            <a:ext cx="8229600" cy="5486400"/>
          </a:xfrm>
          <a:custGeom>
            <a:avLst/>
            <a:gdLst/>
            <a:ahLst/>
            <a:cxnLst/>
            <a:rect r="r" b="b" t="t" l="l"/>
            <a:pathLst>
              <a:path h="5486400" w="8229600">
                <a:moveTo>
                  <a:pt x="0" y="0"/>
                </a:moveTo>
                <a:lnTo>
                  <a:pt x="8229600" y="0"/>
                </a:lnTo>
                <a:lnTo>
                  <a:pt x="82296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292427" y="1502983"/>
            <a:ext cx="5172075" cy="26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locate doctors for testing and care?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4936" y="581351"/>
            <a:ext cx="12119360" cy="383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13367" y="3218756"/>
            <a:ext cx="6022490" cy="26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138691" y="3622837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157429" y="5378532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473398" y="6520268"/>
            <a:ext cx="1251611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473398" y="5009561"/>
            <a:ext cx="2515986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415949" y="5629871"/>
            <a:ext cx="2899554" cy="813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417185" y="3902282"/>
            <a:ext cx="5176247" cy="1022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multiple languages</a:t>
            </a:r>
          </a:p>
          <a:p>
            <a:pPr marL="224377" indent="-112188" lvl="1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473302" y="2123307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467863" y="2810696"/>
            <a:ext cx="6022490" cy="21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936610" cy="1636394"/>
            <a:chOff x="0" y="0"/>
            <a:chExt cx="10030210" cy="12687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0210" cy="1268754"/>
            </a:xfrm>
            <a:custGeom>
              <a:avLst/>
              <a:gdLst/>
              <a:ahLst/>
              <a:cxnLst/>
              <a:rect r="r" b="b" t="t" l="l"/>
              <a:pathLst>
                <a:path h="1268754" w="10030210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915746">
            <a:off x="8950043" y="6330062"/>
            <a:ext cx="371869" cy="371869"/>
          </a:xfrm>
          <a:custGeom>
            <a:avLst/>
            <a:gdLst/>
            <a:ahLst/>
            <a:cxnLst/>
            <a:rect r="r" b="b" t="t" l="l"/>
            <a:pathLst>
              <a:path h="371869" w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73882" y="6326836"/>
            <a:ext cx="373836" cy="373836"/>
          </a:xfrm>
          <a:custGeom>
            <a:avLst/>
            <a:gdLst/>
            <a:ahLst/>
            <a:cxnLst/>
            <a:rect r="r" b="b" t="t" l="l"/>
            <a:pathLst>
              <a:path h="373836" w="373836">
                <a:moveTo>
                  <a:pt x="0" y="0"/>
                </a:moveTo>
                <a:lnTo>
                  <a:pt x="373837" y="0"/>
                </a:lnTo>
                <a:lnTo>
                  <a:pt x="373837" y="373837"/>
                </a:lnTo>
                <a:lnTo>
                  <a:pt x="0" y="3738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43082" y="6307140"/>
            <a:ext cx="396663" cy="396663"/>
          </a:xfrm>
          <a:custGeom>
            <a:avLst/>
            <a:gdLst/>
            <a:ahLst/>
            <a:cxnLst/>
            <a:rect r="r" b="b" t="t" l="l"/>
            <a:pathLst>
              <a:path h="396663" w="396663">
                <a:moveTo>
                  <a:pt x="0" y="0"/>
                </a:moveTo>
                <a:lnTo>
                  <a:pt x="396664" y="0"/>
                </a:lnTo>
                <a:lnTo>
                  <a:pt x="396664" y="396664"/>
                </a:lnTo>
                <a:lnTo>
                  <a:pt x="0" y="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9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10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3616409" y="3766435"/>
            <a:ext cx="1999017" cy="1779662"/>
            <a:chOff x="0" y="0"/>
            <a:chExt cx="2665356" cy="2372882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11"/>
            <a:srcRect l="7249" t="15303" r="33859" b="14790"/>
            <a:stretch>
              <a:fillRect/>
            </a:stretch>
          </p:blipFill>
          <p:spPr>
            <a:xfrm flipH="false" flipV="false">
              <a:off x="0" y="0"/>
              <a:ext cx="2665356" cy="2372882"/>
            </a:xfrm>
            <a:prstGeom prst="rect">
              <a:avLst/>
            </a:prstGeom>
          </p:spPr>
        </p:pic>
      </p:grpSp>
      <p:grpSp>
        <p:nvGrpSpPr>
          <p:cNvPr name="Group 15" id="15"/>
          <p:cNvGrpSpPr/>
          <p:nvPr/>
        </p:nvGrpSpPr>
        <p:grpSpPr>
          <a:xfrm rot="0">
            <a:off x="482844" y="3263796"/>
            <a:ext cx="1972219" cy="1660840"/>
            <a:chOff x="0" y="0"/>
            <a:chExt cx="2629626" cy="2214454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12"/>
            <a:srcRect l="5469" t="0" r="5469" b="0"/>
            <a:stretch>
              <a:fillRect/>
            </a:stretch>
          </p:blipFill>
          <p:spPr>
            <a:xfrm flipH="false" flipV="false"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6377936" y="3329599"/>
            <a:ext cx="1972219" cy="1660840"/>
            <a:chOff x="0" y="0"/>
            <a:chExt cx="2629626" cy="2214454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13"/>
            <a:srcRect l="3658" t="20070" r="37863" b="14218"/>
            <a:stretch>
              <a:fillRect/>
            </a:stretch>
          </p:blipFill>
          <p:spPr>
            <a:xfrm flipH="false" flipV="false"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name="Freeform 19" id="19"/>
          <p:cNvSpPr/>
          <p:nvPr/>
        </p:nvSpPr>
        <p:spPr>
          <a:xfrm flipH="false" flipV="false" rot="0">
            <a:off x="9582361" y="4529944"/>
            <a:ext cx="2048012" cy="1541866"/>
          </a:xfrm>
          <a:custGeom>
            <a:avLst/>
            <a:gdLst/>
            <a:ahLst/>
            <a:cxnLst/>
            <a:rect r="r" b="b" t="t" l="l"/>
            <a:pathLst>
              <a:path h="1541866" w="2048012">
                <a:moveTo>
                  <a:pt x="0" y="0"/>
                </a:moveTo>
                <a:lnTo>
                  <a:pt x="2048012" y="0"/>
                </a:lnTo>
                <a:lnTo>
                  <a:pt x="2048012" y="1541866"/>
                </a:lnTo>
                <a:lnTo>
                  <a:pt x="0" y="15418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2999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00820" y="585801"/>
            <a:ext cx="11888695" cy="733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There are many ways that you can integrate hepatitis B education into your community.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140901" y="2605115"/>
            <a:ext cx="2955099" cy="82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Host an education session, health fair, or hepatitis B testing event.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0820" y="5209571"/>
            <a:ext cx="2727998" cy="86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7"/>
              </a:lnSpc>
            </a:pPr>
            <a:r>
              <a:rPr lang="en-US" sz="1964" spc="117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171712" y="1868030"/>
            <a:ext cx="2535120" cy="110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171712" y="5283485"/>
            <a:ext cx="2610549" cy="1023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64" spc="10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4900" y="1765616"/>
            <a:ext cx="2108106" cy="1376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755716" y="2642053"/>
            <a:ext cx="3245389" cy="165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When community members consult with you for spiritual guidance, speak with them about the importance of maintaining good health.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369" y="-80328"/>
            <a:ext cx="12744734" cy="1857174"/>
            <a:chOff x="0" y="0"/>
            <a:chExt cx="12397287" cy="18065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97287" cy="1806544"/>
            </a:xfrm>
            <a:custGeom>
              <a:avLst/>
              <a:gdLst/>
              <a:ahLst/>
              <a:cxnLst/>
              <a:rect r="r" b="b" t="t" l="l"/>
              <a:pathLst>
                <a:path h="1806544" w="12397287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E7AE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Freeform 11" id="11"/>
          <p:cNvSpPr/>
          <p:nvPr/>
        </p:nvSpPr>
        <p:spPr>
          <a:xfrm flipH="false" flipV="false" rot="0">
            <a:off x="2792894" y="2150669"/>
            <a:ext cx="6606212" cy="4021531"/>
          </a:xfrm>
          <a:custGeom>
            <a:avLst/>
            <a:gdLst/>
            <a:ahLst/>
            <a:cxnLst/>
            <a:rect r="r" b="b" t="t" l="l"/>
            <a:pathLst>
              <a:path h="4021531" w="6606212">
                <a:moveTo>
                  <a:pt x="0" y="0"/>
                </a:moveTo>
                <a:lnTo>
                  <a:pt x="6606212" y="0"/>
                </a:lnTo>
                <a:lnTo>
                  <a:pt x="6606212" y="4021531"/>
                </a:lnTo>
                <a:lnTo>
                  <a:pt x="0" y="40215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0738" y="460021"/>
            <a:ext cx="11639550" cy="123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Libre Baskerville Bold"/>
              </a:rPr>
              <a:t>spread the word about hepatitis B!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26268" y="214818"/>
            <a:ext cx="794742" cy="16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03333" y="710873"/>
            <a:ext cx="7509157" cy="90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616638" y="5597295"/>
            <a:ext cx="2958725" cy="1052432"/>
          </a:xfrm>
          <a:custGeom>
            <a:avLst/>
            <a:gdLst/>
            <a:ahLst/>
            <a:cxnLst/>
            <a:rect r="r" b="b" t="t" l="l"/>
            <a:pathLst>
              <a:path h="1052432" w="2958725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t="0" r="-441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310454" y="76504"/>
            <a:ext cx="12929037" cy="666750"/>
            <a:chOff x="0" y="0"/>
            <a:chExt cx="11082031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5270"/>
              <a:ext cx="11082031" cy="69850"/>
            </a:xfrm>
            <a:custGeom>
              <a:avLst/>
              <a:gdLst/>
              <a:ahLst/>
              <a:cxnLst/>
              <a:rect r="r" b="b" t="t" l="l"/>
              <a:pathLst>
                <a:path h="69850" w="11082031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FFD483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3870516" y="2054831"/>
            <a:ext cx="4901914" cy="1374169"/>
            <a:chOff x="0" y="0"/>
            <a:chExt cx="8650111" cy="24249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650112" cy="2424914"/>
            </a:xfrm>
            <a:custGeom>
              <a:avLst/>
              <a:gdLst/>
              <a:ahLst/>
              <a:cxnLst/>
              <a:rect r="r" b="b" t="t" l="l"/>
              <a:pathLst>
                <a:path h="2424914" w="8650112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E7AE0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9050" y="-19050"/>
            <a:ext cx="12343424" cy="403799"/>
            <a:chOff x="0" y="0"/>
            <a:chExt cx="16457898" cy="538398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3"/>
            <a:srcRect l="0" t="48364" r="0" b="48364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0" y="0"/>
            <a:ext cx="12343424" cy="403799"/>
            <a:chOff x="0" y="0"/>
            <a:chExt cx="16457898" cy="53839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4"/>
            <a:srcRect l="0" t="48843" r="0" b="48843"/>
            <a:stretch>
              <a:fillRect/>
            </a:stretch>
          </p:blipFill>
          <p:spPr>
            <a:xfrm flipH="false" flipV="false"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-35719" y="-10284"/>
            <a:ext cx="12379142" cy="461487"/>
            <a:chOff x="0" y="0"/>
            <a:chExt cx="16505523" cy="615317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5"/>
            <a:srcRect l="0" t="47204" r="0" b="47204"/>
            <a:stretch>
              <a:fillRect/>
            </a:stretch>
          </p:blipFill>
          <p:spPr>
            <a:xfrm flipH="false" flipV="false"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name="TextBox 15" id="15"/>
          <p:cNvSpPr txBox="true"/>
          <p:nvPr/>
        </p:nvSpPr>
        <p:spPr>
          <a:xfrm rot="0">
            <a:off x="2823056" y="3784300"/>
            <a:ext cx="6662015" cy="67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87510" y="4921118"/>
            <a:ext cx="10067925" cy="347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495588" y="2192284"/>
            <a:ext cx="3651770" cy="965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000000"/>
                </a:solidFill>
                <a:latin typeface="Arimo Bold"/>
                <a:hlinkClick r:id="rId6" tooltip="https://www.surveymonkey.com/r/knowhepatitisBsurvey"/>
              </a:rPr>
              <a:t>Click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DAFqaKnmBRQ</dc:identifier>
  <dcterms:modified xsi:type="dcterms:W3CDTF">2011-08-01T06:04:30Z</dcterms:modified>
  <cp:revision>1</cp:revision>
  <dc:title>Somali Hepatitis B PPT for Educators</dc:title>
</cp:coreProperties>
</file>