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7_0.xml" ContentType="application/vnd.ms-powerpoint.comments+xml"/>
  <Override PartName="/ppt/comments/modernComment_10C_0.xml" ContentType="application/vnd.ms-powerpoint.comments+xml"/>
  <Override PartName="/ppt/comments/modernComment_10E_0.xml" ContentType="application/vnd.ms-powerpoint.comments+xml"/>
  <Override PartName="/ppt/comments/modernComment_10F_0.xml" ContentType="application/vnd.ms-powerpoint.comments+xml"/>
  <Override PartName="/ppt/comments/modernComment_112_0.xml" ContentType="application/vnd.ms-powerpoint.comments+xml"/>
  <Override PartName="/ppt/comments/modernComment_114_0.xml" ContentType="application/vnd.ms-powerpoint.comments+xml"/>
  <Override PartName="/ppt/comments/modernComment_115_0.xml" ContentType="application/vnd.ms-powerpoint.comments+xml"/>
  <Override PartName="/ppt/comments/modernComment_116_0.xml" ContentType="application/vnd.ms-powerpoint.comments+xml"/>
  <Override PartName="/ppt/comments/modernComment_117_0.xml" ContentType="application/vnd.ms-powerpoint.comments+xml"/>
  <Override PartName="/ppt/comments/modernComment_123_0.xml" ContentType="application/vnd.ms-powerpoint.comments+xml"/>
  <Override PartName="/ppt/comments/modernComment_127_0.xml" ContentType="application/vnd.ms-powerpoint.comments+xml"/>
  <Override PartName="/ppt/comments/modernComment_128_0.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99" r:id="rId12"/>
    <p:sldId id="266" r:id="rId13"/>
    <p:sldId id="267" r:id="rId14"/>
    <p:sldId id="268" r:id="rId15"/>
    <p:sldId id="269" r:id="rId16"/>
    <p:sldId id="270" r:id="rId17"/>
    <p:sldId id="271" r:id="rId18"/>
    <p:sldId id="272" r:id="rId19"/>
    <p:sldId id="273" r:id="rId20"/>
    <p:sldId id="274" r:id="rId21"/>
    <p:sldId id="300"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Lst>
  <p:sldSz cx="12192000" cy="6858000"/>
  <p:notesSz cx="6858000" cy="9144000"/>
  <p:embeddedFontLst>
    <p:embeddedFont>
      <p:font typeface="Archivo Black" panose="020B0604020202020204" charset="0"/>
      <p:regular r:id="rId47"/>
    </p:embeddedFont>
    <p:embeddedFont>
      <p:font typeface="Arimo" panose="020B0604020202020204" charset="0"/>
      <p:regular r:id="rId48"/>
    </p:embeddedFont>
    <p:embeddedFont>
      <p:font typeface="Arimo Bold" panose="020B0604020202020204" charset="0"/>
      <p:regular r:id="rId49"/>
    </p:embeddedFont>
    <p:embeddedFont>
      <p:font typeface="Bebas Neue Cyrillic" panose="020B0604020202020204" charset="0"/>
      <p:regular r:id="rId50"/>
    </p:embeddedFont>
    <p:embeddedFont>
      <p:font typeface="Calibri" panose="020F0502020204030204" pitchFamily="34" charset="0"/>
      <p:regular r:id="rId51"/>
      <p:bold r:id="rId52"/>
      <p:italic r:id="rId53"/>
      <p:boldItalic r:id="rId54"/>
    </p:embeddedFont>
    <p:embeddedFont>
      <p:font typeface="Kite One" panose="020B0604020202020204" charset="0"/>
      <p:regular r:id="rId55"/>
    </p:embeddedFont>
    <p:embeddedFont>
      <p:font typeface="Libre Baskerville" panose="02000000000000000000" pitchFamily="2" charset="0"/>
      <p:regular r:id="rId56"/>
      <p:bold r:id="rId57"/>
      <p:italic r:id="rId58"/>
    </p:embeddedFont>
    <p:embeddedFont>
      <p:font typeface="Libre Baskerville Bold" panose="02000000000000000000" pitchFamily="2" charset="0"/>
      <p:regular r:id="rId59"/>
      <p:bold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C63473-DB4B-2DE8-CF42-A6FAE567A929}" name="Beatrice Zovich" initials="BZ" userId="S::beatrice.zovich@hepb.org::c77a09fa-104d-49bb-95ef-14fb079c51b5" providerId="AD"/>
  <p188:author id="{E79A7BF3-0A29-1EF0-D2E8-91A5D5BA96EC}" name="Guest User" initials="GU" userId="S::urn:spo:anon#1d9c466f9a2ae8aa1497c18740c11e161a22ca09e4f2a724d353f389a2b2ece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89983-60BA-D5B4-7B79-6F7CB99B54AD}" v="316" dt="2023-09-12T20:45:36.658"/>
    <p1510:client id="{5984B3E0-1D2F-577D-49F3-1F2D4397C49B}" v="98" dt="2023-09-13T01:11:22.215"/>
    <p1510:client id="{796115CF-3F26-E2FB-9E55-88562DC3A444}" v="1" dt="2023-10-04T17:53:12.586"/>
    <p1510:client id="{9E6D5E69-0913-3C5C-5514-BCA9A86B2EC1}" v="133" dt="2023-09-12T21:14:24.501"/>
    <p1510:client id="{BA2B486F-F7A9-E08A-D9BA-F0E9F73EB8CE}" v="1" dt="2023-10-06T14:58:08.591"/>
    <p1510:client id="{EA7F398F-F94F-21F6-A480-5A8675B98734}" v="11" dt="2023-10-04T17:47:56.464"/>
    <p1510:client id="{EFD85FAB-56BE-2A17-6A9E-92D306EB9326}" v="81" dt="2023-09-12T18:18:53.549"/>
    <p1510:client id="{FC7EC912-173C-104A-DBD1-B4A07106BEF3}" v="6" dt="2023-10-04T17:48:05.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microsoft.com/office/2018/10/relationships/authors" Target="authors.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omments/modernComment_10C_0.xml><?xml version="1.0" encoding="utf-8"?>
<p188:cmLst xmlns:a="http://schemas.openxmlformats.org/drawingml/2006/main" xmlns:r="http://schemas.openxmlformats.org/officeDocument/2006/relationships" xmlns:p188="http://schemas.microsoft.com/office/powerpoint/2018/8/main">
  <p188:cm id="{0F25028D-9183-4B0A-8D4C-9A151141F591}" authorId="{E79A7BF3-0A29-1EF0-D2E8-91A5D5BA96EC}" status="resolved" created="2023-09-12T16:55:10.965" complete="100000">
    <ac:txMkLst xmlns:ac="http://schemas.microsoft.com/office/drawing/2013/main/command">
      <pc:docMk xmlns:pc="http://schemas.microsoft.com/office/powerpoint/2013/main/command"/>
      <pc:sldMk xmlns:pc="http://schemas.microsoft.com/office/powerpoint/2013/main/command" cId="0" sldId="268"/>
      <ac:spMk id="11" creationId="{00000000-0000-0000-0000-000000000000}"/>
      <ac:txMk cp="0" len="7">
        <ac:context len="112" hash="3679033640"/>
      </ac:txMk>
    </ac:txMkLst>
    <p188:pos x="3624942" y="272142"/>
    <p188:txBody>
      <a:bodyPr/>
      <a:lstStyle/>
      <a:p>
        <a:r>
          <a:rPr lang="en-US"/>
          <a:t>Im not sure this is the right word. Also, some people with compromised immune system may not be able to fight the disease at any age.</a:t>
        </a:r>
      </a:p>
    </p188:txBody>
    <p188:extLst>
      <p:ext xmlns:p="http://schemas.openxmlformats.org/presentationml/2006/main" uri="{57CB4572-C831-44C2-8A1C-0ADB6CCDFE69}">
        <p223:reactions xmlns:p223="http://schemas.microsoft.com/office/powerpoint/2022/03/main">
          <p223:rxn type="👍">
            <p223:instance time="2023-09-12T21:10:08.962" authorId="{C9C63473-DB4B-2DE8-CF42-A6FAE567A929}"/>
          </p223:rxn>
        </p223:reactions>
      </p:ext>
    </p188:extLst>
  </p188:cm>
</p188:cmLst>
</file>

<file path=ppt/comments/modernComment_10E_0.xml><?xml version="1.0" encoding="utf-8"?>
<p188:cmLst xmlns:a="http://schemas.openxmlformats.org/drawingml/2006/main" xmlns:r="http://schemas.openxmlformats.org/officeDocument/2006/relationships" xmlns:p188="http://schemas.microsoft.com/office/powerpoint/2018/8/main">
  <p188:cm id="{2AA9BAE8-9C66-486C-B910-4AB00D3F6FE0}" authorId="{E79A7BF3-0A29-1EF0-D2E8-91A5D5BA96EC}" status="resolved" created="2023-09-12T17:00:51.449" complete="100000">
    <pc:sldMkLst xmlns:pc="http://schemas.microsoft.com/office/powerpoint/2013/main/command">
      <pc:docMk/>
      <pc:sldMk cId="0" sldId="270"/>
    </pc:sldMkLst>
    <p188:txBody>
      <a:bodyPr/>
      <a:lstStyle/>
      <a:p>
        <a:r>
          <a:rPr lang="en-US"/>
          <a:t>not just through bodily fluids but a presence of wounds and blood from an infected person can cause hep b transmission. </a:t>
        </a:r>
      </a:p>
    </p188:txBody>
  </p188:cm>
</p188:cmLst>
</file>

<file path=ppt/comments/modernComment_10F_0.xml><?xml version="1.0" encoding="utf-8"?>
<p188:cmLst xmlns:a="http://schemas.openxmlformats.org/drawingml/2006/main" xmlns:r="http://schemas.openxmlformats.org/officeDocument/2006/relationships" xmlns:p188="http://schemas.microsoft.com/office/powerpoint/2018/8/main">
  <p188:cm id="{F390D968-F926-4AA5-93B1-BB4F004B67E8}" authorId="{E79A7BF3-0A29-1EF0-D2E8-91A5D5BA96EC}" status="resolved" created="2023-09-12T17:03:49.738" complete="100000">
    <ac:txMkLst xmlns:ac="http://schemas.microsoft.com/office/drawing/2013/main/command">
      <pc:docMk xmlns:pc="http://schemas.microsoft.com/office/powerpoint/2013/main/command"/>
      <pc:sldMk xmlns:pc="http://schemas.microsoft.com/office/powerpoint/2013/main/command" cId="0" sldId="271"/>
      <ac:spMk id="25" creationId="{00000000-0000-0000-0000-000000000000}"/>
      <ac:txMk cp="0" len="4">
        <ac:context len="5" hash="87127669"/>
      </ac:txMk>
    </ac:txMkLst>
    <p188:pos x="2797628" y="261257"/>
    <p188:txBody>
      <a:bodyPr/>
      <a:lstStyle/>
      <a:p>
        <a:r>
          <a:rPr lang="en-US"/>
          <a:t>it's also recommended not to prechew food for children in case there is a presence of blood.</a:t>
        </a:r>
      </a:p>
    </p188:txBody>
    <p188:extLst>
      <p:ext xmlns:p="http://schemas.openxmlformats.org/presentationml/2006/main" uri="{57CB4572-C831-44C2-8A1C-0ADB6CCDFE69}">
        <p223:reactions xmlns:p223="http://schemas.microsoft.com/office/powerpoint/2022/03/main">
          <p223:rxn type="👍">
            <p223:instance time="2023-09-12T20:58:34.911" authorId="{C9C63473-DB4B-2DE8-CF42-A6FAE567A929}"/>
          </p223:rxn>
        </p223:reactions>
      </p:ext>
    </p188:extLst>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FB30EDB4-AF5D-4E57-A1ED-968B4F784DB3}" authorId="{E79A7BF3-0A29-1EF0-D2E8-91A5D5BA96EC}" status="resolved" created="2023-09-12T16:47:01.084" complete="100000">
    <ac:txMkLst xmlns:ac="http://schemas.microsoft.com/office/drawing/2013/main/command">
      <pc:docMk xmlns:pc="http://schemas.microsoft.com/office/powerpoint/2013/main/command"/>
      <pc:sldMk xmlns:pc="http://schemas.microsoft.com/office/powerpoint/2013/main/command" cId="0" sldId="263"/>
      <ac:spMk id="6" creationId="{00000000-0000-0000-0000-000000000000}"/>
      <ac:txMk cp="55" len="1">
        <ac:context len="123" hash="89982256"/>
      </ac:txMk>
    </ac:txMkLst>
    <p188:pos x="7957457" y="1110342"/>
    <p188:txBody>
      <a:bodyPr/>
      <a:lstStyle/>
      <a:p>
        <a:r>
          <a:rPr lang="en-US"/>
          <a:t>and your family</a:t>
        </a:r>
      </a:p>
    </p188:txBody>
    <p188:extLst>
      <p:ext xmlns:p="http://schemas.openxmlformats.org/presentationml/2006/main" uri="{57CB4572-C831-44C2-8A1C-0ADB6CCDFE69}">
        <p223:reactions xmlns:p223="http://schemas.microsoft.com/office/powerpoint/2022/03/main">
          <p223:rxn type="👍">
            <p223:instance time="2023-09-12T21:14:20.313" authorId="{C9C63473-DB4B-2DE8-CF42-A6FAE567A929}"/>
          </p223:rxn>
        </p223:reactions>
      </p:ext>
    </p188:extLst>
  </p188:cm>
</p188:cmLst>
</file>

<file path=ppt/comments/modernComment_112_0.xml><?xml version="1.0" encoding="utf-8"?>
<p188:cmLst xmlns:a="http://schemas.openxmlformats.org/drawingml/2006/main" xmlns:r="http://schemas.openxmlformats.org/officeDocument/2006/relationships" xmlns:p188="http://schemas.microsoft.com/office/powerpoint/2018/8/main">
  <p188:cm id="{80336A3D-1FA1-4B9A-977D-B84D393E72AA}" authorId="{E79A7BF3-0A29-1EF0-D2E8-91A5D5BA96EC}" status="resolved" created="2023-09-12T17:08:30.376" complete="100000">
    <ac:txMkLst xmlns:ac="http://schemas.microsoft.com/office/drawing/2013/main/command">
      <pc:docMk xmlns:pc="http://schemas.microsoft.com/office/powerpoint/2013/main/command"/>
      <pc:sldMk xmlns:pc="http://schemas.microsoft.com/office/powerpoint/2013/main/command" cId="0" sldId="274"/>
      <ac:spMk id="4" creationId="{00000000-0000-0000-0000-000000000000}"/>
      <ac:txMk cp="0" len="49">
        <ac:context len="92" hash="4105723942"/>
      </ac:txMk>
    </ac:txMkLst>
    <p188:pos x="4016828" y="642257"/>
    <p188:txBody>
      <a:bodyPr/>
      <a:lstStyle/>
      <a:p>
        <a:r>
          <a:rPr lang="en-US"/>
          <a:t>its good to reiterate throughout the slides that its also prevalent in other parts of the world so that this sentence alone isnt too stigmatizing.</a:t>
        </a:r>
      </a:p>
    </p188:txBody>
    <p188:extLst>
      <p:ext xmlns:p="http://schemas.openxmlformats.org/presentationml/2006/main" uri="{57CB4572-C831-44C2-8A1C-0ADB6CCDFE69}">
        <p223:reactions xmlns:p223="http://schemas.microsoft.com/office/powerpoint/2022/03/main">
          <p223:rxn type="👍">
            <p223:instance time="2023-09-12T20:45:36.658" authorId="{C9C63473-DB4B-2DE8-CF42-A6FAE567A929}"/>
          </p223:rxn>
        </p223:reactions>
      </p:ext>
    </p188:extLst>
  </p188:cm>
</p188:cmLst>
</file>

<file path=ppt/comments/modernComment_114_0.xml><?xml version="1.0" encoding="utf-8"?>
<p188:cmLst xmlns:a="http://schemas.openxmlformats.org/drawingml/2006/main" xmlns:r="http://schemas.openxmlformats.org/officeDocument/2006/relationships" xmlns:p188="http://schemas.microsoft.com/office/powerpoint/2018/8/main">
  <p188:cm id="{7E226EC0-0E03-4204-8700-D8ACB0FED8F3}" authorId="{E79A7BF3-0A29-1EF0-D2E8-91A5D5BA96EC}" status="resolved" created="2023-09-12T17:11:35.712" complete="100000">
    <pc:sldMkLst xmlns:pc="http://schemas.microsoft.com/office/powerpoint/2013/main/command">
      <pc:docMk/>
      <pc:sldMk cId="0" sldId="276"/>
    </pc:sldMkLst>
    <p188:txBody>
      <a:bodyPr/>
      <a:lstStyle/>
      <a:p>
        <a:r>
          <a:rPr lang="en-US"/>
          <a:t>unless they have developed immunity from a previous infection </a:t>
        </a:r>
      </a:p>
    </p188:txBody>
    <p188:extLst>
      <p:ext xmlns:p="http://schemas.openxmlformats.org/presentationml/2006/main" uri="{57CB4572-C831-44C2-8A1C-0ADB6CCDFE69}">
        <p223:reactions xmlns:p223="http://schemas.microsoft.com/office/powerpoint/2022/03/main">
          <p223:rxn type="👍">
            <p223:instance time="2023-09-12T20:42:49.514" authorId="{C9C63473-DB4B-2DE8-CF42-A6FAE567A929}"/>
          </p223:rxn>
        </p223:reactions>
      </p:ext>
    </p188:extLst>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1EAD77D8-592E-4786-93AF-FE0F04FA3495}" authorId="{E79A7BF3-0A29-1EF0-D2E8-91A5D5BA96EC}" status="resolved" created="2023-09-12T17:17:18.134" complete="100000">
    <ac:txMkLst xmlns:ac="http://schemas.microsoft.com/office/drawing/2013/main/command">
      <pc:docMk xmlns:pc="http://schemas.microsoft.com/office/powerpoint/2013/main/command"/>
      <pc:sldMk xmlns:pc="http://schemas.microsoft.com/office/powerpoint/2013/main/command" cId="0" sldId="277"/>
      <ac:spMk id="6" creationId="{00000000-0000-0000-0000-000000000000}"/>
      <ac:txMk cp="90">
        <ac:context len="206" hash="911518989"/>
      </ac:txMk>
    </ac:txMkLst>
    <p188:pos x="4397828" y="936171"/>
    <p188:txBody>
      <a:bodyPr/>
      <a:lstStyle/>
      <a:p>
        <a:r>
          <a:rPr lang="en-US"/>
          <a:t>they will perform hep B related tests and discuss the results at each visit. If needed, treatment is recommended to prevent further health complications.</a:t>
        </a:r>
      </a:p>
    </p188:txBody>
    <p188:extLst>
      <p:ext xmlns:p="http://schemas.openxmlformats.org/presentationml/2006/main" uri="{57CB4572-C831-44C2-8A1C-0ADB6CCDFE69}">
        <p223:reactions xmlns:p223="http://schemas.microsoft.com/office/powerpoint/2022/03/main">
          <p223:rxn type="👍">
            <p223:instance time="2023-09-12T20:34:32.222" authorId="{C9C63473-DB4B-2DE8-CF42-A6FAE567A929}"/>
          </p223:rxn>
        </p223:reactions>
      </p:ext>
    </p188:extLst>
  </p188:cm>
  <p188:cm id="{600DF843-4367-4FC3-9A4A-2F8DB323FB18}" authorId="{E79A7BF3-0A29-1EF0-D2E8-91A5D5BA96EC}" status="resolved" created="2023-09-12T17:29:32.198" complete="100000">
    <ac:txMkLst xmlns:ac="http://schemas.microsoft.com/office/drawing/2013/main/command">
      <pc:docMk xmlns:pc="http://schemas.microsoft.com/office/powerpoint/2013/main/command"/>
      <pc:sldMk xmlns:pc="http://schemas.microsoft.com/office/powerpoint/2013/main/command" cId="0" sldId="277"/>
      <ac:spMk id="17" creationId="{00000000-0000-0000-0000-000000000000}"/>
      <ac:txMk cp="0" len="50">
        <ac:context len="169" hash="1222960451"/>
      </ac:txMk>
    </ac:txMkLst>
    <p188:pos x="3951514" y="598714"/>
    <p188:txBody>
      <a:bodyPr/>
      <a:lstStyle/>
      <a:p>
        <a:r>
          <a:rPr lang="en-US"/>
          <a:t>both very important to keep the liver healthy and prevent fatty liver which can cause liver damage.</a:t>
        </a:r>
      </a:p>
    </p188:txBody>
    <p188:extLst>
      <p:ext xmlns:p="http://schemas.openxmlformats.org/presentationml/2006/main" uri="{57CB4572-C831-44C2-8A1C-0ADB6CCDFE69}">
        <p223:reactions xmlns:p223="http://schemas.microsoft.com/office/powerpoint/2022/03/main">
          <p223:rxn type="👍">
            <p223:instance time="2023-09-12T20:37:51.602" authorId="{C9C63473-DB4B-2DE8-CF42-A6FAE567A929}"/>
          </p223:rxn>
        </p223:reactions>
      </p:ext>
    </p188:extLst>
  </p188:cm>
</p188:cmLst>
</file>

<file path=ppt/comments/modernComment_116_0.xml><?xml version="1.0" encoding="utf-8"?>
<p188:cmLst xmlns:a="http://schemas.openxmlformats.org/drawingml/2006/main" xmlns:r="http://schemas.openxmlformats.org/officeDocument/2006/relationships" xmlns:p188="http://schemas.microsoft.com/office/powerpoint/2018/8/main">
  <p188:cm id="{5AAE2623-5BBC-4892-AF9C-31664B42FB96}" authorId="{E79A7BF3-0A29-1EF0-D2E8-91A5D5BA96EC}" status="resolved" created="2023-09-12T17:34:40.477" complete="100000">
    <pc:sldMkLst xmlns:pc="http://schemas.microsoft.com/office/powerpoint/2013/main/command">
      <pc:docMk/>
      <pc:sldMk cId="0" sldId="278"/>
    </pc:sldMkLst>
    <p188:txBody>
      <a:bodyPr/>
      <a:lstStyle/>
      <a:p>
        <a:r>
          <a:rPr lang="en-US"/>
          <a:t>Herbal medication can actually cause damage to the liver. Preventing damage to the liver is important when living with hepatitis B. </a:t>
        </a:r>
      </a:p>
    </p188:txBody>
    <p188:extLst>
      <p:ext xmlns:p="http://schemas.openxmlformats.org/presentationml/2006/main" uri="{57CB4572-C831-44C2-8A1C-0ADB6CCDFE69}">
        <p223:reactions xmlns:p223="http://schemas.microsoft.com/office/powerpoint/2022/03/main">
          <p223:rxn type="👍">
            <p223:instance time="2023-09-12T20:30:48.327" authorId="{C9C63473-DB4B-2DE8-CF42-A6FAE567A929}"/>
          </p223:rxn>
        </p223:reactions>
      </p:ext>
    </p188:extLst>
  </p188:cm>
</p188:cmLst>
</file>

<file path=ppt/comments/modernComment_117_0.xml><?xml version="1.0" encoding="utf-8"?>
<p188:cmLst xmlns:a="http://schemas.openxmlformats.org/drawingml/2006/main" xmlns:r="http://schemas.openxmlformats.org/officeDocument/2006/relationships" xmlns:p188="http://schemas.microsoft.com/office/powerpoint/2018/8/main">
  <p188:cm id="{B6068326-3F87-44A6-A3A3-D3542B71EB9D}" authorId="{E79A7BF3-0A29-1EF0-D2E8-91A5D5BA96EC}" status="resolved" created="2023-09-12T17:35:51.230" complete="100000">
    <ac:txMkLst xmlns:ac="http://schemas.microsoft.com/office/drawing/2013/main/command">
      <pc:docMk xmlns:pc="http://schemas.microsoft.com/office/powerpoint/2013/main/command"/>
      <pc:sldMk xmlns:pc="http://schemas.microsoft.com/office/powerpoint/2013/main/command" cId="0" sldId="279"/>
      <ac:spMk id="8" creationId="{00000000-0000-0000-0000-000000000000}"/>
      <ac:txMk cp="104" len="1">
        <ac:context len="288" hash="4004422904"/>
      </ac:txMk>
    </ac:txMkLst>
    <p188:pos x="6107373" y="1398895"/>
    <p188:txBody>
      <a:bodyPr/>
      <a:lstStyle/>
      <a:p>
        <a:r>
          <a:rPr lang="en-US"/>
          <a:t>Preventing liver damage is necessary in order to live a long healthy life with hepatitis B.
medication is only prescribed by a healthcare provider if needed. Medication is not taken or recommended for just being diagnosed with hepatitis B.</a:t>
        </a:r>
      </a:p>
    </p188:txBody>
    <p188:extLst>
      <p:ext xmlns:p="http://schemas.openxmlformats.org/presentationml/2006/main" uri="{57CB4572-C831-44C2-8A1C-0ADB6CCDFE69}">
        <p223:reactions xmlns:p223="http://schemas.microsoft.com/office/powerpoint/2022/03/main">
          <p223:rxn type="👍">
            <p223:instance time="2023-09-12T20:29:14.528" authorId="{C9C63473-DB4B-2DE8-CF42-A6FAE567A929}"/>
          </p223:rxn>
        </p223:reactions>
      </p:ext>
    </p188:extLst>
  </p188:cm>
</p188:cmLst>
</file>

<file path=ppt/comments/modernComment_123_0.xml><?xml version="1.0" encoding="utf-8"?>
<p188:cmLst xmlns:a="http://schemas.openxmlformats.org/drawingml/2006/main" xmlns:r="http://schemas.openxmlformats.org/officeDocument/2006/relationships" xmlns:p188="http://schemas.microsoft.com/office/powerpoint/2018/8/main">
  <p188:cm id="{3FEB1246-1F28-4A13-8492-9D97379D6442}" authorId="{E79A7BF3-0A29-1EF0-D2E8-91A5D5BA96EC}" status="resolved" created="2023-09-12T18:02:40.130" complete="100000">
    <ac:txMkLst xmlns:ac="http://schemas.microsoft.com/office/drawing/2013/main/command">
      <pc:docMk xmlns:pc="http://schemas.microsoft.com/office/powerpoint/2013/main/command"/>
      <pc:sldMk xmlns:pc="http://schemas.microsoft.com/office/powerpoint/2013/main/command" cId="0" sldId="291"/>
      <ac:spMk id="24" creationId="{00000000-0000-0000-0000-000000000000}"/>
      <ac:txMk cp="27" len="78">
        <ac:context len="106" hash="3516996482"/>
      </ac:txMk>
    </ac:txMkLst>
    <p188:pos x="2604447" y="966716"/>
    <p188:txBody>
      <a:bodyPr/>
      <a:lstStyle/>
      <a:p>
        <a:r>
          <a:rPr lang="en-US"/>
          <a:t>had a blood contact from someone living with hepatitis B.</a:t>
        </a:r>
      </a:p>
    </p188:txBody>
    <p188:extLst>
      <p:ext xmlns:p="http://schemas.openxmlformats.org/presentationml/2006/main" uri="{57CB4572-C831-44C2-8A1C-0ADB6CCDFE69}">
        <p223:reactions xmlns:p223="http://schemas.microsoft.com/office/powerpoint/2022/03/main">
          <p223:rxn type="👍">
            <p223:instance time="2023-09-12T20:24:14.241" authorId="{C9C63473-DB4B-2DE8-CF42-A6FAE567A929}"/>
          </p223:rxn>
        </p223:reactions>
      </p:ext>
    </p188:extLst>
  </p188:cm>
</p188:cmLst>
</file>

<file path=ppt/comments/modernComment_127_0.xml><?xml version="1.0" encoding="utf-8"?>
<p188:cmLst xmlns:a="http://schemas.openxmlformats.org/drawingml/2006/main" xmlns:r="http://schemas.openxmlformats.org/officeDocument/2006/relationships" xmlns:p188="http://schemas.microsoft.com/office/powerpoint/2018/8/main">
  <p188:cm id="{1574B214-1D83-48DD-B95E-6B890D6063EC}" authorId="{E79A7BF3-0A29-1EF0-D2E8-91A5D5BA96EC}" status="resolved" created="2023-09-12T18:05:45.029" complete="100000">
    <ac:txMkLst xmlns:ac="http://schemas.microsoft.com/office/drawing/2013/main/command">
      <pc:docMk xmlns:pc="http://schemas.microsoft.com/office/powerpoint/2013/main/command"/>
      <pc:sldMk xmlns:pc="http://schemas.microsoft.com/office/powerpoint/2013/main/command" cId="0" sldId="295"/>
      <ac:spMk id="23" creationId="{00000000-0000-0000-0000-000000000000}"/>
      <ac:txMk cp="29" len="25">
        <ac:context len="58" hash="2306284514"/>
      </ac:txMk>
    </ac:txMkLst>
    <p188:pos x="4708477" y="261582"/>
    <p188:txBody>
      <a:bodyPr/>
      <a:lstStyle/>
      <a:p>
        <a:r>
          <a:rPr lang="en-US"/>
          <a:t>vaccine?</a:t>
        </a:r>
      </a:p>
    </p188:txBody>
    <p188:extLst>
      <p:ext xmlns:p="http://schemas.openxmlformats.org/presentationml/2006/main" uri="{57CB4572-C831-44C2-8A1C-0ADB6CCDFE69}">
        <p223:reactions xmlns:p223="http://schemas.microsoft.com/office/powerpoint/2022/03/main">
          <p223:rxn type="👍">
            <p223:instance time="2023-09-12T20:10:50.818" authorId="{C9C63473-DB4B-2DE8-CF42-A6FAE567A929}"/>
          </p223:rxn>
        </p223:reactions>
      </p:ext>
    </p188:extLst>
  </p188:cm>
</p188:cmLst>
</file>

<file path=ppt/comments/modernComment_128_0.xml><?xml version="1.0" encoding="utf-8"?>
<p188:cmLst xmlns:a="http://schemas.openxmlformats.org/drawingml/2006/main" xmlns:r="http://schemas.openxmlformats.org/officeDocument/2006/relationships" xmlns:p188="http://schemas.microsoft.com/office/powerpoint/2018/8/main">
  <p188:cm id="{072B0D23-6EA2-4C05-8C6B-0DDC43E9A1BC}" authorId="{E79A7BF3-0A29-1EF0-D2E8-91A5D5BA96EC}" status="resolved" created="2023-09-12T18:10:56.496" complete="100000">
    <ac:txMkLst xmlns:ac="http://schemas.microsoft.com/office/drawing/2013/main/command">
      <pc:docMk xmlns:pc="http://schemas.microsoft.com/office/powerpoint/2013/main/command"/>
      <pc:sldMk xmlns:pc="http://schemas.microsoft.com/office/powerpoint/2013/main/command" cId="0" sldId="296"/>
      <ac:spMk id="10" creationId="{00000000-0000-0000-0000-000000000000}"/>
      <ac:txMk cp="0" len="60">
        <ac:context len="62" hash="688520017"/>
      </ac:txMk>
    </ac:txMkLst>
    <p188:pos x="2604447" y="966716"/>
    <p188:txBody>
      <a:bodyPr/>
      <a:lstStyle/>
      <a:p>
        <a:r>
          <a:rPr lang="en-US"/>
          <a:t>Also incorporate hepatitis B testing at annual visits or at your site.
Offer vaccine to prompt a discussion about hepatitis B and testing.</a:t>
        </a:r>
      </a:p>
    </p188:txBody>
    <p188:extLst>
      <p:ext xmlns:p="http://schemas.openxmlformats.org/presentationml/2006/main" uri="{57CB4572-C831-44C2-8A1C-0ADB6CCDFE69}">
        <p223:reactions xmlns:p223="http://schemas.microsoft.com/office/powerpoint/2022/03/main">
          <p223:rxn type="👍">
            <p223:instance time="2023-09-12T20:22:33.989" authorId="{C9C63473-DB4B-2DE8-CF42-A6FAE567A929}"/>
          </p223:rxn>
        </p223:reactions>
      </p:ext>
    </p188:extLst>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5.jpe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4.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svg"/><Relationship Id="rId10" Type="http://schemas.openxmlformats.org/officeDocument/2006/relationships/image" Target="../media/image4.png"/><Relationship Id="rId4" Type="http://schemas.openxmlformats.org/officeDocument/2006/relationships/image" Target="../media/image17.png"/><Relationship Id="rId9"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27.svg"/></Relationships>
</file>

<file path=ppt/slides/_rels/slide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microsoft.com/office/2018/10/relationships/comments" Target="../comments/modernComment_107_0.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2.png"/><Relationship Id="rId7"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4.png"/><Relationship Id="rId7" Type="http://schemas.openxmlformats.org/officeDocument/2006/relationships/image" Target="../media/image40.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4.png"/><Relationship Id="rId4" Type="http://schemas.openxmlformats.org/officeDocument/2006/relationships/image" Target="../media/image43.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jpeg"/><Relationship Id="rId2" Type="http://schemas.microsoft.com/office/2018/10/relationships/comments" Target="../comments/modernComment_10C_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3" Type="http://schemas.openxmlformats.org/officeDocument/2006/relationships/image" Target="../media/image57.svg"/><Relationship Id="rId18" Type="http://schemas.openxmlformats.org/officeDocument/2006/relationships/image" Target="../media/image62.png"/><Relationship Id="rId26" Type="http://schemas.openxmlformats.org/officeDocument/2006/relationships/image" Target="../media/image70.png"/><Relationship Id="rId3" Type="http://schemas.openxmlformats.org/officeDocument/2006/relationships/image" Target="../media/image47.png"/><Relationship Id="rId21" Type="http://schemas.openxmlformats.org/officeDocument/2006/relationships/image" Target="../media/image65.sv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1.svg"/><Relationship Id="rId25" Type="http://schemas.openxmlformats.org/officeDocument/2006/relationships/image" Target="../media/image69.svg"/><Relationship Id="rId33" Type="http://schemas.openxmlformats.org/officeDocument/2006/relationships/image" Target="../media/image75.jpeg"/><Relationship Id="rId2" Type="http://schemas.microsoft.com/office/2018/10/relationships/comments" Target="../comments/modernComment_10E_0.xml"/><Relationship Id="rId16" Type="http://schemas.openxmlformats.org/officeDocument/2006/relationships/image" Target="../media/image60.png"/><Relationship Id="rId20" Type="http://schemas.openxmlformats.org/officeDocument/2006/relationships/image" Target="../media/image64.png"/><Relationship Id="rId29"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50.svg"/><Relationship Id="rId11" Type="http://schemas.openxmlformats.org/officeDocument/2006/relationships/image" Target="../media/image55.jpeg"/><Relationship Id="rId24" Type="http://schemas.openxmlformats.org/officeDocument/2006/relationships/image" Target="../media/image68.png"/><Relationship Id="rId32" Type="http://schemas.openxmlformats.org/officeDocument/2006/relationships/image" Target="../media/image74.svg"/><Relationship Id="rId5" Type="http://schemas.openxmlformats.org/officeDocument/2006/relationships/image" Target="../media/image49.png"/><Relationship Id="rId15" Type="http://schemas.openxmlformats.org/officeDocument/2006/relationships/image" Target="../media/image59.svg"/><Relationship Id="rId23" Type="http://schemas.openxmlformats.org/officeDocument/2006/relationships/image" Target="../media/image67.svg"/><Relationship Id="rId28" Type="http://schemas.openxmlformats.org/officeDocument/2006/relationships/image" Target="../media/image4.png"/><Relationship Id="rId10" Type="http://schemas.openxmlformats.org/officeDocument/2006/relationships/image" Target="../media/image54.svg"/><Relationship Id="rId19" Type="http://schemas.openxmlformats.org/officeDocument/2006/relationships/image" Target="../media/image63.svg"/><Relationship Id="rId31" Type="http://schemas.openxmlformats.org/officeDocument/2006/relationships/image" Target="../media/image73.pn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6.png"/><Relationship Id="rId27" Type="http://schemas.openxmlformats.org/officeDocument/2006/relationships/image" Target="../media/image71.svg"/><Relationship Id="rId30" Type="http://schemas.openxmlformats.org/officeDocument/2006/relationships/image" Target="../media/image5.jpeg"/><Relationship Id="rId8" Type="http://schemas.openxmlformats.org/officeDocument/2006/relationships/image" Target="../media/image52.svg"/></Relationships>
</file>

<file path=ppt/slides/_rels/slide17.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86.png"/><Relationship Id="rId18" Type="http://schemas.openxmlformats.org/officeDocument/2006/relationships/image" Target="../media/image90.png"/><Relationship Id="rId3" Type="http://schemas.openxmlformats.org/officeDocument/2006/relationships/image" Target="../media/image76.png"/><Relationship Id="rId21" Type="http://schemas.openxmlformats.org/officeDocument/2006/relationships/image" Target="../media/image5.jpeg"/><Relationship Id="rId7" Type="http://schemas.openxmlformats.org/officeDocument/2006/relationships/image" Target="../media/image80.png"/><Relationship Id="rId12" Type="http://schemas.openxmlformats.org/officeDocument/2006/relationships/image" Target="../media/image85.svg"/><Relationship Id="rId17" Type="http://schemas.openxmlformats.org/officeDocument/2006/relationships/image" Target="../media/image55.jpeg"/><Relationship Id="rId25" Type="http://schemas.openxmlformats.org/officeDocument/2006/relationships/image" Target="../media/image95.svg"/><Relationship Id="rId2" Type="http://schemas.microsoft.com/office/2018/10/relationships/comments" Target="../comments/modernComment_10F_0.xml"/><Relationship Id="rId16" Type="http://schemas.openxmlformats.org/officeDocument/2006/relationships/image" Target="../media/image89.svg"/><Relationship Id="rId20"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9.svg"/><Relationship Id="rId11" Type="http://schemas.openxmlformats.org/officeDocument/2006/relationships/image" Target="../media/image84.png"/><Relationship Id="rId24" Type="http://schemas.openxmlformats.org/officeDocument/2006/relationships/image" Target="../media/image94.png"/><Relationship Id="rId5" Type="http://schemas.openxmlformats.org/officeDocument/2006/relationships/image" Target="../media/image78.png"/><Relationship Id="rId15" Type="http://schemas.openxmlformats.org/officeDocument/2006/relationships/image" Target="../media/image88.png"/><Relationship Id="rId23" Type="http://schemas.openxmlformats.org/officeDocument/2006/relationships/image" Target="../media/image93.svg"/><Relationship Id="rId10" Type="http://schemas.openxmlformats.org/officeDocument/2006/relationships/image" Target="../media/image83.svg"/><Relationship Id="rId19" Type="http://schemas.openxmlformats.org/officeDocument/2006/relationships/image" Target="../media/image91.svg"/><Relationship Id="rId4" Type="http://schemas.openxmlformats.org/officeDocument/2006/relationships/image" Target="../media/image77.svg"/><Relationship Id="rId9" Type="http://schemas.openxmlformats.org/officeDocument/2006/relationships/image" Target="../media/image82.png"/><Relationship Id="rId14" Type="http://schemas.openxmlformats.org/officeDocument/2006/relationships/image" Target="../media/image87.svg"/><Relationship Id="rId22" Type="http://schemas.openxmlformats.org/officeDocument/2006/relationships/image" Target="../media/image92.png"/></Relationships>
</file>

<file path=ppt/slides/_rels/slide18.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55.jpeg"/><Relationship Id="rId3" Type="http://schemas.openxmlformats.org/officeDocument/2006/relationships/image" Target="../media/image97.svg"/><Relationship Id="rId7" Type="http://schemas.openxmlformats.org/officeDocument/2006/relationships/image" Target="../media/image101.png"/><Relationship Id="rId12" Type="http://schemas.openxmlformats.org/officeDocument/2006/relationships/image" Target="../media/image106.svg"/><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105.png"/><Relationship Id="rId5" Type="http://schemas.openxmlformats.org/officeDocument/2006/relationships/image" Target="../media/image99.png"/><Relationship Id="rId15" Type="http://schemas.openxmlformats.org/officeDocument/2006/relationships/image" Target="../media/image5.jpeg"/><Relationship Id="rId10" Type="http://schemas.openxmlformats.org/officeDocument/2006/relationships/image" Target="../media/image104.jpeg"/><Relationship Id="rId4" Type="http://schemas.openxmlformats.org/officeDocument/2006/relationships/image" Target="../media/image98.png"/><Relationship Id="rId9" Type="http://schemas.openxmlformats.org/officeDocument/2006/relationships/image" Target="../media/image103.png"/><Relationship Id="rId1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07.png"/><Relationship Id="rId7" Type="http://schemas.openxmlformats.org/officeDocument/2006/relationships/image" Target="../media/image111.png"/><Relationship Id="rId12" Type="http://schemas.openxmlformats.org/officeDocument/2006/relationships/image" Target="../media/image5.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110.svg"/><Relationship Id="rId11" Type="http://schemas.openxmlformats.org/officeDocument/2006/relationships/image" Target="../media/image4.png"/><Relationship Id="rId5" Type="http://schemas.openxmlformats.org/officeDocument/2006/relationships/image" Target="../media/image109.png"/><Relationship Id="rId10" Type="http://schemas.openxmlformats.org/officeDocument/2006/relationships/image" Target="../media/image114.svg"/><Relationship Id="rId4" Type="http://schemas.openxmlformats.org/officeDocument/2006/relationships/image" Target="../media/image108.svg"/><Relationship Id="rId9" Type="http://schemas.openxmlformats.org/officeDocument/2006/relationships/image" Target="../media/image113.png"/></Relationships>
</file>

<file path=ppt/slides/_rels/slide2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5.jpeg"/><Relationship Id="rId7" Type="http://schemas.openxmlformats.org/officeDocument/2006/relationships/image" Target="../media/image4.png"/><Relationship Id="rId2" Type="http://schemas.microsoft.com/office/2018/10/relationships/comments" Target="../comments/modernComment_112_0.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116.svg"/><Relationship Id="rId4" Type="http://schemas.openxmlformats.org/officeDocument/2006/relationships/image" Target="../media/image115.png"/></Relationships>
</file>

<file path=ppt/slides/_rels/slide2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21.svg"/><Relationship Id="rId3" Type="http://schemas.openxmlformats.org/officeDocument/2006/relationships/image" Target="../media/image4.png"/><Relationship Id="rId7" Type="http://schemas.openxmlformats.org/officeDocument/2006/relationships/image" Target="../media/image120.pn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119.svg"/><Relationship Id="rId5" Type="http://schemas.openxmlformats.org/officeDocument/2006/relationships/image" Target="../media/image118.png"/><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55.jpeg"/><Relationship Id="rId7" Type="http://schemas.openxmlformats.org/officeDocument/2006/relationships/image" Target="../media/image4.png"/><Relationship Id="rId2" Type="http://schemas.microsoft.com/office/2018/10/relationships/comments" Target="../comments/modernComment_114_0.xml"/><Relationship Id="rId1" Type="http://schemas.openxmlformats.org/officeDocument/2006/relationships/slideLayout" Target="../slideLayouts/slideLayout7.xml"/><Relationship Id="rId6" Type="http://schemas.openxmlformats.org/officeDocument/2006/relationships/image" Target="../media/image124.jpeg"/><Relationship Id="rId5" Type="http://schemas.openxmlformats.org/officeDocument/2006/relationships/image" Target="../media/image123.svg"/><Relationship Id="rId4" Type="http://schemas.openxmlformats.org/officeDocument/2006/relationships/image" Target="../media/image122.png"/></Relationships>
</file>

<file path=ppt/slides/_rels/slide24.xml.rels><?xml version="1.0" encoding="UTF-8" standalone="yes"?>
<Relationships xmlns="http://schemas.openxmlformats.org/package/2006/relationships"><Relationship Id="rId8" Type="http://schemas.openxmlformats.org/officeDocument/2006/relationships/image" Target="../media/image129.svg"/><Relationship Id="rId13" Type="http://schemas.openxmlformats.org/officeDocument/2006/relationships/image" Target="../media/image4.png"/><Relationship Id="rId3" Type="http://schemas.openxmlformats.org/officeDocument/2006/relationships/image" Target="../media/image55.jpeg"/><Relationship Id="rId7" Type="http://schemas.openxmlformats.org/officeDocument/2006/relationships/image" Target="../media/image128.png"/><Relationship Id="rId12" Type="http://schemas.openxmlformats.org/officeDocument/2006/relationships/image" Target="../media/image133.svg"/><Relationship Id="rId2" Type="http://schemas.microsoft.com/office/2018/10/relationships/comments" Target="../comments/modernComment_115_0.xml"/><Relationship Id="rId1" Type="http://schemas.openxmlformats.org/officeDocument/2006/relationships/slideLayout" Target="../slideLayouts/slideLayout7.xml"/><Relationship Id="rId6" Type="http://schemas.openxmlformats.org/officeDocument/2006/relationships/image" Target="../media/image127.svg"/><Relationship Id="rId11" Type="http://schemas.openxmlformats.org/officeDocument/2006/relationships/image" Target="../media/image132.png"/><Relationship Id="rId5" Type="http://schemas.openxmlformats.org/officeDocument/2006/relationships/image" Target="../media/image126.png"/><Relationship Id="rId10" Type="http://schemas.openxmlformats.org/officeDocument/2006/relationships/image" Target="../media/image131.svg"/><Relationship Id="rId4" Type="http://schemas.openxmlformats.org/officeDocument/2006/relationships/image" Target="../media/image125.jpeg"/><Relationship Id="rId9" Type="http://schemas.openxmlformats.org/officeDocument/2006/relationships/image" Target="../media/image130.png"/><Relationship Id="rId14" Type="http://schemas.openxmlformats.org/officeDocument/2006/relationships/image" Target="../media/image5.jpeg"/></Relationships>
</file>

<file path=ppt/slides/_rels/slide25.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55.jpeg"/><Relationship Id="rId7" Type="http://schemas.openxmlformats.org/officeDocument/2006/relationships/image" Target="../media/image137.svg"/><Relationship Id="rId2" Type="http://schemas.microsoft.com/office/2018/10/relationships/comments" Target="../comments/modernComment_116_0.xml"/><Relationship Id="rId1" Type="http://schemas.openxmlformats.org/officeDocument/2006/relationships/slideLayout" Target="../slideLayouts/slideLayout7.xml"/><Relationship Id="rId6" Type="http://schemas.openxmlformats.org/officeDocument/2006/relationships/image" Target="../media/image136.png"/><Relationship Id="rId11" Type="http://schemas.openxmlformats.org/officeDocument/2006/relationships/image" Target="../media/image5.jpeg"/><Relationship Id="rId5" Type="http://schemas.openxmlformats.org/officeDocument/2006/relationships/image" Target="../media/image135.svg"/><Relationship Id="rId10" Type="http://schemas.openxmlformats.org/officeDocument/2006/relationships/image" Target="../media/image4.png"/><Relationship Id="rId4" Type="http://schemas.openxmlformats.org/officeDocument/2006/relationships/image" Target="../media/image134.png"/><Relationship Id="rId9" Type="http://schemas.openxmlformats.org/officeDocument/2006/relationships/image" Target="../media/image139.svg"/></Relationships>
</file>

<file path=ppt/slides/_rels/slide26.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55.jpeg"/><Relationship Id="rId7" Type="http://schemas.openxmlformats.org/officeDocument/2006/relationships/image" Target="../media/image143.svg"/><Relationship Id="rId2" Type="http://schemas.microsoft.com/office/2018/10/relationships/comments" Target="../comments/modernComment_117_0.xml"/><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5.jpeg"/><Relationship Id="rId5" Type="http://schemas.openxmlformats.org/officeDocument/2006/relationships/image" Target="../media/image141.svg"/><Relationship Id="rId10" Type="http://schemas.openxmlformats.org/officeDocument/2006/relationships/image" Target="../media/image4.png"/><Relationship Id="rId4" Type="http://schemas.openxmlformats.org/officeDocument/2006/relationships/image" Target="../media/image140.png"/><Relationship Id="rId9" Type="http://schemas.openxmlformats.org/officeDocument/2006/relationships/image" Target="../media/image145.svg"/></Relationships>
</file>

<file path=ppt/slides/_rels/slide27.xml.rels><?xml version="1.0" encoding="UTF-8" standalone="yes"?>
<Relationships xmlns="http://schemas.openxmlformats.org/package/2006/relationships"><Relationship Id="rId8" Type="http://schemas.openxmlformats.org/officeDocument/2006/relationships/image" Target="../media/image145.svg"/><Relationship Id="rId13" Type="http://schemas.openxmlformats.org/officeDocument/2006/relationships/image" Target="../media/image152.png"/><Relationship Id="rId18" Type="http://schemas.openxmlformats.org/officeDocument/2006/relationships/image" Target="../media/image157.svg"/><Relationship Id="rId3" Type="http://schemas.openxmlformats.org/officeDocument/2006/relationships/image" Target="../media/image146.png"/><Relationship Id="rId21" Type="http://schemas.openxmlformats.org/officeDocument/2006/relationships/image" Target="../media/image158.png"/><Relationship Id="rId7" Type="http://schemas.openxmlformats.org/officeDocument/2006/relationships/image" Target="../media/image144.png"/><Relationship Id="rId12" Type="http://schemas.openxmlformats.org/officeDocument/2006/relationships/image" Target="../media/image151.svg"/><Relationship Id="rId17" Type="http://schemas.openxmlformats.org/officeDocument/2006/relationships/image" Target="../media/image156.png"/><Relationship Id="rId2" Type="http://schemas.openxmlformats.org/officeDocument/2006/relationships/image" Target="../media/image55.jpeg"/><Relationship Id="rId16" Type="http://schemas.openxmlformats.org/officeDocument/2006/relationships/image" Target="../media/image155.svg"/><Relationship Id="rId20"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43.svg"/><Relationship Id="rId11" Type="http://schemas.openxmlformats.org/officeDocument/2006/relationships/image" Target="../media/image150.png"/><Relationship Id="rId24" Type="http://schemas.openxmlformats.org/officeDocument/2006/relationships/image" Target="../media/image161.svg"/><Relationship Id="rId5" Type="http://schemas.openxmlformats.org/officeDocument/2006/relationships/image" Target="../media/image142.png"/><Relationship Id="rId15" Type="http://schemas.openxmlformats.org/officeDocument/2006/relationships/image" Target="../media/image154.png"/><Relationship Id="rId23" Type="http://schemas.openxmlformats.org/officeDocument/2006/relationships/image" Target="../media/image160.png"/><Relationship Id="rId10" Type="http://schemas.openxmlformats.org/officeDocument/2006/relationships/image" Target="../media/image149.svg"/><Relationship Id="rId19" Type="http://schemas.openxmlformats.org/officeDocument/2006/relationships/image" Target="../media/image4.png"/><Relationship Id="rId4" Type="http://schemas.openxmlformats.org/officeDocument/2006/relationships/image" Target="../media/image147.svg"/><Relationship Id="rId9" Type="http://schemas.openxmlformats.org/officeDocument/2006/relationships/image" Target="../media/image148.png"/><Relationship Id="rId14" Type="http://schemas.openxmlformats.org/officeDocument/2006/relationships/image" Target="../media/image153.svg"/><Relationship Id="rId22" Type="http://schemas.openxmlformats.org/officeDocument/2006/relationships/image" Target="../media/image159.svg"/></Relationships>
</file>

<file path=ppt/slides/_rels/slide28.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7.xml"/><Relationship Id="rId4" Type="http://schemas.openxmlformats.org/officeDocument/2006/relationships/image" Target="../media/image164.jpeg"/></Relationships>
</file>

<file path=ppt/slides/_rels/slide2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66.svg"/><Relationship Id="rId7" Type="http://schemas.openxmlformats.org/officeDocument/2006/relationships/image" Target="../media/image4.png"/><Relationship Id="rId2" Type="http://schemas.openxmlformats.org/officeDocument/2006/relationships/image" Target="../media/image165.pn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168.svg"/><Relationship Id="rId4" Type="http://schemas.openxmlformats.org/officeDocument/2006/relationships/image" Target="../media/image167.png"/><Relationship Id="rId9" Type="http://schemas.openxmlformats.org/officeDocument/2006/relationships/image" Target="../media/image5.jpeg"/></Relationships>
</file>

<file path=ppt/slides/_rels/slide30.xml.rels><?xml version="1.0" encoding="UTF-8" standalone="yes"?>
<Relationships xmlns="http://schemas.openxmlformats.org/package/2006/relationships"><Relationship Id="rId8" Type="http://schemas.openxmlformats.org/officeDocument/2006/relationships/image" Target="../media/image172.jpeg"/><Relationship Id="rId3" Type="http://schemas.openxmlformats.org/officeDocument/2006/relationships/image" Target="../media/image170.svg"/><Relationship Id="rId7" Type="http://schemas.openxmlformats.org/officeDocument/2006/relationships/image" Target="../media/image5.jpeg"/><Relationship Id="rId2" Type="http://schemas.openxmlformats.org/officeDocument/2006/relationships/image" Target="../media/image169.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5.jpeg"/><Relationship Id="rId10" Type="http://schemas.openxmlformats.org/officeDocument/2006/relationships/image" Target="../media/image174.svg"/><Relationship Id="rId4" Type="http://schemas.openxmlformats.org/officeDocument/2006/relationships/image" Target="../media/image171.jpeg"/><Relationship Id="rId9" Type="http://schemas.openxmlformats.org/officeDocument/2006/relationships/image" Target="../media/image173.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7.sv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176.png"/><Relationship Id="rId5" Type="http://schemas.openxmlformats.org/officeDocument/2006/relationships/image" Target="../media/image175.jpeg"/><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68.svg"/><Relationship Id="rId7" Type="http://schemas.openxmlformats.org/officeDocument/2006/relationships/image" Target="../media/image173.png"/><Relationship Id="rId2" Type="http://schemas.openxmlformats.org/officeDocument/2006/relationships/image" Target="../media/image167.png"/><Relationship Id="rId1" Type="http://schemas.openxmlformats.org/officeDocument/2006/relationships/slideLayout" Target="../slideLayouts/slideLayout7.xml"/><Relationship Id="rId6" Type="http://schemas.openxmlformats.org/officeDocument/2006/relationships/image" Target="../media/image172.jpeg"/><Relationship Id="rId11" Type="http://schemas.openxmlformats.org/officeDocument/2006/relationships/image" Target="../media/image5.jpeg"/><Relationship Id="rId5" Type="http://schemas.openxmlformats.org/officeDocument/2006/relationships/image" Target="../media/image2.jpeg"/><Relationship Id="rId10" Type="http://schemas.openxmlformats.org/officeDocument/2006/relationships/image" Target="../media/image4.png"/><Relationship Id="rId4" Type="http://schemas.openxmlformats.org/officeDocument/2006/relationships/image" Target="../media/image171.jpeg"/><Relationship Id="rId9" Type="http://schemas.openxmlformats.org/officeDocument/2006/relationships/image" Target="../media/image55.jpe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5.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179.svg"/><Relationship Id="rId5" Type="http://schemas.openxmlformats.org/officeDocument/2006/relationships/image" Target="../media/image178.png"/><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68.svg"/><Relationship Id="rId7" Type="http://schemas.openxmlformats.org/officeDocument/2006/relationships/image" Target="../media/image173.png"/><Relationship Id="rId2" Type="http://schemas.openxmlformats.org/officeDocument/2006/relationships/image" Target="../media/image167.png"/><Relationship Id="rId1" Type="http://schemas.openxmlformats.org/officeDocument/2006/relationships/slideLayout" Target="../slideLayouts/slideLayout7.xml"/><Relationship Id="rId6" Type="http://schemas.openxmlformats.org/officeDocument/2006/relationships/image" Target="../media/image172.jpeg"/><Relationship Id="rId11" Type="http://schemas.openxmlformats.org/officeDocument/2006/relationships/image" Target="../media/image5.jpeg"/><Relationship Id="rId5" Type="http://schemas.openxmlformats.org/officeDocument/2006/relationships/image" Target="../media/image2.jpeg"/><Relationship Id="rId10" Type="http://schemas.openxmlformats.org/officeDocument/2006/relationships/image" Target="../media/image4.png"/><Relationship Id="rId4" Type="http://schemas.openxmlformats.org/officeDocument/2006/relationships/image" Target="../media/image171.jpeg"/><Relationship Id="rId9"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179.svg"/><Relationship Id="rId7" Type="http://schemas.openxmlformats.org/officeDocument/2006/relationships/image" Target="../media/image175.jpeg"/><Relationship Id="rId2" Type="http://schemas.openxmlformats.org/officeDocument/2006/relationships/image" Target="../media/image178.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svg"/><Relationship Id="rId3" Type="http://schemas.openxmlformats.org/officeDocument/2006/relationships/image" Target="../media/image55.jpeg"/><Relationship Id="rId7" Type="http://schemas.openxmlformats.org/officeDocument/2006/relationships/image" Target="../media/image182.svg"/><Relationship Id="rId12" Type="http://schemas.openxmlformats.org/officeDocument/2006/relationships/image" Target="../media/image187.png"/><Relationship Id="rId2" Type="http://schemas.openxmlformats.org/officeDocument/2006/relationships/image" Target="../media/image180.jpeg"/><Relationship Id="rId1" Type="http://schemas.openxmlformats.org/officeDocument/2006/relationships/slideLayout" Target="../slideLayouts/slideLayout7.xml"/><Relationship Id="rId6" Type="http://schemas.openxmlformats.org/officeDocument/2006/relationships/image" Target="../media/image181.png"/><Relationship Id="rId11" Type="http://schemas.openxmlformats.org/officeDocument/2006/relationships/image" Target="../media/image186.svg"/><Relationship Id="rId5" Type="http://schemas.openxmlformats.org/officeDocument/2006/relationships/image" Target="../media/image5.jpeg"/><Relationship Id="rId15" Type="http://schemas.openxmlformats.org/officeDocument/2006/relationships/image" Target="../media/image190.svg"/><Relationship Id="rId10" Type="http://schemas.openxmlformats.org/officeDocument/2006/relationships/image" Target="../media/image185.png"/><Relationship Id="rId4" Type="http://schemas.openxmlformats.org/officeDocument/2006/relationships/image" Target="../media/image4.png"/><Relationship Id="rId9" Type="http://schemas.openxmlformats.org/officeDocument/2006/relationships/image" Target="../media/image184.svg"/><Relationship Id="rId14" Type="http://schemas.openxmlformats.org/officeDocument/2006/relationships/image" Target="../media/image189.png"/></Relationships>
</file>

<file path=ppt/slides/_rels/slide37.xml.rels><?xml version="1.0" encoding="UTF-8" standalone="yes"?>
<Relationships xmlns="http://schemas.openxmlformats.org/package/2006/relationships"><Relationship Id="rId8" Type="http://schemas.openxmlformats.org/officeDocument/2006/relationships/image" Target="../media/image194.svg"/><Relationship Id="rId3" Type="http://schemas.openxmlformats.org/officeDocument/2006/relationships/image" Target="../media/image192.svg"/><Relationship Id="rId7" Type="http://schemas.openxmlformats.org/officeDocument/2006/relationships/image" Target="../media/image193.png"/><Relationship Id="rId2" Type="http://schemas.openxmlformats.org/officeDocument/2006/relationships/image" Target="../media/image19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55.jpeg"/><Relationship Id="rId9" Type="http://schemas.openxmlformats.org/officeDocument/2006/relationships/image" Target="../media/image195.jpeg"/></Relationships>
</file>

<file path=ppt/slides/_rels/slide38.xml.rels><?xml version="1.0" encoding="UTF-8" standalone="yes"?>
<Relationships xmlns="http://schemas.openxmlformats.org/package/2006/relationships"><Relationship Id="rId8" Type="http://schemas.openxmlformats.org/officeDocument/2006/relationships/image" Target="../media/image164.jpeg"/><Relationship Id="rId3" Type="http://schemas.openxmlformats.org/officeDocument/2006/relationships/image" Target="../media/image55.jpeg"/><Relationship Id="rId7" Type="http://schemas.openxmlformats.org/officeDocument/2006/relationships/image" Target="../media/image194.svg"/><Relationship Id="rId2" Type="http://schemas.microsoft.com/office/2018/10/relationships/comments" Target="../comments/modernComment_123_0.xml"/><Relationship Id="rId1" Type="http://schemas.openxmlformats.org/officeDocument/2006/relationships/slideLayout" Target="../slideLayouts/slideLayout7.xml"/><Relationship Id="rId6" Type="http://schemas.openxmlformats.org/officeDocument/2006/relationships/image" Target="../media/image193.png"/><Relationship Id="rId5" Type="http://schemas.openxmlformats.org/officeDocument/2006/relationships/image" Target="../media/image5.jpe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8" Type="http://schemas.openxmlformats.org/officeDocument/2006/relationships/image" Target="../media/image197.jpeg"/><Relationship Id="rId3" Type="http://schemas.openxmlformats.org/officeDocument/2006/relationships/image" Target="../media/image196.jpeg"/><Relationship Id="rId7" Type="http://schemas.openxmlformats.org/officeDocument/2006/relationships/image" Target="../media/image192.sv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191.png"/><Relationship Id="rId11" Type="http://schemas.openxmlformats.org/officeDocument/2006/relationships/image" Target="../media/image194.svg"/><Relationship Id="rId5" Type="http://schemas.openxmlformats.org/officeDocument/2006/relationships/image" Target="../media/image5.jpeg"/><Relationship Id="rId10" Type="http://schemas.openxmlformats.org/officeDocument/2006/relationships/image" Target="../media/image193.png"/><Relationship Id="rId4" Type="http://schemas.openxmlformats.org/officeDocument/2006/relationships/image" Target="../media/image4.png"/><Relationship Id="rId9" Type="http://schemas.openxmlformats.org/officeDocument/2006/relationships/image" Target="../media/image198.jpeg"/></Relationships>
</file>

<file path=ppt/slides/_rels/slide40.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199.jpeg"/><Relationship Id="rId7" Type="http://schemas.openxmlformats.org/officeDocument/2006/relationships/image" Target="../media/image5.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01.jpeg"/><Relationship Id="rId4" Type="http://schemas.openxmlformats.org/officeDocument/2006/relationships/image" Target="../media/image200.jpeg"/><Relationship Id="rId9" Type="http://schemas.openxmlformats.org/officeDocument/2006/relationships/image" Target="../media/image203.svg"/></Relationships>
</file>

<file path=ppt/slides/_rels/slide41.xml.rels><?xml version="1.0" encoding="UTF-8" standalone="yes"?>
<Relationships xmlns="http://schemas.openxmlformats.org/package/2006/relationships"><Relationship Id="rId3" Type="http://schemas.openxmlformats.org/officeDocument/2006/relationships/image" Target="../media/image204.png"/><Relationship Id="rId7" Type="http://schemas.openxmlformats.org/officeDocument/2006/relationships/image" Target="../media/image206.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205.svg"/></Relationships>
</file>

<file path=ppt/slides/_rels/slide42.xml.rels><?xml version="1.0" encoding="UTF-8" standalone="yes"?>
<Relationships xmlns="http://schemas.openxmlformats.org/package/2006/relationships"><Relationship Id="rId8" Type="http://schemas.openxmlformats.org/officeDocument/2006/relationships/image" Target="../media/image205.svg"/><Relationship Id="rId13" Type="http://schemas.openxmlformats.org/officeDocument/2006/relationships/image" Target="../media/image4.png"/><Relationship Id="rId3" Type="http://schemas.openxmlformats.org/officeDocument/2006/relationships/image" Target="../media/image207.jpeg"/><Relationship Id="rId7" Type="http://schemas.openxmlformats.org/officeDocument/2006/relationships/image" Target="../media/image204.png"/><Relationship Id="rId12" Type="http://schemas.openxmlformats.org/officeDocument/2006/relationships/image" Target="../media/image211.svg"/><Relationship Id="rId2" Type="http://schemas.microsoft.com/office/2018/10/relationships/comments" Target="../comments/modernComment_127_0.xm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210.png"/><Relationship Id="rId5" Type="http://schemas.openxmlformats.org/officeDocument/2006/relationships/image" Target="../media/image209.svg"/><Relationship Id="rId10" Type="http://schemas.openxmlformats.org/officeDocument/2006/relationships/image" Target="../media/image153.svg"/><Relationship Id="rId4" Type="http://schemas.openxmlformats.org/officeDocument/2006/relationships/image" Target="../media/image208.png"/><Relationship Id="rId9" Type="http://schemas.openxmlformats.org/officeDocument/2006/relationships/image" Target="../media/image152.png"/><Relationship Id="rId14" Type="http://schemas.openxmlformats.org/officeDocument/2006/relationships/image" Target="../media/image5.jpeg"/></Relationships>
</file>

<file path=ppt/slides/_rels/slide43.xml.rels><?xml version="1.0" encoding="UTF-8" standalone="yes"?>
<Relationships xmlns="http://schemas.openxmlformats.org/package/2006/relationships"><Relationship Id="rId8" Type="http://schemas.openxmlformats.org/officeDocument/2006/relationships/image" Target="../media/image216.svg"/><Relationship Id="rId13" Type="http://schemas.openxmlformats.org/officeDocument/2006/relationships/image" Target="../media/image4.png"/><Relationship Id="rId3" Type="http://schemas.openxmlformats.org/officeDocument/2006/relationships/image" Target="../media/image55.jpeg"/><Relationship Id="rId7" Type="http://schemas.openxmlformats.org/officeDocument/2006/relationships/image" Target="../media/image215.png"/><Relationship Id="rId12" Type="http://schemas.openxmlformats.org/officeDocument/2006/relationships/image" Target="../media/image220.svg"/><Relationship Id="rId2" Type="http://schemas.microsoft.com/office/2018/10/relationships/comments" Target="../comments/modernComment_128_0.xml"/><Relationship Id="rId1" Type="http://schemas.openxmlformats.org/officeDocument/2006/relationships/slideLayout" Target="../slideLayouts/slideLayout7.xml"/><Relationship Id="rId6" Type="http://schemas.openxmlformats.org/officeDocument/2006/relationships/image" Target="../media/image214.jpeg"/><Relationship Id="rId11" Type="http://schemas.openxmlformats.org/officeDocument/2006/relationships/image" Target="../media/image219.png"/><Relationship Id="rId5" Type="http://schemas.openxmlformats.org/officeDocument/2006/relationships/image" Target="../media/image213.jpeg"/><Relationship Id="rId15" Type="http://schemas.openxmlformats.org/officeDocument/2006/relationships/image" Target="../media/image221.jpeg"/><Relationship Id="rId10" Type="http://schemas.openxmlformats.org/officeDocument/2006/relationships/image" Target="../media/image218.svg"/><Relationship Id="rId4" Type="http://schemas.openxmlformats.org/officeDocument/2006/relationships/image" Target="../media/image212.jpeg"/><Relationship Id="rId9" Type="http://schemas.openxmlformats.org/officeDocument/2006/relationships/image" Target="../media/image217.png"/><Relationship Id="rId14" Type="http://schemas.openxmlformats.org/officeDocument/2006/relationships/image" Target="../media/image5.jpe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222.jpeg"/><Relationship Id="rId4" Type="http://schemas.openxmlformats.org/officeDocument/2006/relationships/image" Target="../media/image5.jpeg"/></Relationships>
</file>

<file path=ppt/slides/_rels/slide45.xml.rels><?xml version="1.0" encoding="UTF-8" standalone="yes"?>
<Relationships xmlns="http://schemas.openxmlformats.org/package/2006/relationships"><Relationship Id="rId3" Type="http://schemas.openxmlformats.org/officeDocument/2006/relationships/hyperlink" Target="https://www.surveymonkey.com/r/knowhepatitisBsurvey"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66946"/>
            <a:ext cx="12395946" cy="5792107"/>
            <a:chOff x="0" y="0"/>
            <a:chExt cx="16527928" cy="7722809"/>
          </a:xfrm>
        </p:grpSpPr>
        <p:pic>
          <p:nvPicPr>
            <p:cNvPr id="3" name="Picture 3"/>
            <p:cNvPicPr>
              <a:picLocks noChangeAspect="1"/>
            </p:cNvPicPr>
            <p:nvPr/>
          </p:nvPicPr>
          <p:blipFill>
            <a:blip r:embed="rId2"/>
            <a:srcRect t="14933" b="14933"/>
            <a:stretch>
              <a:fillRect/>
            </a:stretch>
          </p:blipFill>
          <p:spPr>
            <a:xfrm>
              <a:off x="0" y="0"/>
              <a:ext cx="16527928" cy="7722809"/>
            </a:xfrm>
            <a:prstGeom prst="rect">
              <a:avLst/>
            </a:prstGeom>
          </p:spPr>
        </p:pic>
      </p:grpSp>
      <p:grpSp>
        <p:nvGrpSpPr>
          <p:cNvPr id="4" name="Group 4"/>
          <p:cNvGrpSpPr/>
          <p:nvPr/>
        </p:nvGrpSpPr>
        <p:grpSpPr>
          <a:xfrm>
            <a:off x="4767795" y="4675154"/>
            <a:ext cx="8400874" cy="1177309"/>
            <a:chOff x="0" y="0"/>
            <a:chExt cx="3318864" cy="465110"/>
          </a:xfrm>
        </p:grpSpPr>
        <p:sp>
          <p:nvSpPr>
            <p:cNvPr id="5" name="Freeform 5"/>
            <p:cNvSpPr/>
            <p:nvPr/>
          </p:nvSpPr>
          <p:spPr>
            <a:xfrm>
              <a:off x="0" y="0"/>
              <a:ext cx="3318864" cy="465110"/>
            </a:xfrm>
            <a:custGeom>
              <a:avLst/>
              <a:gdLst/>
              <a:ahLst/>
              <a:cxnLst/>
              <a:rect l="l" t="t" r="r" b="b"/>
              <a:pathLst>
                <a:path w="3318864" h="465110">
                  <a:moveTo>
                    <a:pt x="203200" y="0"/>
                  </a:moveTo>
                  <a:lnTo>
                    <a:pt x="3318864" y="0"/>
                  </a:lnTo>
                  <a:lnTo>
                    <a:pt x="3115664" y="465110"/>
                  </a:lnTo>
                  <a:lnTo>
                    <a:pt x="0" y="465110"/>
                  </a:lnTo>
                  <a:lnTo>
                    <a:pt x="203200" y="0"/>
                  </a:lnTo>
                  <a:close/>
                </a:path>
              </a:pathLst>
            </a:custGeom>
            <a:solidFill>
              <a:srgbClr val="777777">
                <a:alpha val="48627"/>
              </a:srgbClr>
            </a:solidFill>
          </p:spPr>
          <p:txBody>
            <a:bodyPr/>
            <a:lstStyle/>
            <a:p>
              <a:endParaRPr lang="en-US"/>
            </a:p>
          </p:txBody>
        </p:sp>
        <p:sp>
          <p:nvSpPr>
            <p:cNvPr id="6" name="TextBox 6"/>
            <p:cNvSpPr txBox="1"/>
            <p:nvPr/>
          </p:nvSpPr>
          <p:spPr>
            <a:xfrm>
              <a:off x="101600" y="-19050"/>
              <a:ext cx="609600" cy="628650"/>
            </a:xfrm>
            <a:prstGeom prst="rect">
              <a:avLst/>
            </a:prstGeom>
          </p:spPr>
          <p:txBody>
            <a:bodyPr lIns="50800" tIns="50800" rIns="50800" bIns="50800" rtlCol="0" anchor="ctr"/>
            <a:lstStyle/>
            <a:p>
              <a:pPr algn="ctr">
                <a:lnSpc>
                  <a:spcPts val="1320"/>
                </a:lnSpc>
              </a:pPr>
              <a:endParaRPr/>
            </a:p>
          </p:txBody>
        </p:sp>
      </p:grpSp>
      <p:grpSp>
        <p:nvGrpSpPr>
          <p:cNvPr id="7" name="Group 7"/>
          <p:cNvGrpSpPr/>
          <p:nvPr/>
        </p:nvGrpSpPr>
        <p:grpSpPr>
          <a:xfrm>
            <a:off x="0" y="146077"/>
            <a:ext cx="7344026" cy="2057400"/>
            <a:chOff x="0" y="0"/>
            <a:chExt cx="2901344" cy="812800"/>
          </a:xfrm>
        </p:grpSpPr>
        <p:sp>
          <p:nvSpPr>
            <p:cNvPr id="8" name="Freeform 8"/>
            <p:cNvSpPr/>
            <p:nvPr/>
          </p:nvSpPr>
          <p:spPr>
            <a:xfrm>
              <a:off x="0" y="0"/>
              <a:ext cx="2901343" cy="812800"/>
            </a:xfrm>
            <a:custGeom>
              <a:avLst/>
              <a:gdLst/>
              <a:ahLst/>
              <a:cxnLst/>
              <a:rect l="l" t="t" r="r" b="b"/>
              <a:pathLst>
                <a:path w="2901343" h="812800">
                  <a:moveTo>
                    <a:pt x="0" y="0"/>
                  </a:moveTo>
                  <a:lnTo>
                    <a:pt x="2901343" y="0"/>
                  </a:lnTo>
                  <a:lnTo>
                    <a:pt x="2901343" y="812800"/>
                  </a:lnTo>
                  <a:lnTo>
                    <a:pt x="0" y="812800"/>
                  </a:lnTo>
                  <a:close/>
                </a:path>
              </a:pathLst>
            </a:custGeom>
            <a:solidFill>
              <a:srgbClr val="B15712">
                <a:alpha val="65882"/>
              </a:srgbClr>
            </a:solidFill>
          </p:spPr>
          <p:txBody>
            <a:bodyPr/>
            <a:lstStyle/>
            <a:p>
              <a:endParaRPr lang="en-US"/>
            </a:p>
          </p:txBody>
        </p:sp>
        <p:sp>
          <p:nvSpPr>
            <p:cNvPr id="9" name="TextBox 9"/>
            <p:cNvSpPr txBox="1"/>
            <p:nvPr/>
          </p:nvSpPr>
          <p:spPr>
            <a:xfrm>
              <a:off x="0" y="-19050"/>
              <a:ext cx="812800" cy="831850"/>
            </a:xfrm>
            <a:prstGeom prst="rect">
              <a:avLst/>
            </a:prstGeom>
          </p:spPr>
          <p:txBody>
            <a:bodyPr lIns="50800" tIns="50800" rIns="50800" bIns="50800" rtlCol="0" anchor="ctr"/>
            <a:lstStyle/>
            <a:p>
              <a:pPr algn="ctr">
                <a:lnSpc>
                  <a:spcPts val="1320"/>
                </a:lnSpc>
              </a:pPr>
              <a:endParaRPr/>
            </a:p>
          </p:txBody>
        </p:sp>
      </p:grpSp>
      <p:sp>
        <p:nvSpPr>
          <p:cNvPr id="10" name="TextBox 10"/>
          <p:cNvSpPr txBox="1"/>
          <p:nvPr/>
        </p:nvSpPr>
        <p:spPr>
          <a:xfrm>
            <a:off x="-143994" y="166085"/>
            <a:ext cx="6571785" cy="1235202"/>
          </a:xfrm>
          <a:prstGeom prst="rect">
            <a:avLst/>
          </a:prstGeom>
        </p:spPr>
        <p:txBody>
          <a:bodyPr lIns="0" tIns="0" rIns="0" bIns="0" rtlCol="0" anchor="t">
            <a:spAutoFit/>
          </a:bodyPr>
          <a:lstStyle/>
          <a:p>
            <a:pPr algn="ctr">
              <a:lnSpc>
                <a:spcPts val="10142"/>
              </a:lnSpc>
            </a:pPr>
            <a:r>
              <a:rPr lang="en-US" sz="7244">
                <a:solidFill>
                  <a:srgbClr val="FFFFFF"/>
                </a:solidFill>
                <a:latin typeface="Libre Baskerville Bold"/>
              </a:rPr>
              <a:t>Hepatitis B</a:t>
            </a:r>
          </a:p>
        </p:txBody>
      </p:sp>
      <p:sp>
        <p:nvSpPr>
          <p:cNvPr id="11" name="TextBox 11"/>
          <p:cNvSpPr txBox="1"/>
          <p:nvPr/>
        </p:nvSpPr>
        <p:spPr>
          <a:xfrm>
            <a:off x="5118867" y="4844887"/>
            <a:ext cx="6858901" cy="790218"/>
          </a:xfrm>
          <a:prstGeom prst="rect">
            <a:avLst/>
          </a:prstGeom>
        </p:spPr>
        <p:txBody>
          <a:bodyPr lIns="0" tIns="0" rIns="0" bIns="0" rtlCol="0" anchor="t">
            <a:spAutoFit/>
          </a:bodyPr>
          <a:lstStyle/>
          <a:p>
            <a:pPr algn="r">
              <a:lnSpc>
                <a:spcPts val="3169"/>
              </a:lnSpc>
            </a:pPr>
            <a:r>
              <a:rPr lang="en-US" sz="2264">
                <a:solidFill>
                  <a:srgbClr val="FFFFFF"/>
                </a:solidFill>
                <a:latin typeface="Kite One"/>
              </a:rPr>
              <a:t>A guide for community health workers, health educators, medical staff and other professionals</a:t>
            </a:r>
          </a:p>
        </p:txBody>
      </p:sp>
      <p:grpSp>
        <p:nvGrpSpPr>
          <p:cNvPr id="12" name="Group 12"/>
          <p:cNvGrpSpPr/>
          <p:nvPr/>
        </p:nvGrpSpPr>
        <p:grpSpPr>
          <a:xfrm>
            <a:off x="-746332" y="-12186"/>
            <a:ext cx="12988776" cy="158263"/>
            <a:chOff x="0" y="0"/>
            <a:chExt cx="17318368" cy="211018"/>
          </a:xfrm>
        </p:grpSpPr>
        <p:pic>
          <p:nvPicPr>
            <p:cNvPr id="13" name="Picture 13"/>
            <p:cNvPicPr>
              <a:picLocks noChangeAspect="1"/>
            </p:cNvPicPr>
            <p:nvPr/>
          </p:nvPicPr>
          <p:blipFill>
            <a:blip r:embed="rId3"/>
            <a:srcRect t="19513" b="78324"/>
            <a:stretch>
              <a:fillRect/>
            </a:stretch>
          </p:blipFill>
          <p:spPr>
            <a:xfrm>
              <a:off x="0" y="0"/>
              <a:ext cx="17318368" cy="211018"/>
            </a:xfrm>
            <a:prstGeom prst="rect">
              <a:avLst/>
            </a:prstGeom>
          </p:spPr>
        </p:pic>
      </p:grpSp>
      <p:grpSp>
        <p:nvGrpSpPr>
          <p:cNvPr id="14" name="Group 14"/>
          <p:cNvGrpSpPr/>
          <p:nvPr/>
        </p:nvGrpSpPr>
        <p:grpSpPr>
          <a:xfrm>
            <a:off x="-340214" y="5534961"/>
            <a:ext cx="12929037" cy="666750"/>
            <a:chOff x="0" y="0"/>
            <a:chExt cx="11082031" cy="571500"/>
          </a:xfrm>
        </p:grpSpPr>
        <p:sp>
          <p:nvSpPr>
            <p:cNvPr id="15" name="Freeform 15"/>
            <p:cNvSpPr/>
            <p:nvPr/>
          </p:nvSpPr>
          <p:spPr>
            <a:xfrm>
              <a:off x="0" y="255270"/>
              <a:ext cx="11082031" cy="69850"/>
            </a:xfrm>
            <a:custGeom>
              <a:avLst/>
              <a:gdLst/>
              <a:ahLst/>
              <a:cxnLst/>
              <a:rect l="l" t="t" r="r" b="b"/>
              <a:pathLst>
                <a:path w="11082031" h="69850">
                  <a:moveTo>
                    <a:pt x="10791202" y="0"/>
                  </a:moveTo>
                  <a:lnTo>
                    <a:pt x="0" y="0"/>
                  </a:lnTo>
                  <a:lnTo>
                    <a:pt x="0" y="69850"/>
                  </a:lnTo>
                  <a:lnTo>
                    <a:pt x="11082031" y="69850"/>
                  </a:lnTo>
                  <a:lnTo>
                    <a:pt x="11082031" y="0"/>
                  </a:lnTo>
                  <a:close/>
                </a:path>
              </a:pathLst>
            </a:custGeom>
            <a:solidFill>
              <a:srgbClr val="3871C1"/>
            </a:solidFill>
          </p:spPr>
          <p:txBody>
            <a:bodyPr/>
            <a:lstStyle/>
            <a:p>
              <a:endParaRPr lang="en-US"/>
            </a:p>
          </p:txBody>
        </p:sp>
      </p:grpSp>
      <p:grpSp>
        <p:nvGrpSpPr>
          <p:cNvPr id="16" name="Group 16"/>
          <p:cNvGrpSpPr/>
          <p:nvPr/>
        </p:nvGrpSpPr>
        <p:grpSpPr>
          <a:xfrm>
            <a:off x="-143994" y="-195085"/>
            <a:ext cx="12929037" cy="666750"/>
            <a:chOff x="0" y="0"/>
            <a:chExt cx="11082031" cy="571500"/>
          </a:xfrm>
        </p:grpSpPr>
        <p:sp>
          <p:nvSpPr>
            <p:cNvPr id="17" name="Freeform 17"/>
            <p:cNvSpPr/>
            <p:nvPr/>
          </p:nvSpPr>
          <p:spPr>
            <a:xfrm>
              <a:off x="0" y="255270"/>
              <a:ext cx="11082031" cy="69850"/>
            </a:xfrm>
            <a:custGeom>
              <a:avLst/>
              <a:gdLst/>
              <a:ahLst/>
              <a:cxnLst/>
              <a:rect l="l" t="t" r="r" b="b"/>
              <a:pathLst>
                <a:path w="11082031" h="69850">
                  <a:moveTo>
                    <a:pt x="10791202" y="0"/>
                  </a:moveTo>
                  <a:lnTo>
                    <a:pt x="0" y="0"/>
                  </a:lnTo>
                  <a:lnTo>
                    <a:pt x="0" y="69850"/>
                  </a:lnTo>
                  <a:lnTo>
                    <a:pt x="11082031" y="69850"/>
                  </a:lnTo>
                  <a:lnTo>
                    <a:pt x="11082031" y="0"/>
                  </a:lnTo>
                  <a:close/>
                </a:path>
              </a:pathLst>
            </a:custGeom>
            <a:solidFill>
              <a:srgbClr val="CB1C29"/>
            </a:solidFill>
          </p:spPr>
          <p:txBody>
            <a:bodyPr/>
            <a:lstStyle/>
            <a:p>
              <a:endParaRPr lang="en-US"/>
            </a:p>
          </p:txBody>
        </p:sp>
      </p:grpSp>
      <p:sp>
        <p:nvSpPr>
          <p:cNvPr id="18" name="Freeform 18"/>
          <p:cNvSpPr/>
          <p:nvPr/>
        </p:nvSpPr>
        <p:spPr>
          <a:xfrm>
            <a:off x="4724188" y="5903659"/>
            <a:ext cx="2743624" cy="975920"/>
          </a:xfrm>
          <a:custGeom>
            <a:avLst/>
            <a:gdLst/>
            <a:ahLst/>
            <a:cxnLst/>
            <a:rect l="l" t="t" r="r" b="b"/>
            <a:pathLst>
              <a:path w="2743624" h="975920">
                <a:moveTo>
                  <a:pt x="0" y="0"/>
                </a:moveTo>
                <a:lnTo>
                  <a:pt x="2743624" y="0"/>
                </a:lnTo>
                <a:lnTo>
                  <a:pt x="2743624" y="975920"/>
                </a:lnTo>
                <a:lnTo>
                  <a:pt x="0" y="975920"/>
                </a:lnTo>
                <a:lnTo>
                  <a:pt x="0" y="0"/>
                </a:lnTo>
                <a:close/>
              </a:path>
            </a:pathLst>
          </a:custGeom>
          <a:blipFill>
            <a:blip r:embed="rId4"/>
            <a:stretch>
              <a:fillRect l="-441" r="-441"/>
            </a:stretch>
          </a:blipFill>
        </p:spPr>
        <p:txBody>
          <a:bodyPr/>
          <a:lstStyle/>
          <a:p>
            <a:endParaRPr lang="en-US"/>
          </a:p>
        </p:txBody>
      </p:sp>
      <p:grpSp>
        <p:nvGrpSpPr>
          <p:cNvPr id="19" name="Group 19"/>
          <p:cNvGrpSpPr/>
          <p:nvPr/>
        </p:nvGrpSpPr>
        <p:grpSpPr>
          <a:xfrm>
            <a:off x="0" y="-201899"/>
            <a:ext cx="12343424" cy="403799"/>
            <a:chOff x="0" y="0"/>
            <a:chExt cx="16457898" cy="538398"/>
          </a:xfrm>
        </p:grpSpPr>
        <p:pic>
          <p:nvPicPr>
            <p:cNvPr id="20" name="Picture 20"/>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21" name="Group 21"/>
          <p:cNvGrpSpPr/>
          <p:nvPr/>
        </p:nvGrpSpPr>
        <p:grpSpPr>
          <a:xfrm>
            <a:off x="-19050" y="-19050"/>
            <a:ext cx="12343424" cy="403799"/>
            <a:chOff x="0" y="0"/>
            <a:chExt cx="16457898" cy="538398"/>
          </a:xfrm>
        </p:grpSpPr>
        <p:pic>
          <p:nvPicPr>
            <p:cNvPr id="22" name="Picture 22"/>
            <p:cNvPicPr>
              <a:picLocks noChangeAspect="1"/>
            </p:cNvPicPr>
            <p:nvPr/>
          </p:nvPicPr>
          <p:blipFill>
            <a:blip r:embed="rId6"/>
            <a:srcRect t="47546" b="47546"/>
            <a:stretch>
              <a:fillRect/>
            </a:stretch>
          </p:blipFill>
          <p:spPr>
            <a:xfrm>
              <a:off x="0" y="0"/>
              <a:ext cx="16457898" cy="538398"/>
            </a:xfrm>
            <a:prstGeom prst="rect">
              <a:avLst/>
            </a:prstGeom>
          </p:spPr>
        </p:pic>
      </p:grpSp>
      <p:sp>
        <p:nvSpPr>
          <p:cNvPr id="23" name="TextBox 23"/>
          <p:cNvSpPr txBox="1"/>
          <p:nvPr/>
        </p:nvSpPr>
        <p:spPr>
          <a:xfrm>
            <a:off x="2278092" y="1363187"/>
            <a:ext cx="5681551" cy="727377"/>
          </a:xfrm>
          <a:prstGeom prst="rect">
            <a:avLst/>
          </a:prstGeom>
        </p:spPr>
        <p:txBody>
          <a:bodyPr lIns="0" tIns="0" rIns="0" bIns="0" rtlCol="0" anchor="t">
            <a:spAutoFit/>
          </a:bodyPr>
          <a:lstStyle/>
          <a:p>
            <a:pPr>
              <a:lnSpc>
                <a:spcPts val="2958"/>
              </a:lnSpc>
            </a:pPr>
            <a:r>
              <a:rPr lang="en-US" sz="2113">
                <a:solidFill>
                  <a:srgbClr val="FFFFFF"/>
                </a:solidFill>
                <a:latin typeface="Kite One"/>
              </a:rPr>
              <a:t>Understanding Hepatitis B and Promoting Testing in West African Communities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328" y="-5111"/>
            <a:ext cx="12325099" cy="6879733"/>
            <a:chOff x="0" y="0"/>
            <a:chExt cx="16433466" cy="9172977"/>
          </a:xfrm>
        </p:grpSpPr>
        <p:pic>
          <p:nvPicPr>
            <p:cNvPr id="3" name="Picture 3"/>
            <p:cNvPicPr>
              <a:picLocks noChangeAspect="1"/>
            </p:cNvPicPr>
            <p:nvPr/>
          </p:nvPicPr>
          <p:blipFill>
            <a:blip r:embed="rId2"/>
            <a:srcRect t="15774" b="43100"/>
            <a:stretch>
              <a:fillRect/>
            </a:stretch>
          </p:blipFill>
          <p:spPr>
            <a:xfrm>
              <a:off x="0" y="0"/>
              <a:ext cx="10870977" cy="2972992"/>
            </a:xfrm>
            <a:prstGeom prst="rect">
              <a:avLst/>
            </a:prstGeom>
          </p:spPr>
        </p:pic>
        <p:sp>
          <p:nvSpPr>
            <p:cNvPr id="4" name="AutoShape 4"/>
            <p:cNvSpPr/>
            <p:nvPr/>
          </p:nvSpPr>
          <p:spPr>
            <a:xfrm>
              <a:off x="0" y="3099992"/>
              <a:ext cx="10870977" cy="6072985"/>
            </a:xfrm>
            <a:prstGeom prst="rect">
              <a:avLst/>
            </a:prstGeom>
            <a:solidFill>
              <a:srgbClr val="3ABDC4"/>
            </a:solidFill>
          </p:spPr>
          <p:txBody>
            <a:bodyPr/>
            <a:lstStyle/>
            <a:p>
              <a:endParaRPr lang="en-US"/>
            </a:p>
          </p:txBody>
        </p:sp>
        <p:pic>
          <p:nvPicPr>
            <p:cNvPr id="5" name="Picture 5"/>
            <p:cNvPicPr>
              <a:picLocks noChangeAspect="1"/>
            </p:cNvPicPr>
            <p:nvPr/>
          </p:nvPicPr>
          <p:blipFill>
            <a:blip r:embed="rId3"/>
            <a:srcRect t="6665" b="37116"/>
            <a:stretch>
              <a:fillRect/>
            </a:stretch>
          </p:blipFill>
          <p:spPr>
            <a:xfrm>
              <a:off x="10997977" y="0"/>
              <a:ext cx="5435489" cy="4586489"/>
            </a:xfrm>
            <a:prstGeom prst="rect">
              <a:avLst/>
            </a:prstGeom>
          </p:spPr>
        </p:pic>
        <p:pic>
          <p:nvPicPr>
            <p:cNvPr id="6" name="Picture 6"/>
            <p:cNvPicPr>
              <a:picLocks noChangeAspect="1"/>
            </p:cNvPicPr>
            <p:nvPr/>
          </p:nvPicPr>
          <p:blipFill>
            <a:blip r:embed="rId4"/>
            <a:srcRect l="9320" r="9320"/>
            <a:stretch>
              <a:fillRect/>
            </a:stretch>
          </p:blipFill>
          <p:spPr>
            <a:xfrm>
              <a:off x="10997977" y="4713489"/>
              <a:ext cx="5435489" cy="4459489"/>
            </a:xfrm>
            <a:prstGeom prst="rect">
              <a:avLst/>
            </a:prstGeom>
          </p:spPr>
        </p:pic>
      </p:grpSp>
      <p:sp>
        <p:nvSpPr>
          <p:cNvPr id="7" name="TextBox 7"/>
          <p:cNvSpPr txBox="1"/>
          <p:nvPr/>
        </p:nvSpPr>
        <p:spPr>
          <a:xfrm>
            <a:off x="298185" y="5211382"/>
            <a:ext cx="6841664" cy="1646618"/>
          </a:xfrm>
          <a:prstGeom prst="rect">
            <a:avLst/>
          </a:prstGeom>
        </p:spPr>
        <p:txBody>
          <a:bodyPr lIns="0" tIns="0" rIns="0" bIns="0" rtlCol="0" anchor="t">
            <a:spAutoFit/>
          </a:bodyPr>
          <a:lstStyle/>
          <a:p>
            <a:pPr>
              <a:lnSpc>
                <a:spcPts val="6376"/>
              </a:lnSpc>
            </a:pPr>
            <a:r>
              <a:rPr lang="en-US" sz="6440">
                <a:solidFill>
                  <a:srgbClr val="000000"/>
                </a:solidFill>
                <a:latin typeface="Bebas Neue Cyrillic"/>
              </a:rPr>
              <a:t>Why is Hepatitis B Relevant to Me?</a:t>
            </a:r>
          </a:p>
        </p:txBody>
      </p:sp>
      <p:grpSp>
        <p:nvGrpSpPr>
          <p:cNvPr id="8" name="Group 8"/>
          <p:cNvGrpSpPr/>
          <p:nvPr/>
        </p:nvGrpSpPr>
        <p:grpSpPr>
          <a:xfrm>
            <a:off x="-247650" y="2286000"/>
            <a:ext cx="8340456" cy="400050"/>
            <a:chOff x="0" y="0"/>
            <a:chExt cx="11120608" cy="533400"/>
          </a:xfrm>
        </p:grpSpPr>
        <p:pic>
          <p:nvPicPr>
            <p:cNvPr id="9" name="Picture 9"/>
            <p:cNvPicPr>
              <a:picLocks noChangeAspect="1"/>
            </p:cNvPicPr>
            <p:nvPr/>
          </p:nvPicPr>
          <p:blipFill>
            <a:blip r:embed="rId5"/>
            <a:srcRect t="46400" b="46400"/>
            <a:stretch>
              <a:fillRect/>
            </a:stretch>
          </p:blipFill>
          <p:spPr>
            <a:xfrm>
              <a:off x="0" y="0"/>
              <a:ext cx="11120608" cy="533400"/>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45000" y="377135"/>
            <a:ext cx="7677302" cy="4464209"/>
          </a:xfrm>
          <a:custGeom>
            <a:avLst/>
            <a:gdLst/>
            <a:ahLst/>
            <a:cxnLst/>
            <a:rect l="l" t="t" r="r" b="b"/>
            <a:pathLst>
              <a:path w="7677302" h="4464209">
                <a:moveTo>
                  <a:pt x="0" y="0"/>
                </a:moveTo>
                <a:lnTo>
                  <a:pt x="7677302" y="0"/>
                </a:lnTo>
                <a:lnTo>
                  <a:pt x="7677302" y="4464209"/>
                </a:lnTo>
                <a:lnTo>
                  <a:pt x="0" y="4464209"/>
                </a:lnTo>
                <a:lnTo>
                  <a:pt x="0" y="0"/>
                </a:lnTo>
                <a:close/>
              </a:path>
            </a:pathLst>
          </a:custGeom>
          <a:blipFill>
            <a:blip r:embed="rId2"/>
            <a:stretch>
              <a:fillRect l="-2554" t="-6574" r="-2300" b="-3983"/>
            </a:stretch>
          </a:blipFill>
        </p:spPr>
        <p:txBody>
          <a:bodyPr/>
          <a:lstStyle/>
          <a:p>
            <a:endParaRPr lang="en-US"/>
          </a:p>
        </p:txBody>
      </p:sp>
      <p:sp>
        <p:nvSpPr>
          <p:cNvPr id="3" name="Freeform 3"/>
          <p:cNvSpPr/>
          <p:nvPr/>
        </p:nvSpPr>
        <p:spPr>
          <a:xfrm>
            <a:off x="736600" y="-279400"/>
            <a:ext cx="3710957" cy="7455115"/>
          </a:xfrm>
          <a:custGeom>
            <a:avLst/>
            <a:gdLst/>
            <a:ahLst/>
            <a:cxnLst/>
            <a:rect l="l" t="t" r="r" b="b"/>
            <a:pathLst>
              <a:path w="3710957" h="7455115">
                <a:moveTo>
                  <a:pt x="0" y="0"/>
                </a:moveTo>
                <a:lnTo>
                  <a:pt x="3710957" y="0"/>
                </a:lnTo>
                <a:lnTo>
                  <a:pt x="3710957" y="7455115"/>
                </a:lnTo>
                <a:lnTo>
                  <a:pt x="0" y="7455115"/>
                </a:lnTo>
                <a:lnTo>
                  <a:pt x="0" y="0"/>
                </a:lnTo>
                <a:close/>
              </a:path>
            </a:pathLst>
          </a:custGeom>
          <a:blipFill>
            <a:blip r:embed="rId3">
              <a:extLst>
                <a:ext uri="{96DAC541-7B7A-43D3-8B79-37D633B846F1}">
                  <asvg:svgBlip xmlns:asvg="http://schemas.microsoft.com/office/drawing/2016/SVG/main" r:embed="rId4"/>
                </a:ext>
              </a:extLst>
            </a:blip>
            <a:stretch>
              <a:fillRect l="-50447" r="-50447"/>
            </a:stretch>
          </a:blipFill>
        </p:spPr>
        <p:txBody>
          <a:bodyPr/>
          <a:lstStyle/>
          <a:p>
            <a:endParaRPr lang="en-US"/>
          </a:p>
        </p:txBody>
      </p:sp>
      <p:grpSp>
        <p:nvGrpSpPr>
          <p:cNvPr id="4" name="Group 4"/>
          <p:cNvGrpSpPr/>
          <p:nvPr/>
        </p:nvGrpSpPr>
        <p:grpSpPr>
          <a:xfrm>
            <a:off x="-110397" y="-150541"/>
            <a:ext cx="4465582" cy="7485936"/>
            <a:chOff x="0" y="0"/>
            <a:chExt cx="4174829" cy="6998530"/>
          </a:xfrm>
        </p:grpSpPr>
        <p:sp>
          <p:nvSpPr>
            <p:cNvPr id="5" name="Freeform 5"/>
            <p:cNvSpPr/>
            <p:nvPr/>
          </p:nvSpPr>
          <p:spPr>
            <a:xfrm>
              <a:off x="0" y="0"/>
              <a:ext cx="4174830" cy="6998530"/>
            </a:xfrm>
            <a:custGeom>
              <a:avLst/>
              <a:gdLst/>
              <a:ahLst/>
              <a:cxnLst/>
              <a:rect l="l" t="t" r="r" b="b"/>
              <a:pathLst>
                <a:path w="4174830" h="6998530">
                  <a:moveTo>
                    <a:pt x="0" y="0"/>
                  </a:moveTo>
                  <a:lnTo>
                    <a:pt x="4174830" y="0"/>
                  </a:lnTo>
                  <a:lnTo>
                    <a:pt x="4174830" y="6998530"/>
                  </a:lnTo>
                  <a:lnTo>
                    <a:pt x="0" y="6998530"/>
                  </a:lnTo>
                  <a:close/>
                </a:path>
              </a:pathLst>
            </a:custGeom>
            <a:solidFill>
              <a:srgbClr val="3ABDC4"/>
            </a:solidFill>
          </p:spPr>
          <p:txBody>
            <a:bodyPr/>
            <a:lstStyle/>
            <a:p>
              <a:endParaRPr lang="en-US"/>
            </a:p>
          </p:txBody>
        </p:sp>
      </p:grpSp>
      <p:sp>
        <p:nvSpPr>
          <p:cNvPr id="6" name="TextBox 6"/>
          <p:cNvSpPr txBox="1"/>
          <p:nvPr/>
        </p:nvSpPr>
        <p:spPr>
          <a:xfrm>
            <a:off x="163021" y="281109"/>
            <a:ext cx="2729503" cy="809382"/>
          </a:xfrm>
          <a:prstGeom prst="rect">
            <a:avLst/>
          </a:prstGeom>
        </p:spPr>
        <p:txBody>
          <a:bodyPr lIns="0" tIns="0" rIns="0" bIns="0" rtlCol="0" anchor="t">
            <a:spAutoFit/>
          </a:bodyPr>
          <a:lstStyle/>
          <a:p>
            <a:pPr>
              <a:lnSpc>
                <a:spcPts val="6376"/>
              </a:lnSpc>
            </a:pPr>
            <a:r>
              <a:rPr lang="en-US" sz="5403" spc="324">
                <a:solidFill>
                  <a:srgbClr val="000000"/>
                </a:solidFill>
                <a:latin typeface="Bebas Neue Cyrillic"/>
              </a:rPr>
              <a:t>Because...</a:t>
            </a:r>
          </a:p>
        </p:txBody>
      </p:sp>
      <p:sp>
        <p:nvSpPr>
          <p:cNvPr id="7" name="TextBox 7"/>
          <p:cNvSpPr txBox="1"/>
          <p:nvPr/>
        </p:nvSpPr>
        <p:spPr>
          <a:xfrm>
            <a:off x="9489568" y="2910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8" name="TextBox 8"/>
          <p:cNvSpPr txBox="1"/>
          <p:nvPr/>
        </p:nvSpPr>
        <p:spPr>
          <a:xfrm>
            <a:off x="163021" y="5146675"/>
            <a:ext cx="4192163" cy="1406309"/>
          </a:xfrm>
          <a:prstGeom prst="rect">
            <a:avLst/>
          </a:prstGeom>
        </p:spPr>
        <p:txBody>
          <a:bodyPr lIns="0" tIns="0" rIns="0" bIns="0" rtlCol="0" anchor="t">
            <a:spAutoFit/>
          </a:bodyPr>
          <a:lstStyle/>
          <a:p>
            <a:pPr>
              <a:lnSpc>
                <a:spcPts val="2849"/>
              </a:lnSpc>
            </a:pPr>
            <a:r>
              <a:rPr lang="en-US" sz="2415" spc="144">
                <a:solidFill>
                  <a:srgbClr val="000000"/>
                </a:solidFill>
                <a:latin typeface="Kite One Italics"/>
              </a:rPr>
              <a:t>In African communities in the U.S., between 5% and 18% of people have hepatitis B.</a:t>
            </a:r>
          </a:p>
        </p:txBody>
      </p:sp>
      <p:sp>
        <p:nvSpPr>
          <p:cNvPr id="9" name="TextBox 9"/>
          <p:cNvSpPr txBox="1"/>
          <p:nvPr/>
        </p:nvSpPr>
        <p:spPr>
          <a:xfrm>
            <a:off x="169769" y="2941476"/>
            <a:ext cx="3905250" cy="1806443"/>
          </a:xfrm>
          <a:prstGeom prst="rect">
            <a:avLst/>
          </a:prstGeom>
        </p:spPr>
        <p:txBody>
          <a:bodyPr lIns="0" tIns="0" rIns="0" bIns="0" rtlCol="0" anchor="t">
            <a:spAutoFit/>
          </a:bodyPr>
          <a:lstStyle/>
          <a:p>
            <a:pPr>
              <a:lnSpc>
                <a:spcPts val="2888"/>
              </a:lnSpc>
            </a:pPr>
            <a:r>
              <a:rPr lang="en-US" sz="2448" spc="146">
                <a:solidFill>
                  <a:srgbClr val="000000"/>
                </a:solidFill>
                <a:latin typeface="Kite One Italics"/>
              </a:rPr>
              <a:t>Hepatitis B is more common among people who were born in Africa and other parts of the world.</a:t>
            </a:r>
          </a:p>
        </p:txBody>
      </p:sp>
      <p:grpSp>
        <p:nvGrpSpPr>
          <p:cNvPr id="10" name="Group 10"/>
          <p:cNvGrpSpPr/>
          <p:nvPr/>
        </p:nvGrpSpPr>
        <p:grpSpPr>
          <a:xfrm>
            <a:off x="4435048" y="5137150"/>
            <a:ext cx="4162218" cy="1765440"/>
            <a:chOff x="0" y="0"/>
            <a:chExt cx="5549624" cy="2353919"/>
          </a:xfrm>
        </p:grpSpPr>
        <p:pic>
          <p:nvPicPr>
            <p:cNvPr id="11" name="Picture 11"/>
            <p:cNvPicPr>
              <a:picLocks noChangeAspect="1"/>
            </p:cNvPicPr>
            <p:nvPr/>
          </p:nvPicPr>
          <p:blipFill>
            <a:blip r:embed="rId5"/>
            <a:srcRect b="24594"/>
            <a:stretch>
              <a:fillRect/>
            </a:stretch>
          </p:blipFill>
          <p:spPr>
            <a:xfrm>
              <a:off x="0" y="0"/>
              <a:ext cx="5549624" cy="2353919"/>
            </a:xfrm>
            <a:prstGeom prst="rect">
              <a:avLst/>
            </a:prstGeom>
          </p:spPr>
        </p:pic>
      </p:grpSp>
      <p:grpSp>
        <p:nvGrpSpPr>
          <p:cNvPr id="12" name="Group 12"/>
          <p:cNvGrpSpPr/>
          <p:nvPr/>
        </p:nvGrpSpPr>
        <p:grpSpPr>
          <a:xfrm>
            <a:off x="8664148" y="5137150"/>
            <a:ext cx="3543300" cy="1765300"/>
            <a:chOff x="0" y="0"/>
            <a:chExt cx="4724400" cy="2353733"/>
          </a:xfrm>
        </p:grpSpPr>
        <p:pic>
          <p:nvPicPr>
            <p:cNvPr id="13" name="Picture 13"/>
            <p:cNvPicPr>
              <a:picLocks noChangeAspect="1"/>
            </p:cNvPicPr>
            <p:nvPr/>
          </p:nvPicPr>
          <p:blipFill>
            <a:blip r:embed="rId6"/>
            <a:srcRect t="12611" b="12611"/>
            <a:stretch>
              <a:fillRect/>
            </a:stretch>
          </p:blipFill>
          <p:spPr>
            <a:xfrm>
              <a:off x="0" y="0"/>
              <a:ext cx="4724400" cy="2353733"/>
            </a:xfrm>
            <a:prstGeom prst="rect">
              <a:avLst/>
            </a:prstGeom>
          </p:spPr>
        </p:pic>
      </p:grpSp>
      <p:sp>
        <p:nvSpPr>
          <p:cNvPr id="14" name="TextBox 14"/>
          <p:cNvSpPr txBox="1"/>
          <p:nvPr/>
        </p:nvSpPr>
        <p:spPr>
          <a:xfrm>
            <a:off x="163021" y="1382429"/>
            <a:ext cx="3880938" cy="1158997"/>
          </a:xfrm>
          <a:prstGeom prst="rect">
            <a:avLst/>
          </a:prstGeom>
        </p:spPr>
        <p:txBody>
          <a:bodyPr lIns="0" tIns="0" rIns="0" bIns="0" rtlCol="0" anchor="t">
            <a:spAutoFit/>
          </a:bodyPr>
          <a:lstStyle/>
          <a:p>
            <a:pPr>
              <a:lnSpc>
                <a:spcPts val="3006"/>
              </a:lnSpc>
            </a:pPr>
            <a:r>
              <a:rPr lang="en-US" sz="2548" spc="152">
                <a:solidFill>
                  <a:srgbClr val="000000"/>
                </a:solidFill>
                <a:latin typeface="Kite One Italics"/>
              </a:rPr>
              <a:t>Hepatitis B is one of the world's most common infections.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ABDC4"/>
        </a:solidFill>
        <a:effectLst/>
      </p:bgPr>
    </p:bg>
    <p:spTree>
      <p:nvGrpSpPr>
        <p:cNvPr id="1" name=""/>
        <p:cNvGrpSpPr/>
        <p:nvPr/>
      </p:nvGrpSpPr>
      <p:grpSpPr>
        <a:xfrm>
          <a:off x="0" y="0"/>
          <a:ext cx="0" cy="0"/>
          <a:chOff x="0" y="0"/>
          <a:chExt cx="0" cy="0"/>
        </a:xfrm>
      </p:grpSpPr>
      <p:grpSp>
        <p:nvGrpSpPr>
          <p:cNvPr id="2" name="Group 2"/>
          <p:cNvGrpSpPr/>
          <p:nvPr/>
        </p:nvGrpSpPr>
        <p:grpSpPr>
          <a:xfrm>
            <a:off x="-95250" y="-76200"/>
            <a:ext cx="12744734" cy="1371945"/>
            <a:chOff x="0" y="0"/>
            <a:chExt cx="12397287" cy="1334543"/>
          </a:xfrm>
        </p:grpSpPr>
        <p:sp>
          <p:nvSpPr>
            <p:cNvPr id="3" name="Freeform 3"/>
            <p:cNvSpPr/>
            <p:nvPr/>
          </p:nvSpPr>
          <p:spPr>
            <a:xfrm>
              <a:off x="0" y="0"/>
              <a:ext cx="12397287" cy="1334543"/>
            </a:xfrm>
            <a:custGeom>
              <a:avLst/>
              <a:gdLst/>
              <a:ahLst/>
              <a:cxnLst/>
              <a:rect l="l" t="t" r="r" b="b"/>
              <a:pathLst>
                <a:path w="12397287" h="1334543">
                  <a:moveTo>
                    <a:pt x="0" y="0"/>
                  </a:moveTo>
                  <a:lnTo>
                    <a:pt x="12397287" y="0"/>
                  </a:lnTo>
                  <a:lnTo>
                    <a:pt x="12397287" y="1334543"/>
                  </a:lnTo>
                  <a:lnTo>
                    <a:pt x="0" y="1334543"/>
                  </a:lnTo>
                  <a:close/>
                </a:path>
              </a:pathLst>
            </a:custGeom>
            <a:solidFill>
              <a:srgbClr val="E7AE0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7546" b="47546"/>
            <a:stretch>
              <a:fillRect/>
            </a:stretch>
          </p:blipFill>
          <p:spPr>
            <a:xfrm>
              <a:off x="0" y="0"/>
              <a:ext cx="16457898" cy="538398"/>
            </a:xfrm>
            <a:prstGeom prst="rect">
              <a:avLst/>
            </a:prstGeom>
          </p:spPr>
        </p:pic>
      </p:grpSp>
      <p:sp>
        <p:nvSpPr>
          <p:cNvPr id="7" name="Freeform 7"/>
          <p:cNvSpPr/>
          <p:nvPr/>
        </p:nvSpPr>
        <p:spPr>
          <a:xfrm>
            <a:off x="-1644198" y="1295745"/>
            <a:ext cx="7168442" cy="5562255"/>
          </a:xfrm>
          <a:custGeom>
            <a:avLst/>
            <a:gdLst/>
            <a:ahLst/>
            <a:cxnLst/>
            <a:rect l="l" t="t" r="r" b="b"/>
            <a:pathLst>
              <a:path w="7168442" h="5562255">
                <a:moveTo>
                  <a:pt x="0" y="0"/>
                </a:moveTo>
                <a:lnTo>
                  <a:pt x="7168442" y="0"/>
                </a:lnTo>
                <a:lnTo>
                  <a:pt x="7168442" y="5562255"/>
                </a:lnTo>
                <a:lnTo>
                  <a:pt x="0" y="5562255"/>
                </a:lnTo>
                <a:lnTo>
                  <a:pt x="0" y="0"/>
                </a:lnTo>
                <a:close/>
              </a:path>
            </a:pathLst>
          </a:custGeom>
          <a:blipFill>
            <a:blip r:embed="rId3"/>
            <a:stretch>
              <a:fillRect l="-691" r="-15771"/>
            </a:stretch>
          </a:blipFill>
        </p:spPr>
        <p:txBody>
          <a:bodyPr/>
          <a:lstStyle/>
          <a:p>
            <a:endParaRPr lang="en-US"/>
          </a:p>
        </p:txBody>
      </p:sp>
      <p:sp>
        <p:nvSpPr>
          <p:cNvPr id="8" name="TextBox 8"/>
          <p:cNvSpPr txBox="1"/>
          <p:nvPr/>
        </p:nvSpPr>
        <p:spPr>
          <a:xfrm>
            <a:off x="180738" y="442003"/>
            <a:ext cx="11906250" cy="879555"/>
          </a:xfrm>
          <a:prstGeom prst="rect">
            <a:avLst/>
          </a:prstGeom>
        </p:spPr>
        <p:txBody>
          <a:bodyPr lIns="0" tIns="0" rIns="0" bIns="0" rtlCol="0" anchor="t">
            <a:spAutoFit/>
          </a:bodyPr>
          <a:lstStyle/>
          <a:p>
            <a:pPr algn="ctr">
              <a:lnSpc>
                <a:spcPts val="7170"/>
              </a:lnSpc>
            </a:pPr>
            <a:r>
              <a:rPr lang="en-US" sz="5121">
                <a:solidFill>
                  <a:srgbClr val="000000"/>
                </a:solidFill>
                <a:latin typeface="Bebas Neue Cyrillic"/>
              </a:rPr>
              <a:t>What is Hepatitis B?</a:t>
            </a:r>
          </a:p>
        </p:txBody>
      </p:sp>
      <p:sp>
        <p:nvSpPr>
          <p:cNvPr id="9" name="TextBox 9"/>
          <p:cNvSpPr txBox="1"/>
          <p:nvPr/>
        </p:nvSpPr>
        <p:spPr>
          <a:xfrm>
            <a:off x="5710008" y="2761952"/>
            <a:ext cx="6111001" cy="1398672"/>
          </a:xfrm>
          <a:prstGeom prst="rect">
            <a:avLst/>
          </a:prstGeom>
        </p:spPr>
        <p:txBody>
          <a:bodyPr lIns="0" tIns="0" rIns="0" bIns="0" rtlCol="0" anchor="t">
            <a:spAutoFit/>
          </a:bodyPr>
          <a:lstStyle/>
          <a:p>
            <a:pPr algn="ctr">
              <a:lnSpc>
                <a:spcPts val="3726"/>
              </a:lnSpc>
            </a:pPr>
            <a:r>
              <a:rPr lang="en-US" sz="3158" spc="189">
                <a:solidFill>
                  <a:srgbClr val="FFFFFF"/>
                </a:solidFill>
                <a:latin typeface="Kite One Italics"/>
              </a:rPr>
              <a:t>Hepatitis B is a viral infection </a:t>
            </a:r>
          </a:p>
          <a:p>
            <a:pPr algn="ctr">
              <a:lnSpc>
                <a:spcPts val="3726"/>
              </a:lnSpc>
            </a:pPr>
            <a:r>
              <a:rPr lang="en-US" sz="3158" spc="189">
                <a:solidFill>
                  <a:srgbClr val="FFFFFF"/>
                </a:solidFill>
                <a:latin typeface="Kite One Italics"/>
              </a:rPr>
              <a:t>that can cause serious liver disease and even liver cancer.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656764"/>
            <a:chOff x="0" y="0"/>
            <a:chExt cx="10030210" cy="1284548"/>
          </a:xfrm>
        </p:grpSpPr>
        <p:sp>
          <p:nvSpPr>
            <p:cNvPr id="3" name="Freeform 3"/>
            <p:cNvSpPr/>
            <p:nvPr/>
          </p:nvSpPr>
          <p:spPr>
            <a:xfrm>
              <a:off x="0" y="0"/>
              <a:ext cx="10030210" cy="1284548"/>
            </a:xfrm>
            <a:custGeom>
              <a:avLst/>
              <a:gdLst/>
              <a:ahLst/>
              <a:cxnLst/>
              <a:rect l="l" t="t" r="r" b="b"/>
              <a:pathLst>
                <a:path w="10030210" h="1284548">
                  <a:moveTo>
                    <a:pt x="0" y="0"/>
                  </a:moveTo>
                  <a:lnTo>
                    <a:pt x="10030210" y="0"/>
                  </a:lnTo>
                  <a:lnTo>
                    <a:pt x="10030210" y="1284548"/>
                  </a:lnTo>
                  <a:lnTo>
                    <a:pt x="0" y="1284548"/>
                  </a:lnTo>
                  <a:close/>
                </a:path>
              </a:pathLst>
            </a:custGeom>
            <a:solidFill>
              <a:srgbClr val="E7AE00"/>
            </a:solidFill>
          </p:spPr>
          <p:txBody>
            <a:bodyPr/>
            <a:lstStyle/>
            <a:p>
              <a:endParaRPr lang="en-US"/>
            </a:p>
          </p:txBody>
        </p:sp>
      </p:grpSp>
      <p:sp>
        <p:nvSpPr>
          <p:cNvPr id="4" name="TextBox 4"/>
          <p:cNvSpPr txBox="1"/>
          <p:nvPr/>
        </p:nvSpPr>
        <p:spPr>
          <a:xfrm>
            <a:off x="881265" y="579051"/>
            <a:ext cx="10191750" cy="742533"/>
          </a:xfrm>
          <a:prstGeom prst="rect">
            <a:avLst/>
          </a:prstGeom>
        </p:spPr>
        <p:txBody>
          <a:bodyPr lIns="0" tIns="0" rIns="0" bIns="0" rtlCol="0" anchor="t">
            <a:spAutoFit/>
          </a:bodyPr>
          <a:lstStyle/>
          <a:p>
            <a:pPr algn="ctr">
              <a:lnSpc>
                <a:spcPts val="3116"/>
              </a:lnSpc>
            </a:pPr>
            <a:r>
              <a:rPr lang="en-US" sz="2641" spc="158">
                <a:solidFill>
                  <a:srgbClr val="000000"/>
                </a:solidFill>
                <a:latin typeface="Libre Baskerville Bold"/>
              </a:rPr>
              <a:t>Keeping your liver healthy is important </a:t>
            </a:r>
          </a:p>
          <a:p>
            <a:pPr algn="ctr">
              <a:lnSpc>
                <a:spcPts val="3116"/>
              </a:lnSpc>
            </a:pPr>
            <a:r>
              <a:rPr lang="en-US" sz="2641" spc="158">
                <a:solidFill>
                  <a:srgbClr val="000000"/>
                </a:solidFill>
                <a:latin typeface="Libre Baskerville Bold"/>
              </a:rPr>
              <a:t>because it has many jobs in your body.</a:t>
            </a:r>
          </a:p>
        </p:txBody>
      </p:sp>
      <p:sp>
        <p:nvSpPr>
          <p:cNvPr id="5" name="Freeform 5"/>
          <p:cNvSpPr/>
          <p:nvPr/>
        </p:nvSpPr>
        <p:spPr>
          <a:xfrm rot="1444049">
            <a:off x="6512836" y="2480863"/>
            <a:ext cx="4718006" cy="4718006"/>
          </a:xfrm>
          <a:custGeom>
            <a:avLst/>
            <a:gdLst/>
            <a:ahLst/>
            <a:cxnLst/>
            <a:rect l="l" t="t" r="r" b="b"/>
            <a:pathLst>
              <a:path w="4718006" h="4718006">
                <a:moveTo>
                  <a:pt x="0" y="0"/>
                </a:moveTo>
                <a:lnTo>
                  <a:pt x="4718006" y="0"/>
                </a:lnTo>
                <a:lnTo>
                  <a:pt x="4718006" y="4718007"/>
                </a:lnTo>
                <a:lnTo>
                  <a:pt x="0" y="4718007"/>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5322170" y="2578790"/>
            <a:ext cx="4822656"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Regulates energy</a:t>
            </a:r>
          </a:p>
        </p:txBody>
      </p:sp>
      <p:sp>
        <p:nvSpPr>
          <p:cNvPr id="7" name="TextBox 7"/>
          <p:cNvSpPr txBox="1"/>
          <p:nvPr/>
        </p:nvSpPr>
        <p:spPr>
          <a:xfrm>
            <a:off x="4968119" y="3132336"/>
            <a:ext cx="4822656"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Builds muscle</a:t>
            </a:r>
          </a:p>
        </p:txBody>
      </p:sp>
      <p:sp>
        <p:nvSpPr>
          <p:cNvPr id="8" name="TextBox 8"/>
          <p:cNvSpPr txBox="1"/>
          <p:nvPr/>
        </p:nvSpPr>
        <p:spPr>
          <a:xfrm>
            <a:off x="3678620" y="3783596"/>
            <a:ext cx="5343525"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Breaks down toxins</a:t>
            </a:r>
          </a:p>
        </p:txBody>
      </p:sp>
      <p:sp>
        <p:nvSpPr>
          <p:cNvPr id="9" name="TextBox 9"/>
          <p:cNvSpPr txBox="1"/>
          <p:nvPr/>
        </p:nvSpPr>
        <p:spPr>
          <a:xfrm>
            <a:off x="3886538" y="4454952"/>
            <a:ext cx="5572125"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Fights infections</a:t>
            </a:r>
          </a:p>
        </p:txBody>
      </p:sp>
      <p:sp>
        <p:nvSpPr>
          <p:cNvPr id="10" name="Freeform 10"/>
          <p:cNvSpPr/>
          <p:nvPr/>
        </p:nvSpPr>
        <p:spPr>
          <a:xfrm rot="300000">
            <a:off x="2323745" y="4411494"/>
            <a:ext cx="615937" cy="663316"/>
          </a:xfrm>
          <a:custGeom>
            <a:avLst/>
            <a:gdLst/>
            <a:ahLst/>
            <a:cxnLst/>
            <a:rect l="l" t="t" r="r" b="b"/>
            <a:pathLst>
              <a:path w="615937" h="663316">
                <a:moveTo>
                  <a:pt x="0" y="0"/>
                </a:moveTo>
                <a:lnTo>
                  <a:pt x="615936" y="0"/>
                </a:lnTo>
                <a:lnTo>
                  <a:pt x="615936" y="663316"/>
                </a:lnTo>
                <a:lnTo>
                  <a:pt x="0" y="663316"/>
                </a:lnTo>
                <a:lnTo>
                  <a:pt x="0" y="0"/>
                </a:lnTo>
                <a:close/>
              </a:path>
            </a:pathLst>
          </a:custGeom>
          <a:blipFill>
            <a:blip r:embed="rId4">
              <a:extLst>
                <a:ext uri="{96DAC541-7B7A-43D3-8B79-37D633B846F1}">
                  <asvg:svgBlip xmlns:asvg="http://schemas.microsoft.com/office/drawing/2016/SVG/main" r:embed="rId5"/>
                </a:ext>
              </a:extLst>
            </a:blip>
            <a:stretch>
              <a:fillRect t="-65" b="-65"/>
            </a:stretch>
          </a:blipFill>
        </p:spPr>
        <p:txBody>
          <a:bodyPr/>
          <a:lstStyle/>
          <a:p>
            <a:endParaRPr lang="en-US"/>
          </a:p>
        </p:txBody>
      </p:sp>
      <p:sp>
        <p:nvSpPr>
          <p:cNvPr id="11" name="Freeform 11"/>
          <p:cNvSpPr/>
          <p:nvPr/>
        </p:nvSpPr>
        <p:spPr>
          <a:xfrm rot="1319619">
            <a:off x="2696941" y="3594086"/>
            <a:ext cx="708235" cy="773947"/>
          </a:xfrm>
          <a:custGeom>
            <a:avLst/>
            <a:gdLst/>
            <a:ahLst/>
            <a:cxnLst/>
            <a:rect l="l" t="t" r="r" b="b"/>
            <a:pathLst>
              <a:path w="708235" h="773947">
                <a:moveTo>
                  <a:pt x="0" y="0"/>
                </a:moveTo>
                <a:lnTo>
                  <a:pt x="708235" y="0"/>
                </a:lnTo>
                <a:lnTo>
                  <a:pt x="708235" y="773948"/>
                </a:lnTo>
                <a:lnTo>
                  <a:pt x="0" y="773948"/>
                </a:lnTo>
                <a:lnTo>
                  <a:pt x="0" y="0"/>
                </a:lnTo>
                <a:close/>
              </a:path>
            </a:pathLst>
          </a:custGeom>
          <a:blipFill>
            <a:blip r:embed="rId6">
              <a:extLst>
                <a:ext uri="{96DAC541-7B7A-43D3-8B79-37D633B846F1}">
                  <asvg:svgBlip xmlns:asvg="http://schemas.microsoft.com/office/drawing/2016/SVG/main" r:embed="rId7"/>
                </a:ext>
              </a:extLst>
            </a:blip>
            <a:stretch>
              <a:fillRect t="-142" b="-142"/>
            </a:stretch>
          </a:blipFill>
        </p:spPr>
        <p:txBody>
          <a:bodyPr/>
          <a:lstStyle/>
          <a:p>
            <a:endParaRPr lang="en-US"/>
          </a:p>
        </p:txBody>
      </p:sp>
      <p:sp>
        <p:nvSpPr>
          <p:cNvPr id="12" name="TextBox 12"/>
          <p:cNvSpPr txBox="1"/>
          <p:nvPr/>
        </p:nvSpPr>
        <p:spPr>
          <a:xfrm>
            <a:off x="2923332" y="5105828"/>
            <a:ext cx="5572125"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Processes medications</a:t>
            </a:r>
          </a:p>
        </p:txBody>
      </p:sp>
      <p:sp>
        <p:nvSpPr>
          <p:cNvPr id="13" name="TextBox 13"/>
          <p:cNvSpPr txBox="1"/>
          <p:nvPr/>
        </p:nvSpPr>
        <p:spPr>
          <a:xfrm>
            <a:off x="3777509" y="5685333"/>
            <a:ext cx="5572125"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Stores vitamins</a:t>
            </a:r>
          </a:p>
        </p:txBody>
      </p:sp>
      <p:sp>
        <p:nvSpPr>
          <p:cNvPr id="14" name="TextBox 14"/>
          <p:cNvSpPr txBox="1"/>
          <p:nvPr/>
        </p:nvSpPr>
        <p:spPr>
          <a:xfrm>
            <a:off x="6730935" y="2103944"/>
            <a:ext cx="5572125"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Digests food</a:t>
            </a:r>
          </a:p>
        </p:txBody>
      </p:sp>
      <p:sp>
        <p:nvSpPr>
          <p:cNvPr id="15" name="TextBox 15"/>
          <p:cNvSpPr txBox="1"/>
          <p:nvPr/>
        </p:nvSpPr>
        <p:spPr>
          <a:xfrm>
            <a:off x="2812314" y="6259816"/>
            <a:ext cx="5572125" cy="345043"/>
          </a:xfrm>
          <a:prstGeom prst="rect">
            <a:avLst/>
          </a:prstGeom>
        </p:spPr>
        <p:txBody>
          <a:bodyPr lIns="0" tIns="0" rIns="0" bIns="0" rtlCol="0" anchor="t">
            <a:spAutoFit/>
          </a:bodyPr>
          <a:lstStyle/>
          <a:p>
            <a:pPr>
              <a:lnSpc>
                <a:spcPts val="2671"/>
              </a:lnSpc>
            </a:pPr>
            <a:r>
              <a:rPr lang="en-US" sz="2250" spc="135">
                <a:solidFill>
                  <a:srgbClr val="092E6E"/>
                </a:solidFill>
                <a:latin typeface="Kite One Bold"/>
              </a:rPr>
              <a:t>Helps the blood to clot</a:t>
            </a:r>
          </a:p>
        </p:txBody>
      </p:sp>
      <p:sp>
        <p:nvSpPr>
          <p:cNvPr id="16" name="Freeform 16"/>
          <p:cNvSpPr/>
          <p:nvPr/>
        </p:nvSpPr>
        <p:spPr>
          <a:xfrm>
            <a:off x="3888074" y="2632648"/>
            <a:ext cx="993244" cy="993244"/>
          </a:xfrm>
          <a:custGeom>
            <a:avLst/>
            <a:gdLst/>
            <a:ahLst/>
            <a:cxnLst/>
            <a:rect l="l" t="t" r="r" b="b"/>
            <a:pathLst>
              <a:path w="993244" h="993244">
                <a:moveTo>
                  <a:pt x="0" y="0"/>
                </a:moveTo>
                <a:lnTo>
                  <a:pt x="993244" y="0"/>
                </a:lnTo>
                <a:lnTo>
                  <a:pt x="993244" y="993244"/>
                </a:lnTo>
                <a:lnTo>
                  <a:pt x="0" y="9932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7" name="Group 17"/>
          <p:cNvGrpSpPr/>
          <p:nvPr/>
        </p:nvGrpSpPr>
        <p:grpSpPr>
          <a:xfrm>
            <a:off x="-19050" y="-19050"/>
            <a:ext cx="12343424" cy="403799"/>
            <a:chOff x="0" y="0"/>
            <a:chExt cx="16457898" cy="538398"/>
          </a:xfrm>
        </p:grpSpPr>
        <p:pic>
          <p:nvPicPr>
            <p:cNvPr id="18" name="Picture 18"/>
            <p:cNvPicPr>
              <a:picLocks noChangeAspect="1"/>
            </p:cNvPicPr>
            <p:nvPr/>
          </p:nvPicPr>
          <p:blipFill>
            <a:blip r:embed="rId10"/>
            <a:srcRect t="48843" b="48843"/>
            <a:stretch>
              <a:fillRect/>
            </a:stretch>
          </p:blipFill>
          <p:spPr>
            <a:xfrm>
              <a:off x="0" y="0"/>
              <a:ext cx="16457898" cy="538398"/>
            </a:xfrm>
            <a:prstGeom prst="rect">
              <a:avLst/>
            </a:prstGeom>
          </p:spPr>
        </p:pic>
      </p:grpSp>
      <p:sp>
        <p:nvSpPr>
          <p:cNvPr id="19" name="Freeform 19"/>
          <p:cNvSpPr/>
          <p:nvPr/>
        </p:nvSpPr>
        <p:spPr>
          <a:xfrm>
            <a:off x="8504723" y="1837502"/>
            <a:ext cx="748590" cy="748590"/>
          </a:xfrm>
          <a:custGeom>
            <a:avLst/>
            <a:gdLst/>
            <a:ahLst/>
            <a:cxnLst/>
            <a:rect l="l" t="t" r="r" b="b"/>
            <a:pathLst>
              <a:path w="748590" h="748590">
                <a:moveTo>
                  <a:pt x="0" y="0"/>
                </a:moveTo>
                <a:lnTo>
                  <a:pt x="748591" y="0"/>
                </a:lnTo>
                <a:lnTo>
                  <a:pt x="748591" y="748590"/>
                </a:lnTo>
                <a:lnTo>
                  <a:pt x="0" y="74859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20" name="Group 20"/>
          <p:cNvGrpSpPr/>
          <p:nvPr/>
        </p:nvGrpSpPr>
        <p:grpSpPr>
          <a:xfrm>
            <a:off x="-19050" y="-19050"/>
            <a:ext cx="12343424" cy="403799"/>
            <a:chOff x="0" y="0"/>
            <a:chExt cx="16457898" cy="538398"/>
          </a:xfrm>
        </p:grpSpPr>
        <p:pic>
          <p:nvPicPr>
            <p:cNvPr id="21" name="Picture 21"/>
            <p:cNvPicPr>
              <a:picLocks noChangeAspect="1"/>
            </p:cNvPicPr>
            <p:nvPr/>
          </p:nvPicPr>
          <p:blipFill>
            <a:blip r:embed="rId13"/>
            <a:srcRect t="47546" b="47546"/>
            <a:stretch>
              <a:fillRect/>
            </a:stretch>
          </p:blipFill>
          <p:spPr>
            <a:xfrm>
              <a:off x="0" y="0"/>
              <a:ext cx="16457898" cy="538398"/>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5430" y="381558"/>
            <a:ext cx="12516251" cy="7074403"/>
            <a:chOff x="0" y="0"/>
            <a:chExt cx="10030210" cy="5669249"/>
          </a:xfrm>
        </p:grpSpPr>
        <p:sp>
          <p:nvSpPr>
            <p:cNvPr id="3" name="Freeform 3"/>
            <p:cNvSpPr/>
            <p:nvPr/>
          </p:nvSpPr>
          <p:spPr>
            <a:xfrm>
              <a:off x="0" y="0"/>
              <a:ext cx="10030210" cy="5669249"/>
            </a:xfrm>
            <a:custGeom>
              <a:avLst/>
              <a:gdLst/>
              <a:ahLst/>
              <a:cxnLst/>
              <a:rect l="l" t="t" r="r" b="b"/>
              <a:pathLst>
                <a:path w="10030210" h="5669249">
                  <a:moveTo>
                    <a:pt x="0" y="0"/>
                  </a:moveTo>
                  <a:lnTo>
                    <a:pt x="10030210" y="0"/>
                  </a:lnTo>
                  <a:lnTo>
                    <a:pt x="10030210" y="5669249"/>
                  </a:lnTo>
                  <a:lnTo>
                    <a:pt x="0" y="5669249"/>
                  </a:lnTo>
                  <a:close/>
                </a:path>
              </a:pathLst>
            </a:custGeom>
            <a:solidFill>
              <a:srgbClr val="3ABDC4"/>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5802" b="45802"/>
            <a:stretch>
              <a:fillRect/>
            </a:stretch>
          </p:blipFill>
          <p:spPr>
            <a:xfrm>
              <a:off x="0" y="0"/>
              <a:ext cx="16457898" cy="538398"/>
            </a:xfrm>
            <a:prstGeom prst="rect">
              <a:avLst/>
            </a:prstGeom>
          </p:spPr>
        </p:pic>
      </p:grpSp>
      <p:sp>
        <p:nvSpPr>
          <p:cNvPr id="6" name="Freeform 6"/>
          <p:cNvSpPr/>
          <p:nvPr/>
        </p:nvSpPr>
        <p:spPr>
          <a:xfrm>
            <a:off x="4468243" y="3644881"/>
            <a:ext cx="3635663" cy="2246543"/>
          </a:xfrm>
          <a:custGeom>
            <a:avLst/>
            <a:gdLst/>
            <a:ahLst/>
            <a:cxnLst/>
            <a:rect l="l" t="t" r="r" b="b"/>
            <a:pathLst>
              <a:path w="3635663" h="2246543">
                <a:moveTo>
                  <a:pt x="0" y="0"/>
                </a:moveTo>
                <a:lnTo>
                  <a:pt x="3635663" y="0"/>
                </a:lnTo>
                <a:lnTo>
                  <a:pt x="3635663" y="2246543"/>
                </a:lnTo>
                <a:lnTo>
                  <a:pt x="0" y="2246543"/>
                </a:lnTo>
                <a:lnTo>
                  <a:pt x="0" y="0"/>
                </a:lnTo>
                <a:close/>
              </a:path>
            </a:pathLst>
          </a:custGeom>
          <a:blipFill>
            <a:blip r:embed="rId3">
              <a:extLst>
                <a:ext uri="{96DAC541-7B7A-43D3-8B79-37D633B846F1}">
                  <asvg:svgBlip xmlns:asvg="http://schemas.microsoft.com/office/drawing/2016/SVG/main" r:embed="rId4"/>
                </a:ext>
              </a:extLst>
            </a:blip>
            <a:stretch>
              <a:fillRect l="-10" r="-10"/>
            </a:stretch>
          </a:blipFill>
        </p:spPr>
        <p:txBody>
          <a:bodyPr/>
          <a:lstStyle/>
          <a:p>
            <a:endParaRPr lang="en-US"/>
          </a:p>
        </p:txBody>
      </p:sp>
      <p:sp>
        <p:nvSpPr>
          <p:cNvPr id="7" name="TextBox 7"/>
          <p:cNvSpPr txBox="1"/>
          <p:nvPr/>
        </p:nvSpPr>
        <p:spPr>
          <a:xfrm>
            <a:off x="2400914" y="1878063"/>
            <a:ext cx="7391400" cy="1116965"/>
          </a:xfrm>
          <a:prstGeom prst="rect">
            <a:avLst/>
          </a:prstGeom>
        </p:spPr>
        <p:txBody>
          <a:bodyPr lIns="0" tIns="0" rIns="0" bIns="0" rtlCol="0" anchor="t">
            <a:spAutoFit/>
          </a:bodyPr>
          <a:lstStyle/>
          <a:p>
            <a:pPr algn="ctr">
              <a:lnSpc>
                <a:spcPts val="4749"/>
              </a:lnSpc>
            </a:pPr>
            <a:r>
              <a:rPr lang="en-US" sz="4025" spc="241">
                <a:solidFill>
                  <a:srgbClr val="000000"/>
                </a:solidFill>
                <a:latin typeface="Libre Baskerville Bold"/>
              </a:rPr>
              <a:t>People cannot live without their liver!</a:t>
            </a:r>
          </a:p>
        </p:txBody>
      </p:sp>
      <p:grpSp>
        <p:nvGrpSpPr>
          <p:cNvPr id="8" name="Group 8"/>
          <p:cNvGrpSpPr/>
          <p:nvPr/>
        </p:nvGrpSpPr>
        <p:grpSpPr>
          <a:xfrm>
            <a:off x="0" y="0"/>
            <a:ext cx="12457786" cy="403799"/>
            <a:chOff x="0" y="0"/>
            <a:chExt cx="16610382" cy="538398"/>
          </a:xfrm>
        </p:grpSpPr>
        <p:pic>
          <p:nvPicPr>
            <p:cNvPr id="9" name="Picture 9"/>
            <p:cNvPicPr>
              <a:picLocks noChangeAspect="1"/>
            </p:cNvPicPr>
            <p:nvPr/>
          </p:nvPicPr>
          <p:blipFill>
            <a:blip r:embed="rId5"/>
            <a:srcRect t="48854" b="48854"/>
            <a:stretch>
              <a:fillRect/>
            </a:stretch>
          </p:blipFill>
          <p:spPr>
            <a:xfrm>
              <a:off x="0" y="0"/>
              <a:ext cx="16610382" cy="538398"/>
            </a:xfrm>
            <a:prstGeom prst="rect">
              <a:avLst/>
            </a:prstGeom>
          </p:spPr>
        </p:pic>
      </p:grpSp>
      <p:grpSp>
        <p:nvGrpSpPr>
          <p:cNvPr id="10" name="Group 10"/>
          <p:cNvGrpSpPr/>
          <p:nvPr/>
        </p:nvGrpSpPr>
        <p:grpSpPr>
          <a:xfrm>
            <a:off x="-19017" y="0"/>
            <a:ext cx="12343424" cy="403799"/>
            <a:chOff x="0" y="0"/>
            <a:chExt cx="16457898" cy="538398"/>
          </a:xfrm>
        </p:grpSpPr>
        <p:pic>
          <p:nvPicPr>
            <p:cNvPr id="11" name="Picture 11"/>
            <p:cNvPicPr>
              <a:picLocks noChangeAspect="1"/>
            </p:cNvPicPr>
            <p:nvPr/>
          </p:nvPicPr>
          <p:blipFill>
            <a:blip r:embed="rId6"/>
            <a:srcRect t="47546" b="47546"/>
            <a:stretch>
              <a:fillRect/>
            </a:stretch>
          </p:blipFill>
          <p:spPr>
            <a:xfrm>
              <a:off x="0" y="0"/>
              <a:ext cx="16457898" cy="53839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489568" y="2910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TextBox 3"/>
          <p:cNvSpPr txBox="1"/>
          <p:nvPr/>
        </p:nvSpPr>
        <p:spPr>
          <a:xfrm>
            <a:off x="2530322" y="1801623"/>
            <a:ext cx="7402711" cy="3190161"/>
          </a:xfrm>
          <a:prstGeom prst="rect">
            <a:avLst/>
          </a:prstGeom>
        </p:spPr>
        <p:txBody>
          <a:bodyPr lIns="0" tIns="0" rIns="0" bIns="0" rtlCol="0" anchor="t">
            <a:spAutoFit/>
          </a:bodyPr>
          <a:lstStyle/>
          <a:p>
            <a:pPr algn="ctr">
              <a:lnSpc>
                <a:spcPts val="6339"/>
              </a:lnSpc>
            </a:pPr>
            <a:r>
              <a:rPr lang="en-US" sz="4528" spc="271">
                <a:solidFill>
                  <a:srgbClr val="FFFFFF"/>
                </a:solidFill>
                <a:latin typeface="Libre Baskerville"/>
              </a:rPr>
              <a:t>You can help keep your community healthy by learning about hepatitis B.</a:t>
            </a:r>
          </a:p>
        </p:txBody>
      </p:sp>
      <p:sp>
        <p:nvSpPr>
          <p:cNvPr id="5" name="TextBox 5"/>
          <p:cNvSpPr txBox="1"/>
          <p:nvPr/>
        </p:nvSpPr>
        <p:spPr>
          <a:xfrm>
            <a:off x="1898316" y="273668"/>
            <a:ext cx="3689641" cy="166539"/>
          </a:xfrm>
          <a:prstGeom prst="rect">
            <a:avLst/>
          </a:prstGeom>
        </p:spPr>
        <p:txBody>
          <a:bodyPr lIns="0" tIns="0" rIns="0" bIns="0" rtlCol="0" anchor="t">
            <a:spAutoFit/>
          </a:bodyPr>
          <a:lstStyle/>
          <a:p>
            <a:pPr>
              <a:lnSpc>
                <a:spcPts val="1320"/>
              </a:lnSpc>
            </a:pPr>
            <a:r>
              <a:rPr lang="en-US" sz="943" spc="122">
                <a:solidFill>
                  <a:srgbClr val="FFFFFF"/>
                </a:solidFill>
                <a:latin typeface="Libre Baskerville"/>
              </a:rPr>
              <a:t>PRESENTATION TITLE | QUOTE</a:t>
            </a:r>
          </a:p>
        </p:txBody>
      </p:sp>
      <p:sp>
        <p:nvSpPr>
          <p:cNvPr id="6" name="Freeform 6"/>
          <p:cNvSpPr/>
          <p:nvPr/>
        </p:nvSpPr>
        <p:spPr>
          <a:xfrm>
            <a:off x="-665189" y="-159270"/>
            <a:ext cx="12891566" cy="7163464"/>
          </a:xfrm>
          <a:custGeom>
            <a:avLst/>
            <a:gdLst/>
            <a:ahLst/>
            <a:cxnLst/>
            <a:rect l="l" t="t" r="r" b="b"/>
            <a:pathLst>
              <a:path w="12891566" h="7163464">
                <a:moveTo>
                  <a:pt x="0" y="0"/>
                </a:moveTo>
                <a:lnTo>
                  <a:pt x="12891567" y="0"/>
                </a:lnTo>
                <a:lnTo>
                  <a:pt x="12891567" y="7163463"/>
                </a:lnTo>
                <a:lnTo>
                  <a:pt x="0" y="7163463"/>
                </a:lnTo>
                <a:lnTo>
                  <a:pt x="0" y="0"/>
                </a:lnTo>
                <a:close/>
              </a:path>
            </a:pathLst>
          </a:custGeom>
          <a:blipFill>
            <a:blip r:embed="rId2"/>
            <a:stretch>
              <a:fillRect t="-75409" b="-75409"/>
            </a:stretch>
          </a:blipFill>
        </p:spPr>
        <p:txBody>
          <a:bodyPr/>
          <a:lstStyle/>
          <a:p>
            <a:endParaRPr lang="en-US"/>
          </a:p>
        </p:txBody>
      </p:sp>
      <p:grpSp>
        <p:nvGrpSpPr>
          <p:cNvPr id="7" name="Group 7"/>
          <p:cNvGrpSpPr/>
          <p:nvPr/>
        </p:nvGrpSpPr>
        <p:grpSpPr>
          <a:xfrm>
            <a:off x="790575" y="345263"/>
            <a:ext cx="10610850" cy="6154398"/>
            <a:chOff x="0" y="0"/>
            <a:chExt cx="4191941" cy="2431367"/>
          </a:xfrm>
        </p:grpSpPr>
        <p:sp>
          <p:nvSpPr>
            <p:cNvPr id="8" name="Freeform 8"/>
            <p:cNvSpPr/>
            <p:nvPr/>
          </p:nvSpPr>
          <p:spPr>
            <a:xfrm>
              <a:off x="0" y="0"/>
              <a:ext cx="4191941" cy="2431367"/>
            </a:xfrm>
            <a:custGeom>
              <a:avLst/>
              <a:gdLst/>
              <a:ahLst/>
              <a:cxnLst/>
              <a:rect l="l" t="t" r="r" b="b"/>
              <a:pathLst>
                <a:path w="4191941" h="2431367">
                  <a:moveTo>
                    <a:pt x="0" y="0"/>
                  </a:moveTo>
                  <a:lnTo>
                    <a:pt x="4191941" y="0"/>
                  </a:lnTo>
                  <a:lnTo>
                    <a:pt x="4191941" y="2431367"/>
                  </a:lnTo>
                  <a:lnTo>
                    <a:pt x="0" y="2431367"/>
                  </a:lnTo>
                  <a:close/>
                </a:path>
              </a:pathLst>
            </a:custGeom>
            <a:solidFill>
              <a:srgbClr val="3ABDC4"/>
            </a:solidFill>
          </p:spPr>
          <p:txBody>
            <a:bodyPr/>
            <a:lstStyle/>
            <a:p>
              <a:endParaRPr lang="en-US"/>
            </a:p>
          </p:txBody>
        </p:sp>
        <p:sp>
          <p:nvSpPr>
            <p:cNvPr id="9" name="TextBox 9"/>
            <p:cNvSpPr txBox="1"/>
            <p:nvPr/>
          </p:nvSpPr>
          <p:spPr>
            <a:xfrm>
              <a:off x="0" y="-19050"/>
              <a:ext cx="812800" cy="831850"/>
            </a:xfrm>
            <a:prstGeom prst="rect">
              <a:avLst/>
            </a:prstGeom>
          </p:spPr>
          <p:txBody>
            <a:bodyPr lIns="50800" tIns="50800" rIns="50800" bIns="50800" rtlCol="0" anchor="ctr"/>
            <a:lstStyle/>
            <a:p>
              <a:pPr algn="ctr">
                <a:lnSpc>
                  <a:spcPts val="1320"/>
                </a:lnSpc>
              </a:pPr>
              <a:endParaRPr/>
            </a:p>
          </p:txBody>
        </p:sp>
      </p:grpSp>
      <p:sp>
        <p:nvSpPr>
          <p:cNvPr id="10" name="TextBox 10"/>
          <p:cNvSpPr txBox="1"/>
          <p:nvPr/>
        </p:nvSpPr>
        <p:spPr>
          <a:xfrm>
            <a:off x="1083633" y="1545680"/>
            <a:ext cx="10024734" cy="2117090"/>
          </a:xfrm>
          <a:prstGeom prst="rect">
            <a:avLst/>
          </a:prstGeom>
        </p:spPr>
        <p:txBody>
          <a:bodyPr lIns="0" tIns="0" rIns="0" bIns="0" rtlCol="0" anchor="t">
            <a:spAutoFit/>
          </a:bodyPr>
          <a:lstStyle/>
          <a:p>
            <a:pPr algn="ctr">
              <a:lnSpc>
                <a:spcPts val="5634"/>
              </a:lnSpc>
            </a:pPr>
            <a:r>
              <a:rPr lang="en-US" sz="4025" spc="241">
                <a:solidFill>
                  <a:srgbClr val="000000"/>
                </a:solidFill>
                <a:latin typeface="Libre Baskerville"/>
              </a:rPr>
              <a:t>When managed by a doctor,</a:t>
            </a:r>
          </a:p>
          <a:p>
            <a:pPr algn="ctr">
              <a:lnSpc>
                <a:spcPts val="5634"/>
              </a:lnSpc>
            </a:pPr>
            <a:r>
              <a:rPr lang="en-US" sz="4025" spc="241">
                <a:solidFill>
                  <a:srgbClr val="000000"/>
                </a:solidFill>
                <a:latin typeface="Libre Baskerville"/>
              </a:rPr>
              <a:t>hepatitis B is a disease that people can live with for a long time. </a:t>
            </a:r>
          </a:p>
        </p:txBody>
      </p:sp>
      <p:sp>
        <p:nvSpPr>
          <p:cNvPr id="11" name="TextBox 11"/>
          <p:cNvSpPr txBox="1"/>
          <p:nvPr/>
        </p:nvSpPr>
        <p:spPr>
          <a:xfrm>
            <a:off x="1776413" y="3952289"/>
            <a:ext cx="8639175" cy="2117090"/>
          </a:xfrm>
          <a:prstGeom prst="rect">
            <a:avLst/>
          </a:prstGeom>
        </p:spPr>
        <p:txBody>
          <a:bodyPr lIns="0" tIns="0" rIns="0" bIns="0" rtlCol="0" anchor="t">
            <a:spAutoFit/>
          </a:bodyPr>
          <a:lstStyle/>
          <a:p>
            <a:pPr algn="ctr">
              <a:lnSpc>
                <a:spcPts val="5634"/>
              </a:lnSpc>
            </a:pPr>
            <a:r>
              <a:rPr lang="en-US" sz="4025" spc="241">
                <a:solidFill>
                  <a:srgbClr val="000000"/>
                </a:solidFill>
                <a:latin typeface="Libre Baskerville"/>
              </a:rPr>
              <a:t>By taking care of their health, people can have a long and healthy life.</a:t>
            </a:r>
          </a:p>
        </p:txBody>
      </p:sp>
      <p:sp>
        <p:nvSpPr>
          <p:cNvPr id="12" name="TextBox 12"/>
          <p:cNvSpPr txBox="1"/>
          <p:nvPr/>
        </p:nvSpPr>
        <p:spPr>
          <a:xfrm>
            <a:off x="900112" y="452208"/>
            <a:ext cx="10391775" cy="1169672"/>
          </a:xfrm>
          <a:prstGeom prst="rect">
            <a:avLst/>
          </a:prstGeom>
        </p:spPr>
        <p:txBody>
          <a:bodyPr lIns="0" tIns="0" rIns="0" bIns="0" rtlCol="0" anchor="t">
            <a:spAutoFit/>
          </a:bodyPr>
          <a:lstStyle/>
          <a:p>
            <a:pPr algn="ctr">
              <a:lnSpc>
                <a:spcPts val="9554"/>
              </a:lnSpc>
            </a:pPr>
            <a:r>
              <a:rPr lang="en-US" sz="6824" spc="409">
                <a:solidFill>
                  <a:srgbClr val="000000"/>
                </a:solidFill>
                <a:latin typeface="Bebas Neue Cyrillic"/>
              </a:rPr>
              <a:t>The good news: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6302C"/>
        </a:solidFill>
        <a:effectLst/>
      </p:bgPr>
    </p:bg>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3"/>
            <a:stretch>
              <a:fillRect t="-73886" b="-73886"/>
            </a:stretch>
          </a:blipFill>
        </p:spPr>
        <p:txBody>
          <a:bodyPr/>
          <a:lstStyle/>
          <a:p>
            <a:endParaRPr lang="en-US"/>
          </a:p>
        </p:txBody>
      </p:sp>
      <p:grpSp>
        <p:nvGrpSpPr>
          <p:cNvPr id="3" name="Group 3"/>
          <p:cNvGrpSpPr/>
          <p:nvPr/>
        </p:nvGrpSpPr>
        <p:grpSpPr>
          <a:xfrm>
            <a:off x="790575" y="371867"/>
            <a:ext cx="10610850" cy="6154398"/>
            <a:chOff x="0" y="0"/>
            <a:chExt cx="4191941" cy="2431367"/>
          </a:xfrm>
        </p:grpSpPr>
        <p:sp>
          <p:nvSpPr>
            <p:cNvPr id="4" name="Freeform 4"/>
            <p:cNvSpPr/>
            <p:nvPr/>
          </p:nvSpPr>
          <p:spPr>
            <a:xfrm>
              <a:off x="0" y="0"/>
              <a:ext cx="4191941" cy="2431367"/>
            </a:xfrm>
            <a:custGeom>
              <a:avLst/>
              <a:gdLst/>
              <a:ahLst/>
              <a:cxnLst/>
              <a:rect l="l" t="t" r="r" b="b"/>
              <a:pathLst>
                <a:path w="4191941" h="2431367">
                  <a:moveTo>
                    <a:pt x="0" y="0"/>
                  </a:moveTo>
                  <a:lnTo>
                    <a:pt x="4191941" y="0"/>
                  </a:lnTo>
                  <a:lnTo>
                    <a:pt x="4191941" y="2431367"/>
                  </a:lnTo>
                  <a:lnTo>
                    <a:pt x="0" y="2431367"/>
                  </a:lnTo>
                  <a:close/>
                </a:path>
              </a:pathLst>
            </a:custGeom>
            <a:solidFill>
              <a:srgbClr val="3ABDC4"/>
            </a:solidFill>
          </p:spPr>
          <p:txBody>
            <a:bodyPr/>
            <a:lstStyle/>
            <a:p>
              <a:endParaRPr lang="en-US"/>
            </a:p>
          </p:txBody>
        </p:sp>
        <p:sp>
          <p:nvSpPr>
            <p:cNvPr id="5" name="TextBox 5"/>
            <p:cNvSpPr txBox="1"/>
            <p:nvPr/>
          </p:nvSpPr>
          <p:spPr>
            <a:xfrm>
              <a:off x="0" y="-19050"/>
              <a:ext cx="812800" cy="831850"/>
            </a:xfrm>
            <a:prstGeom prst="rect">
              <a:avLst/>
            </a:prstGeom>
          </p:spPr>
          <p:txBody>
            <a:bodyPr lIns="50800" tIns="50800" rIns="50800" bIns="50800" rtlCol="0" anchor="ctr"/>
            <a:lstStyle/>
            <a:p>
              <a:pPr algn="ctr">
                <a:lnSpc>
                  <a:spcPts val="1320"/>
                </a:lnSpc>
              </a:pPr>
              <a:endParaRPr/>
            </a:p>
          </p:txBody>
        </p:sp>
      </p:grpSp>
      <p:sp>
        <p:nvSpPr>
          <p:cNvPr id="6" name="TextBox 6"/>
          <p:cNvSpPr txBox="1"/>
          <p:nvPr/>
        </p:nvSpPr>
        <p:spPr>
          <a:xfrm>
            <a:off x="1757644" y="1406311"/>
            <a:ext cx="8743950" cy="4796313"/>
          </a:xfrm>
          <a:prstGeom prst="rect">
            <a:avLst/>
          </a:prstGeom>
        </p:spPr>
        <p:txBody>
          <a:bodyPr lIns="0" tIns="0" rIns="0" bIns="0" rtlCol="0" anchor="t">
            <a:spAutoFit/>
          </a:bodyPr>
          <a:lstStyle/>
          <a:p>
            <a:pPr algn="ctr">
              <a:lnSpc>
                <a:spcPts val="6339"/>
              </a:lnSpc>
            </a:pPr>
            <a:r>
              <a:rPr lang="en-US" sz="4500" spc="271">
                <a:solidFill>
                  <a:srgbClr val="000000"/>
                </a:solidFill>
                <a:latin typeface="Libre Baskerville"/>
              </a:rPr>
              <a:t>You can help keep the community and your family healthy by learning about hepatitis B and promoting awareness and testing.</a:t>
            </a:r>
          </a:p>
        </p:txBody>
      </p:sp>
    </p:spTree>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32" y="-12445"/>
            <a:ext cx="12343264" cy="6870445"/>
            <a:chOff x="0" y="0"/>
            <a:chExt cx="16457686" cy="9160593"/>
          </a:xfrm>
        </p:grpSpPr>
        <p:pic>
          <p:nvPicPr>
            <p:cNvPr id="3" name="Picture 3"/>
            <p:cNvPicPr>
              <a:picLocks noChangeAspect="1"/>
            </p:cNvPicPr>
            <p:nvPr/>
          </p:nvPicPr>
          <p:blipFill>
            <a:blip r:embed="rId2"/>
            <a:srcRect t="6220" b="52849"/>
            <a:stretch>
              <a:fillRect/>
            </a:stretch>
          </p:blipFill>
          <p:spPr>
            <a:xfrm>
              <a:off x="0" y="0"/>
              <a:ext cx="10887124" cy="2968864"/>
            </a:xfrm>
            <a:prstGeom prst="rect">
              <a:avLst/>
            </a:prstGeom>
          </p:spPr>
        </p:pic>
        <p:sp>
          <p:nvSpPr>
            <p:cNvPr id="4" name="AutoShape 4"/>
            <p:cNvSpPr/>
            <p:nvPr/>
          </p:nvSpPr>
          <p:spPr>
            <a:xfrm>
              <a:off x="0" y="3095864"/>
              <a:ext cx="10887124" cy="6064729"/>
            </a:xfrm>
            <a:prstGeom prst="rect">
              <a:avLst/>
            </a:prstGeom>
            <a:solidFill>
              <a:srgbClr val="E7AE00"/>
            </a:solidFill>
          </p:spPr>
          <p:txBody>
            <a:bodyPr/>
            <a:lstStyle/>
            <a:p>
              <a:endParaRPr lang="en-US"/>
            </a:p>
          </p:txBody>
        </p:sp>
        <p:pic>
          <p:nvPicPr>
            <p:cNvPr id="5" name="Picture 5"/>
            <p:cNvPicPr>
              <a:picLocks noChangeAspect="1"/>
            </p:cNvPicPr>
            <p:nvPr/>
          </p:nvPicPr>
          <p:blipFill>
            <a:blip r:embed="rId3"/>
            <a:srcRect t="13385" b="30870"/>
            <a:stretch>
              <a:fillRect/>
            </a:stretch>
          </p:blipFill>
          <p:spPr>
            <a:xfrm>
              <a:off x="11014124" y="0"/>
              <a:ext cx="5443562" cy="4580297"/>
            </a:xfrm>
            <a:prstGeom prst="rect">
              <a:avLst/>
            </a:prstGeom>
          </p:spPr>
        </p:pic>
        <p:pic>
          <p:nvPicPr>
            <p:cNvPr id="6" name="Picture 6"/>
            <p:cNvPicPr>
              <a:picLocks noChangeAspect="1"/>
            </p:cNvPicPr>
            <p:nvPr/>
          </p:nvPicPr>
          <p:blipFill>
            <a:blip r:embed="rId4"/>
            <a:srcRect t="1133" b="44361"/>
            <a:stretch>
              <a:fillRect/>
            </a:stretch>
          </p:blipFill>
          <p:spPr>
            <a:xfrm>
              <a:off x="11014124" y="4707297"/>
              <a:ext cx="5443562" cy="4453297"/>
            </a:xfrm>
            <a:prstGeom prst="rect">
              <a:avLst/>
            </a:prstGeom>
          </p:spPr>
        </p:pic>
      </p:grpSp>
      <p:sp>
        <p:nvSpPr>
          <p:cNvPr id="7" name="TextBox 7"/>
          <p:cNvSpPr txBox="1"/>
          <p:nvPr/>
        </p:nvSpPr>
        <p:spPr>
          <a:xfrm>
            <a:off x="376642" y="4491972"/>
            <a:ext cx="7029407" cy="1180320"/>
          </a:xfrm>
          <a:prstGeom prst="rect">
            <a:avLst/>
          </a:prstGeom>
        </p:spPr>
        <p:txBody>
          <a:bodyPr lIns="0" tIns="0" rIns="0" bIns="0" rtlCol="0" anchor="t">
            <a:spAutoFit/>
          </a:bodyPr>
          <a:lstStyle/>
          <a:p>
            <a:pPr>
              <a:lnSpc>
                <a:spcPts val="9511"/>
              </a:lnSpc>
            </a:pPr>
            <a:r>
              <a:rPr lang="en-US" sz="6794">
                <a:solidFill>
                  <a:srgbClr val="000000"/>
                </a:solidFill>
                <a:latin typeface="Bebas Neue Cyrillic"/>
              </a:rPr>
              <a:t>The Basics of Hepatitis 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5802" b="45802"/>
            <a:stretch>
              <a:fillRect/>
            </a:stretch>
          </p:blipFill>
          <p:spPr>
            <a:xfrm>
              <a:off x="0" y="0"/>
              <a:ext cx="16457898" cy="538398"/>
            </a:xfrm>
            <a:prstGeom prst="rect">
              <a:avLst/>
            </a:prstGeom>
          </p:spPr>
        </p:pic>
      </p:grpSp>
      <p:grpSp>
        <p:nvGrpSpPr>
          <p:cNvPr id="4" name="Group 4"/>
          <p:cNvGrpSpPr/>
          <p:nvPr/>
        </p:nvGrpSpPr>
        <p:grpSpPr>
          <a:xfrm>
            <a:off x="-90369" y="354141"/>
            <a:ext cx="13221428" cy="863042"/>
            <a:chOff x="0" y="0"/>
            <a:chExt cx="12860986" cy="839514"/>
          </a:xfrm>
        </p:grpSpPr>
        <p:sp>
          <p:nvSpPr>
            <p:cNvPr id="5" name="Freeform 5"/>
            <p:cNvSpPr/>
            <p:nvPr/>
          </p:nvSpPr>
          <p:spPr>
            <a:xfrm>
              <a:off x="0" y="0"/>
              <a:ext cx="12860986" cy="839514"/>
            </a:xfrm>
            <a:custGeom>
              <a:avLst/>
              <a:gdLst/>
              <a:ahLst/>
              <a:cxnLst/>
              <a:rect l="l" t="t" r="r" b="b"/>
              <a:pathLst>
                <a:path w="12860986" h="839514">
                  <a:moveTo>
                    <a:pt x="0" y="0"/>
                  </a:moveTo>
                  <a:lnTo>
                    <a:pt x="12860986" y="0"/>
                  </a:lnTo>
                  <a:lnTo>
                    <a:pt x="12860986" y="839514"/>
                  </a:lnTo>
                  <a:lnTo>
                    <a:pt x="0" y="839514"/>
                  </a:lnTo>
                  <a:close/>
                </a:path>
              </a:pathLst>
            </a:custGeom>
            <a:solidFill>
              <a:srgbClr val="E7AE00"/>
            </a:solidFill>
          </p:spPr>
          <p:txBody>
            <a:bodyPr/>
            <a:lstStyle/>
            <a:p>
              <a:endParaRPr lang="en-US"/>
            </a:p>
          </p:txBody>
        </p:sp>
      </p:grpSp>
      <p:sp>
        <p:nvSpPr>
          <p:cNvPr id="6" name="TextBox 6"/>
          <p:cNvSpPr txBox="1"/>
          <p:nvPr/>
        </p:nvSpPr>
        <p:spPr>
          <a:xfrm>
            <a:off x="246279" y="512361"/>
            <a:ext cx="11804572" cy="517207"/>
          </a:xfrm>
          <a:prstGeom prst="rect">
            <a:avLst/>
          </a:prstGeom>
        </p:spPr>
        <p:txBody>
          <a:bodyPr lIns="0" tIns="0" rIns="0" bIns="0" rtlCol="0" anchor="t">
            <a:spAutoFit/>
          </a:bodyPr>
          <a:lstStyle/>
          <a:p>
            <a:pPr>
              <a:lnSpc>
                <a:spcPts val="4226"/>
              </a:lnSpc>
            </a:pPr>
            <a:r>
              <a:rPr lang="en-US" sz="3018">
                <a:solidFill>
                  <a:srgbClr val="000000"/>
                </a:solidFill>
                <a:latin typeface="Libre Baskerville Bold"/>
              </a:rPr>
              <a:t>Hepatitis B is one of the world's most common infections.</a:t>
            </a:r>
          </a:p>
        </p:txBody>
      </p:sp>
      <p:sp>
        <p:nvSpPr>
          <p:cNvPr id="7" name="Freeform 7"/>
          <p:cNvSpPr/>
          <p:nvPr/>
        </p:nvSpPr>
        <p:spPr>
          <a:xfrm>
            <a:off x="3377554" y="923982"/>
            <a:ext cx="5778850" cy="5778850"/>
          </a:xfrm>
          <a:custGeom>
            <a:avLst/>
            <a:gdLst/>
            <a:ahLst/>
            <a:cxnLst/>
            <a:rect l="l" t="t" r="r" b="b"/>
            <a:pathLst>
              <a:path w="5778850" h="5778850">
                <a:moveTo>
                  <a:pt x="0" y="0"/>
                </a:moveTo>
                <a:lnTo>
                  <a:pt x="5778850" y="0"/>
                </a:lnTo>
                <a:lnTo>
                  <a:pt x="5778850" y="5778850"/>
                </a:lnTo>
                <a:lnTo>
                  <a:pt x="0" y="57788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10800000">
            <a:off x="6762750" y="4705350"/>
            <a:ext cx="4992062" cy="1801601"/>
          </a:xfrm>
          <a:custGeom>
            <a:avLst/>
            <a:gdLst/>
            <a:ahLst/>
            <a:cxnLst/>
            <a:rect l="l" t="t" r="r" b="b"/>
            <a:pathLst>
              <a:path w="4992062" h="1801601">
                <a:moveTo>
                  <a:pt x="0" y="0"/>
                </a:moveTo>
                <a:lnTo>
                  <a:pt x="4992062" y="0"/>
                </a:lnTo>
                <a:lnTo>
                  <a:pt x="4992062" y="1801601"/>
                </a:lnTo>
                <a:lnTo>
                  <a:pt x="0" y="1801601"/>
                </a:lnTo>
                <a:lnTo>
                  <a:pt x="0" y="0"/>
                </a:lnTo>
                <a:close/>
              </a:path>
            </a:pathLst>
          </a:custGeom>
          <a:blipFill>
            <a:blip r:embed="rId5">
              <a:extLst>
                <a:ext uri="{96DAC541-7B7A-43D3-8B79-37D633B846F1}">
                  <asvg:svgBlip xmlns:asvg="http://schemas.microsoft.com/office/drawing/2016/SVG/main" r:embed="rId6"/>
                </a:ext>
              </a:extLst>
            </a:blip>
            <a:stretch>
              <a:fillRect t="-88545" b="-88545"/>
            </a:stretch>
          </a:blipFill>
        </p:spPr>
        <p:txBody>
          <a:bodyPr/>
          <a:lstStyle/>
          <a:p>
            <a:endParaRPr lang="en-US"/>
          </a:p>
        </p:txBody>
      </p:sp>
      <p:sp>
        <p:nvSpPr>
          <p:cNvPr id="9" name="Freeform 9"/>
          <p:cNvSpPr/>
          <p:nvPr/>
        </p:nvSpPr>
        <p:spPr>
          <a:xfrm>
            <a:off x="646673" y="1519437"/>
            <a:ext cx="4229784" cy="1724766"/>
          </a:xfrm>
          <a:custGeom>
            <a:avLst/>
            <a:gdLst/>
            <a:ahLst/>
            <a:cxnLst/>
            <a:rect l="l" t="t" r="r" b="b"/>
            <a:pathLst>
              <a:path w="4229784" h="1724766">
                <a:moveTo>
                  <a:pt x="0" y="0"/>
                </a:moveTo>
                <a:lnTo>
                  <a:pt x="4229785" y="0"/>
                </a:lnTo>
                <a:lnTo>
                  <a:pt x="4229785" y="1724767"/>
                </a:lnTo>
                <a:lnTo>
                  <a:pt x="0" y="1724767"/>
                </a:lnTo>
                <a:lnTo>
                  <a:pt x="0" y="0"/>
                </a:lnTo>
                <a:close/>
              </a:path>
            </a:pathLst>
          </a:custGeom>
          <a:blipFill>
            <a:blip r:embed="rId5">
              <a:extLst>
                <a:ext uri="{96DAC541-7B7A-43D3-8B79-37D633B846F1}">
                  <asvg:svgBlip xmlns:asvg="http://schemas.microsoft.com/office/drawing/2016/SVG/main" r:embed="rId6"/>
                </a:ext>
              </a:extLst>
            </a:blip>
            <a:stretch>
              <a:fillRect t="-72619" b="-72619"/>
            </a:stretch>
          </a:blipFill>
        </p:spPr>
        <p:txBody>
          <a:bodyPr/>
          <a:lstStyle/>
          <a:p>
            <a:endParaRPr lang="en-US"/>
          </a:p>
        </p:txBody>
      </p:sp>
      <p:grpSp>
        <p:nvGrpSpPr>
          <p:cNvPr id="10" name="Group 10"/>
          <p:cNvGrpSpPr/>
          <p:nvPr/>
        </p:nvGrpSpPr>
        <p:grpSpPr>
          <a:xfrm>
            <a:off x="189729" y="1517830"/>
            <a:ext cx="4710364" cy="1725099"/>
            <a:chOff x="0" y="0"/>
            <a:chExt cx="36050728" cy="13203031"/>
          </a:xfrm>
        </p:grpSpPr>
        <p:sp>
          <p:nvSpPr>
            <p:cNvPr id="11" name="Freeform 11"/>
            <p:cNvSpPr/>
            <p:nvPr/>
          </p:nvSpPr>
          <p:spPr>
            <a:xfrm>
              <a:off x="-12700" y="-12700"/>
              <a:ext cx="36076130" cy="13228431"/>
            </a:xfrm>
            <a:custGeom>
              <a:avLst/>
              <a:gdLst/>
              <a:ahLst/>
              <a:cxnLst/>
              <a:rect l="l" t="t" r="r" b="b"/>
              <a:pathLst>
                <a:path w="36076130" h="13228431">
                  <a:moveTo>
                    <a:pt x="35213798" y="0"/>
                  </a:moveTo>
                  <a:lnTo>
                    <a:pt x="862330" y="0"/>
                  </a:lnTo>
                  <a:cubicBezTo>
                    <a:pt x="389890" y="0"/>
                    <a:pt x="0" y="389890"/>
                    <a:pt x="0" y="862330"/>
                  </a:cubicBezTo>
                  <a:lnTo>
                    <a:pt x="0" y="12366101"/>
                  </a:lnTo>
                  <a:cubicBezTo>
                    <a:pt x="0" y="12838541"/>
                    <a:pt x="389890" y="13228431"/>
                    <a:pt x="862330" y="13228431"/>
                  </a:cubicBezTo>
                  <a:lnTo>
                    <a:pt x="35213798" y="13228431"/>
                  </a:lnTo>
                  <a:cubicBezTo>
                    <a:pt x="35686237" y="13228431"/>
                    <a:pt x="36076130" y="12838541"/>
                    <a:pt x="36076130" y="12366101"/>
                  </a:cubicBezTo>
                  <a:lnTo>
                    <a:pt x="36076130" y="862330"/>
                  </a:lnTo>
                  <a:cubicBezTo>
                    <a:pt x="36076127" y="389890"/>
                    <a:pt x="35686237" y="0"/>
                    <a:pt x="35213798" y="0"/>
                  </a:cubicBezTo>
                  <a:close/>
                  <a:moveTo>
                    <a:pt x="35885627" y="965172"/>
                  </a:moveTo>
                  <a:lnTo>
                    <a:pt x="35885627" y="12366101"/>
                  </a:lnTo>
                  <a:cubicBezTo>
                    <a:pt x="35885627" y="12733131"/>
                    <a:pt x="35580827" y="13037931"/>
                    <a:pt x="35213798" y="13037931"/>
                  </a:cubicBezTo>
                  <a:lnTo>
                    <a:pt x="862330" y="13037931"/>
                  </a:lnTo>
                  <a:cubicBezTo>
                    <a:pt x="495300" y="13037931"/>
                    <a:pt x="190500" y="12733131"/>
                    <a:pt x="190500" y="12366101"/>
                  </a:cubicBezTo>
                  <a:lnTo>
                    <a:pt x="190500" y="862330"/>
                  </a:lnTo>
                  <a:cubicBezTo>
                    <a:pt x="190500" y="495300"/>
                    <a:pt x="495300" y="190500"/>
                    <a:pt x="862330" y="190500"/>
                  </a:cubicBezTo>
                  <a:lnTo>
                    <a:pt x="35213798" y="190500"/>
                  </a:lnTo>
                  <a:cubicBezTo>
                    <a:pt x="35580827" y="190500"/>
                    <a:pt x="35885627" y="495300"/>
                    <a:pt x="35885627" y="862330"/>
                  </a:cubicBezTo>
                  <a:lnTo>
                    <a:pt x="35885627" y="965172"/>
                  </a:lnTo>
                  <a:close/>
                </a:path>
              </a:pathLst>
            </a:custGeom>
            <a:solidFill>
              <a:srgbClr val="092E6E"/>
            </a:solidFill>
          </p:spPr>
          <p:txBody>
            <a:bodyPr/>
            <a:lstStyle/>
            <a:p>
              <a:endParaRPr lang="en-US"/>
            </a:p>
          </p:txBody>
        </p:sp>
      </p:grpSp>
      <p:sp>
        <p:nvSpPr>
          <p:cNvPr id="12" name="TextBox 12"/>
          <p:cNvSpPr txBox="1"/>
          <p:nvPr/>
        </p:nvSpPr>
        <p:spPr>
          <a:xfrm>
            <a:off x="-360947" y="2314754"/>
            <a:ext cx="5849503" cy="672501"/>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Almost 300 million people </a:t>
            </a:r>
          </a:p>
          <a:p>
            <a:pPr algn="ctr">
              <a:lnSpc>
                <a:spcPts val="2671"/>
              </a:lnSpc>
            </a:pPr>
            <a:r>
              <a:rPr lang="en-US" sz="2264" spc="135">
                <a:solidFill>
                  <a:srgbClr val="000000"/>
                </a:solidFill>
                <a:latin typeface="Kite One Italics"/>
              </a:rPr>
              <a:t>are living with hepatitis B.</a:t>
            </a:r>
          </a:p>
        </p:txBody>
      </p:sp>
      <p:grpSp>
        <p:nvGrpSpPr>
          <p:cNvPr id="13" name="Group 13"/>
          <p:cNvGrpSpPr/>
          <p:nvPr/>
        </p:nvGrpSpPr>
        <p:grpSpPr>
          <a:xfrm>
            <a:off x="6753495" y="4690928"/>
            <a:ext cx="4858367" cy="1738405"/>
            <a:chOff x="0" y="0"/>
            <a:chExt cx="37183472" cy="13304868"/>
          </a:xfrm>
        </p:grpSpPr>
        <p:sp>
          <p:nvSpPr>
            <p:cNvPr id="14" name="Freeform 14"/>
            <p:cNvSpPr/>
            <p:nvPr/>
          </p:nvSpPr>
          <p:spPr>
            <a:xfrm>
              <a:off x="-12700" y="-12700"/>
              <a:ext cx="37208873" cy="13330269"/>
            </a:xfrm>
            <a:custGeom>
              <a:avLst/>
              <a:gdLst/>
              <a:ahLst/>
              <a:cxnLst/>
              <a:rect l="l" t="t" r="r" b="b"/>
              <a:pathLst>
                <a:path w="37208873" h="13330269">
                  <a:moveTo>
                    <a:pt x="36346541" y="0"/>
                  </a:moveTo>
                  <a:lnTo>
                    <a:pt x="862330" y="0"/>
                  </a:lnTo>
                  <a:cubicBezTo>
                    <a:pt x="389890" y="0"/>
                    <a:pt x="0" y="389890"/>
                    <a:pt x="0" y="862330"/>
                  </a:cubicBezTo>
                  <a:lnTo>
                    <a:pt x="0" y="12467938"/>
                  </a:lnTo>
                  <a:cubicBezTo>
                    <a:pt x="0" y="12940378"/>
                    <a:pt x="389890" y="13330269"/>
                    <a:pt x="862330" y="13330269"/>
                  </a:cubicBezTo>
                  <a:lnTo>
                    <a:pt x="36346541" y="13330269"/>
                  </a:lnTo>
                  <a:cubicBezTo>
                    <a:pt x="36818984" y="13330269"/>
                    <a:pt x="37208873" y="12940378"/>
                    <a:pt x="37208873" y="12467938"/>
                  </a:cubicBezTo>
                  <a:lnTo>
                    <a:pt x="37208873" y="862330"/>
                  </a:lnTo>
                  <a:cubicBezTo>
                    <a:pt x="37208873" y="389890"/>
                    <a:pt x="36818984" y="0"/>
                    <a:pt x="36346541" y="0"/>
                  </a:cubicBezTo>
                  <a:close/>
                  <a:moveTo>
                    <a:pt x="37018373" y="965738"/>
                  </a:moveTo>
                  <a:lnTo>
                    <a:pt x="37018373" y="12467938"/>
                  </a:lnTo>
                  <a:cubicBezTo>
                    <a:pt x="37018373" y="12834968"/>
                    <a:pt x="36713573" y="13139769"/>
                    <a:pt x="36346541" y="13139769"/>
                  </a:cubicBezTo>
                  <a:lnTo>
                    <a:pt x="862330" y="13139769"/>
                  </a:lnTo>
                  <a:cubicBezTo>
                    <a:pt x="495300" y="13139769"/>
                    <a:pt x="190500" y="12834968"/>
                    <a:pt x="190500" y="12467938"/>
                  </a:cubicBezTo>
                  <a:lnTo>
                    <a:pt x="190500" y="862330"/>
                  </a:lnTo>
                  <a:cubicBezTo>
                    <a:pt x="190500" y="495300"/>
                    <a:pt x="495300" y="190500"/>
                    <a:pt x="862330" y="190500"/>
                  </a:cubicBezTo>
                  <a:lnTo>
                    <a:pt x="36346541" y="190500"/>
                  </a:lnTo>
                  <a:cubicBezTo>
                    <a:pt x="36713573" y="190500"/>
                    <a:pt x="37018373" y="495300"/>
                    <a:pt x="37018373" y="862330"/>
                  </a:cubicBezTo>
                  <a:lnTo>
                    <a:pt x="37018373" y="965738"/>
                  </a:lnTo>
                  <a:close/>
                </a:path>
              </a:pathLst>
            </a:custGeom>
            <a:solidFill>
              <a:srgbClr val="092E6E"/>
            </a:solidFill>
          </p:spPr>
          <p:txBody>
            <a:bodyPr/>
            <a:lstStyle/>
            <a:p>
              <a:endParaRPr lang="en-US"/>
            </a:p>
          </p:txBody>
        </p:sp>
      </p:grpSp>
      <p:sp>
        <p:nvSpPr>
          <p:cNvPr id="15" name="TextBox 15"/>
          <p:cNvSpPr txBox="1"/>
          <p:nvPr/>
        </p:nvSpPr>
        <p:spPr>
          <a:xfrm>
            <a:off x="7131394" y="4932260"/>
            <a:ext cx="4080203" cy="474489"/>
          </a:xfrm>
          <a:prstGeom prst="rect">
            <a:avLst/>
          </a:prstGeom>
        </p:spPr>
        <p:txBody>
          <a:bodyPr wrap="square" lIns="0" tIns="0" rIns="0" bIns="0" rtlCol="0" anchor="t">
            <a:spAutoFit/>
          </a:bodyPr>
          <a:lstStyle/>
          <a:p>
            <a:pPr algn="ctr">
              <a:lnSpc>
                <a:spcPts val="3741"/>
              </a:lnSpc>
            </a:pPr>
            <a:r>
              <a:rPr lang="en-US" sz="3150" spc="190">
                <a:solidFill>
                  <a:srgbClr val="000000"/>
                </a:solidFill>
                <a:latin typeface="Kite One Italics"/>
              </a:rPr>
              <a:t>In the United States</a:t>
            </a:r>
            <a:endParaRPr lang="en-US"/>
          </a:p>
        </p:txBody>
      </p:sp>
      <p:sp>
        <p:nvSpPr>
          <p:cNvPr id="16" name="TextBox 16"/>
          <p:cNvSpPr txBox="1"/>
          <p:nvPr/>
        </p:nvSpPr>
        <p:spPr>
          <a:xfrm>
            <a:off x="-681034" y="1629010"/>
            <a:ext cx="6334125" cy="529669"/>
          </a:xfrm>
          <a:prstGeom prst="rect">
            <a:avLst/>
          </a:prstGeom>
        </p:spPr>
        <p:txBody>
          <a:bodyPr lIns="0" tIns="0" rIns="0" bIns="0" rtlCol="0" anchor="t">
            <a:spAutoFit/>
          </a:bodyPr>
          <a:lstStyle/>
          <a:p>
            <a:pPr algn="ctr">
              <a:lnSpc>
                <a:spcPts val="4155"/>
              </a:lnSpc>
            </a:pPr>
            <a:r>
              <a:rPr lang="en-US" sz="3521" spc="211">
                <a:solidFill>
                  <a:srgbClr val="000000"/>
                </a:solidFill>
                <a:latin typeface="Kite One Italics"/>
              </a:rPr>
              <a:t>Worldwide</a:t>
            </a:r>
          </a:p>
        </p:txBody>
      </p:sp>
      <p:sp>
        <p:nvSpPr>
          <p:cNvPr id="17" name="TextBox 17"/>
          <p:cNvSpPr txBox="1"/>
          <p:nvPr/>
        </p:nvSpPr>
        <p:spPr>
          <a:xfrm>
            <a:off x="6905694" y="5526946"/>
            <a:ext cx="4562475" cy="672501"/>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Around 2.4 million people are living with hepatitis B.</a:t>
            </a:r>
          </a:p>
        </p:txBody>
      </p:sp>
      <p:grpSp>
        <p:nvGrpSpPr>
          <p:cNvPr id="18" name="Group 18"/>
          <p:cNvGrpSpPr/>
          <p:nvPr/>
        </p:nvGrpSpPr>
        <p:grpSpPr>
          <a:xfrm>
            <a:off x="0" y="0"/>
            <a:ext cx="12343424" cy="403799"/>
            <a:chOff x="0" y="0"/>
            <a:chExt cx="16457898" cy="538398"/>
          </a:xfrm>
        </p:grpSpPr>
        <p:pic>
          <p:nvPicPr>
            <p:cNvPr id="19" name="Picture 19"/>
            <p:cNvPicPr>
              <a:picLocks noChangeAspect="1"/>
            </p:cNvPicPr>
            <p:nvPr/>
          </p:nvPicPr>
          <p:blipFill>
            <a:blip r:embed="rId7"/>
            <a:srcRect t="48843" b="48843"/>
            <a:stretch>
              <a:fillRect/>
            </a:stretch>
          </p:blipFill>
          <p:spPr>
            <a:xfrm>
              <a:off x="0" y="0"/>
              <a:ext cx="16457898" cy="538398"/>
            </a:xfrm>
            <a:prstGeom prst="rect">
              <a:avLst/>
            </a:prstGeom>
          </p:spPr>
        </p:pic>
      </p:grpSp>
      <p:grpSp>
        <p:nvGrpSpPr>
          <p:cNvPr id="20" name="Group 20"/>
          <p:cNvGrpSpPr/>
          <p:nvPr/>
        </p:nvGrpSpPr>
        <p:grpSpPr>
          <a:xfrm>
            <a:off x="0" y="0"/>
            <a:ext cx="12343424" cy="403799"/>
            <a:chOff x="0" y="0"/>
            <a:chExt cx="16457898" cy="538398"/>
          </a:xfrm>
        </p:grpSpPr>
        <p:pic>
          <p:nvPicPr>
            <p:cNvPr id="21" name="Picture 21"/>
            <p:cNvPicPr>
              <a:picLocks noChangeAspect="1"/>
            </p:cNvPicPr>
            <p:nvPr/>
          </p:nvPicPr>
          <p:blipFill>
            <a:blip r:embed="rId8"/>
            <a:srcRect t="47546" b="47546"/>
            <a:stretch>
              <a:fillRect/>
            </a:stretch>
          </p:blipFill>
          <p:spPr>
            <a:xfrm>
              <a:off x="0" y="0"/>
              <a:ext cx="16457898" cy="538398"/>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the country&#10;&#10;Description automatically generated">
            <a:extLst>
              <a:ext uri="{FF2B5EF4-FFF2-40B4-BE49-F238E27FC236}">
                <a16:creationId xmlns:a16="http://schemas.microsoft.com/office/drawing/2014/main" id="{2B99A5BF-EB16-F663-B5CA-6FA259D083D3}"/>
              </a:ext>
            </a:extLst>
          </p:cNvPr>
          <p:cNvPicPr>
            <a:picLocks noChangeAspect="1"/>
          </p:cNvPicPr>
          <p:nvPr/>
        </p:nvPicPr>
        <p:blipFill>
          <a:blip r:embed="rId2"/>
          <a:stretch>
            <a:fillRect/>
          </a:stretch>
        </p:blipFill>
        <p:spPr>
          <a:xfrm>
            <a:off x="-2059" y="773"/>
            <a:ext cx="12206415" cy="6856454"/>
          </a:xfrm>
          <a:prstGeom prst="rect">
            <a:avLst/>
          </a:prstGeom>
        </p:spPr>
      </p:pic>
    </p:spTree>
    <p:extLst>
      <p:ext uri="{BB962C8B-B14F-4D97-AF65-F5344CB8AC3E}">
        <p14:creationId xmlns:p14="http://schemas.microsoft.com/office/powerpoint/2010/main" val="235733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17690" b="76501"/>
            <a:stretch>
              <a:fillRect/>
            </a:stretch>
          </p:blipFill>
          <p:spPr>
            <a:xfrm>
              <a:off x="0" y="0"/>
              <a:ext cx="16457898" cy="538398"/>
            </a:xfrm>
            <a:prstGeom prst="rect">
              <a:avLst/>
            </a:prstGeom>
          </p:spPr>
        </p:pic>
      </p:grpSp>
      <p:grpSp>
        <p:nvGrpSpPr>
          <p:cNvPr id="4" name="Group 4"/>
          <p:cNvGrpSpPr/>
          <p:nvPr/>
        </p:nvGrpSpPr>
        <p:grpSpPr>
          <a:xfrm>
            <a:off x="-95250" y="228600"/>
            <a:ext cx="13221428" cy="1446285"/>
            <a:chOff x="0" y="0"/>
            <a:chExt cx="12860986" cy="1406857"/>
          </a:xfrm>
        </p:grpSpPr>
        <p:sp>
          <p:nvSpPr>
            <p:cNvPr id="5" name="Freeform 5"/>
            <p:cNvSpPr/>
            <p:nvPr/>
          </p:nvSpPr>
          <p:spPr>
            <a:xfrm>
              <a:off x="0" y="0"/>
              <a:ext cx="12860986" cy="1406857"/>
            </a:xfrm>
            <a:custGeom>
              <a:avLst/>
              <a:gdLst/>
              <a:ahLst/>
              <a:cxnLst/>
              <a:rect l="l" t="t" r="r" b="b"/>
              <a:pathLst>
                <a:path w="12860986" h="1406857">
                  <a:moveTo>
                    <a:pt x="0" y="0"/>
                  </a:moveTo>
                  <a:lnTo>
                    <a:pt x="12860986" y="0"/>
                  </a:lnTo>
                  <a:lnTo>
                    <a:pt x="12860986" y="1406857"/>
                  </a:lnTo>
                  <a:lnTo>
                    <a:pt x="0" y="1406857"/>
                  </a:lnTo>
                  <a:close/>
                </a:path>
              </a:pathLst>
            </a:custGeom>
            <a:solidFill>
              <a:srgbClr val="E7AE00"/>
            </a:solidFill>
          </p:spPr>
          <p:txBody>
            <a:bodyPr/>
            <a:lstStyle/>
            <a:p>
              <a:endParaRPr lang="en-US"/>
            </a:p>
          </p:txBody>
        </p:sp>
      </p:grpSp>
      <p:grpSp>
        <p:nvGrpSpPr>
          <p:cNvPr id="6" name="Group 6"/>
          <p:cNvGrpSpPr/>
          <p:nvPr/>
        </p:nvGrpSpPr>
        <p:grpSpPr>
          <a:xfrm>
            <a:off x="-19050" y="-19050"/>
            <a:ext cx="12343424" cy="403799"/>
            <a:chOff x="0" y="0"/>
            <a:chExt cx="16457898" cy="538398"/>
          </a:xfrm>
        </p:grpSpPr>
        <p:pic>
          <p:nvPicPr>
            <p:cNvPr id="7" name="Picture 7"/>
            <p:cNvPicPr>
              <a:picLocks noChangeAspect="1"/>
            </p:cNvPicPr>
            <p:nvPr/>
          </p:nvPicPr>
          <p:blipFill>
            <a:blip r:embed="rId3"/>
            <a:srcRect t="48843" b="48843"/>
            <a:stretch>
              <a:fillRect/>
            </a:stretch>
          </p:blipFill>
          <p:spPr>
            <a:xfrm>
              <a:off x="0" y="0"/>
              <a:ext cx="16457898" cy="538398"/>
            </a:xfrm>
            <a:prstGeom prst="rect">
              <a:avLst/>
            </a:prstGeom>
          </p:spPr>
        </p:pic>
      </p:grpSp>
      <p:sp>
        <p:nvSpPr>
          <p:cNvPr id="8" name="TextBox 8"/>
          <p:cNvSpPr txBox="1"/>
          <p:nvPr/>
        </p:nvSpPr>
        <p:spPr>
          <a:xfrm>
            <a:off x="1676932" y="459000"/>
            <a:ext cx="8956492" cy="1047274"/>
          </a:xfrm>
          <a:prstGeom prst="rect">
            <a:avLst/>
          </a:prstGeom>
        </p:spPr>
        <p:txBody>
          <a:bodyPr lIns="0" tIns="0" rIns="0" bIns="0" rtlCol="0" anchor="t">
            <a:spAutoFit/>
          </a:bodyPr>
          <a:lstStyle/>
          <a:p>
            <a:pPr algn="ctr">
              <a:lnSpc>
                <a:spcPts val="4226"/>
              </a:lnSpc>
            </a:pPr>
            <a:r>
              <a:rPr lang="en-US" sz="3018">
                <a:solidFill>
                  <a:srgbClr val="000000"/>
                </a:solidFill>
                <a:latin typeface="Libre Baskerville Bold"/>
              </a:rPr>
              <a:t>Most people with hepatitis B do not know that they have it!</a:t>
            </a:r>
          </a:p>
        </p:txBody>
      </p:sp>
      <p:sp>
        <p:nvSpPr>
          <p:cNvPr id="9" name="Freeform 9"/>
          <p:cNvSpPr/>
          <p:nvPr/>
        </p:nvSpPr>
        <p:spPr>
          <a:xfrm>
            <a:off x="819150" y="2095500"/>
            <a:ext cx="10553748" cy="4211152"/>
          </a:xfrm>
          <a:custGeom>
            <a:avLst/>
            <a:gdLst/>
            <a:ahLst/>
            <a:cxnLst/>
            <a:rect l="l" t="t" r="r" b="b"/>
            <a:pathLst>
              <a:path w="10553748" h="4211152">
                <a:moveTo>
                  <a:pt x="0" y="0"/>
                </a:moveTo>
                <a:lnTo>
                  <a:pt x="10553748" y="0"/>
                </a:lnTo>
                <a:lnTo>
                  <a:pt x="10553748" y="4211152"/>
                </a:lnTo>
                <a:lnTo>
                  <a:pt x="0" y="4211152"/>
                </a:lnTo>
                <a:lnTo>
                  <a:pt x="0" y="0"/>
                </a:lnTo>
                <a:close/>
              </a:path>
            </a:pathLst>
          </a:custGeom>
          <a:blipFill>
            <a:blip r:embed="rId4">
              <a:extLst>
                <a:ext uri="{96DAC541-7B7A-43D3-8B79-37D633B846F1}">
                  <asvg:svgBlip xmlns:asvg="http://schemas.microsoft.com/office/drawing/2016/SVG/main" r:embed="rId5"/>
                </a:ext>
              </a:extLst>
            </a:blip>
            <a:stretch>
              <a:fillRect t="-75307" b="-75307"/>
            </a:stretch>
          </a:blipFill>
        </p:spPr>
        <p:txBody>
          <a:bodyPr/>
          <a:lstStyle/>
          <a:p>
            <a:endParaRPr lang="en-US"/>
          </a:p>
        </p:txBody>
      </p:sp>
      <p:grpSp>
        <p:nvGrpSpPr>
          <p:cNvPr id="10" name="Group 10"/>
          <p:cNvGrpSpPr/>
          <p:nvPr/>
        </p:nvGrpSpPr>
        <p:grpSpPr>
          <a:xfrm>
            <a:off x="919727" y="2183777"/>
            <a:ext cx="10347764" cy="4029004"/>
            <a:chOff x="0" y="0"/>
            <a:chExt cx="13797018" cy="5372005"/>
          </a:xfrm>
        </p:grpSpPr>
        <p:pic>
          <p:nvPicPr>
            <p:cNvPr id="11" name="Picture 11"/>
            <p:cNvPicPr>
              <a:picLocks noChangeAspect="1"/>
            </p:cNvPicPr>
            <p:nvPr/>
          </p:nvPicPr>
          <p:blipFill>
            <a:blip r:embed="rId6"/>
            <a:srcRect l="22005" r="22005"/>
            <a:stretch>
              <a:fillRect/>
            </a:stretch>
          </p:blipFill>
          <p:spPr>
            <a:xfrm>
              <a:off x="0" y="0"/>
              <a:ext cx="4514339" cy="5372005"/>
            </a:xfrm>
            <a:prstGeom prst="rect">
              <a:avLst/>
            </a:prstGeom>
          </p:spPr>
        </p:pic>
        <p:pic>
          <p:nvPicPr>
            <p:cNvPr id="12" name="Picture 12"/>
            <p:cNvPicPr>
              <a:picLocks noChangeAspect="1"/>
            </p:cNvPicPr>
            <p:nvPr/>
          </p:nvPicPr>
          <p:blipFill>
            <a:blip r:embed="rId7"/>
            <a:srcRect t="7383" b="7383"/>
            <a:stretch>
              <a:fillRect/>
            </a:stretch>
          </p:blipFill>
          <p:spPr>
            <a:xfrm>
              <a:off x="4641339" y="0"/>
              <a:ext cx="4514339" cy="5372005"/>
            </a:xfrm>
            <a:prstGeom prst="rect">
              <a:avLst/>
            </a:prstGeom>
          </p:spPr>
        </p:pic>
        <p:pic>
          <p:nvPicPr>
            <p:cNvPr id="13" name="Picture 13"/>
            <p:cNvPicPr>
              <a:picLocks noChangeAspect="1"/>
            </p:cNvPicPr>
            <p:nvPr/>
          </p:nvPicPr>
          <p:blipFill>
            <a:blip r:embed="rId8"/>
            <a:srcRect l="22163" r="22163"/>
            <a:stretch>
              <a:fillRect/>
            </a:stretch>
          </p:blipFill>
          <p:spPr>
            <a:xfrm>
              <a:off x="9282679" y="0"/>
              <a:ext cx="4514339" cy="5372005"/>
            </a:xfrm>
            <a:prstGeom prst="rect">
              <a:avLst/>
            </a:prstGeom>
          </p:spPr>
        </p:pic>
      </p:grpSp>
      <p:grpSp>
        <p:nvGrpSpPr>
          <p:cNvPr id="14" name="Group 14"/>
          <p:cNvGrpSpPr/>
          <p:nvPr/>
        </p:nvGrpSpPr>
        <p:grpSpPr>
          <a:xfrm>
            <a:off x="-19050" y="-19050"/>
            <a:ext cx="12343424" cy="403799"/>
            <a:chOff x="0" y="0"/>
            <a:chExt cx="16457898" cy="538398"/>
          </a:xfrm>
        </p:grpSpPr>
        <p:pic>
          <p:nvPicPr>
            <p:cNvPr id="15" name="Picture 15"/>
            <p:cNvPicPr>
              <a:picLocks noChangeAspect="1"/>
            </p:cNvPicPr>
            <p:nvPr/>
          </p:nvPicPr>
          <p:blipFill>
            <a:blip r:embed="rId9"/>
            <a:srcRect t="47546" b="47546"/>
            <a:stretch>
              <a:fillRect/>
            </a:stretch>
          </p:blipFill>
          <p:spPr>
            <a:xfrm>
              <a:off x="0" y="0"/>
              <a:ext cx="16457898" cy="538398"/>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8843" b="48843"/>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Freeform 5"/>
          <p:cNvSpPr/>
          <p:nvPr/>
        </p:nvSpPr>
        <p:spPr>
          <a:xfrm>
            <a:off x="1471006" y="2314450"/>
            <a:ext cx="3272297" cy="3272297"/>
          </a:xfrm>
          <a:custGeom>
            <a:avLst/>
            <a:gdLst/>
            <a:ahLst/>
            <a:cxnLst/>
            <a:rect l="l" t="t" r="r" b="b"/>
            <a:pathLst>
              <a:path w="3272297" h="3272297">
                <a:moveTo>
                  <a:pt x="0" y="0"/>
                </a:moveTo>
                <a:lnTo>
                  <a:pt x="3272297" y="0"/>
                </a:lnTo>
                <a:lnTo>
                  <a:pt x="3272297" y="3272297"/>
                </a:lnTo>
                <a:lnTo>
                  <a:pt x="0" y="32722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6" name="Group 6"/>
          <p:cNvGrpSpPr/>
          <p:nvPr/>
        </p:nvGrpSpPr>
        <p:grpSpPr>
          <a:xfrm>
            <a:off x="-90369" y="230943"/>
            <a:ext cx="13221428" cy="709257"/>
            <a:chOff x="0" y="0"/>
            <a:chExt cx="12860986" cy="689921"/>
          </a:xfrm>
        </p:grpSpPr>
        <p:sp>
          <p:nvSpPr>
            <p:cNvPr id="7" name="Freeform 7"/>
            <p:cNvSpPr/>
            <p:nvPr/>
          </p:nvSpPr>
          <p:spPr>
            <a:xfrm>
              <a:off x="0" y="0"/>
              <a:ext cx="12860986" cy="689921"/>
            </a:xfrm>
            <a:custGeom>
              <a:avLst/>
              <a:gdLst/>
              <a:ahLst/>
              <a:cxnLst/>
              <a:rect l="l" t="t" r="r" b="b"/>
              <a:pathLst>
                <a:path w="12860986" h="689921">
                  <a:moveTo>
                    <a:pt x="0" y="0"/>
                  </a:moveTo>
                  <a:lnTo>
                    <a:pt x="12860986" y="0"/>
                  </a:lnTo>
                  <a:lnTo>
                    <a:pt x="12860986" y="689921"/>
                  </a:lnTo>
                  <a:lnTo>
                    <a:pt x="0" y="689921"/>
                  </a:lnTo>
                  <a:close/>
                </a:path>
              </a:pathLst>
            </a:custGeom>
            <a:solidFill>
              <a:srgbClr val="E7AE00"/>
            </a:solidFill>
          </p:spPr>
          <p:txBody>
            <a:bodyPr/>
            <a:lstStyle/>
            <a:p>
              <a:endParaRPr lang="en-US"/>
            </a:p>
          </p:txBody>
        </p:sp>
      </p:grpSp>
      <p:sp>
        <p:nvSpPr>
          <p:cNvPr id="8" name="Freeform 8"/>
          <p:cNvSpPr/>
          <p:nvPr/>
        </p:nvSpPr>
        <p:spPr>
          <a:xfrm>
            <a:off x="7363918" y="2773180"/>
            <a:ext cx="3409825" cy="2145508"/>
          </a:xfrm>
          <a:custGeom>
            <a:avLst/>
            <a:gdLst/>
            <a:ahLst/>
            <a:cxnLst/>
            <a:rect l="l" t="t" r="r" b="b"/>
            <a:pathLst>
              <a:path w="3409825" h="2145508">
                <a:moveTo>
                  <a:pt x="0" y="0"/>
                </a:moveTo>
                <a:lnTo>
                  <a:pt x="3409825" y="0"/>
                </a:lnTo>
                <a:lnTo>
                  <a:pt x="3409825" y="2145508"/>
                </a:lnTo>
                <a:lnTo>
                  <a:pt x="0" y="2145508"/>
                </a:lnTo>
                <a:lnTo>
                  <a:pt x="0" y="0"/>
                </a:lnTo>
                <a:close/>
              </a:path>
            </a:pathLst>
          </a:custGeom>
          <a:blipFill>
            <a:blip r:embed="rId5"/>
            <a:stretch>
              <a:fillRect l="-7458" t="-49005" r="-8134" b="-34538"/>
            </a:stretch>
          </a:blipFill>
        </p:spPr>
        <p:txBody>
          <a:bodyPr/>
          <a:lstStyle/>
          <a:p>
            <a:endParaRPr lang="en-US"/>
          </a:p>
        </p:txBody>
      </p:sp>
      <p:grpSp>
        <p:nvGrpSpPr>
          <p:cNvPr id="9" name="Group 9"/>
          <p:cNvGrpSpPr/>
          <p:nvPr/>
        </p:nvGrpSpPr>
        <p:grpSpPr>
          <a:xfrm>
            <a:off x="-75900" y="-22442"/>
            <a:ext cx="12343424" cy="403799"/>
            <a:chOff x="0" y="0"/>
            <a:chExt cx="16457898" cy="538398"/>
          </a:xfrm>
        </p:grpSpPr>
        <p:pic>
          <p:nvPicPr>
            <p:cNvPr id="10" name="Picture 10"/>
            <p:cNvPicPr>
              <a:picLocks noChangeAspect="1"/>
            </p:cNvPicPr>
            <p:nvPr/>
          </p:nvPicPr>
          <p:blipFill>
            <a:blip r:embed="rId6"/>
            <a:srcRect t="47546" b="47546"/>
            <a:stretch>
              <a:fillRect/>
            </a:stretch>
          </p:blipFill>
          <p:spPr>
            <a:xfrm>
              <a:off x="0" y="0"/>
              <a:ext cx="16457898" cy="538398"/>
            </a:xfrm>
            <a:prstGeom prst="rect">
              <a:avLst/>
            </a:prstGeom>
          </p:spPr>
        </p:pic>
      </p:grpSp>
      <p:sp>
        <p:nvSpPr>
          <p:cNvPr id="11" name="TextBox 11"/>
          <p:cNvSpPr txBox="1"/>
          <p:nvPr/>
        </p:nvSpPr>
        <p:spPr>
          <a:xfrm>
            <a:off x="-237060" y="1455977"/>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Acute</a:t>
            </a:r>
          </a:p>
        </p:txBody>
      </p:sp>
      <p:sp>
        <p:nvSpPr>
          <p:cNvPr id="12" name="TextBox 12"/>
          <p:cNvSpPr txBox="1"/>
          <p:nvPr/>
        </p:nvSpPr>
        <p:spPr>
          <a:xfrm>
            <a:off x="26218" y="422992"/>
            <a:ext cx="12139188" cy="517207"/>
          </a:xfrm>
          <a:prstGeom prst="rect">
            <a:avLst/>
          </a:prstGeom>
        </p:spPr>
        <p:txBody>
          <a:bodyPr lIns="0" tIns="0" rIns="0" bIns="0" rtlCol="0" anchor="t">
            <a:spAutoFit/>
          </a:bodyPr>
          <a:lstStyle/>
          <a:p>
            <a:pPr algn="ctr">
              <a:lnSpc>
                <a:spcPts val="4226"/>
              </a:lnSpc>
            </a:pPr>
            <a:r>
              <a:rPr lang="en-US" sz="3018">
                <a:solidFill>
                  <a:srgbClr val="000000"/>
                </a:solidFill>
                <a:latin typeface="Libre Baskerville Bold"/>
              </a:rPr>
              <a:t>There are 2 kinds of hepatitis B infections.</a:t>
            </a:r>
          </a:p>
        </p:txBody>
      </p:sp>
      <p:sp>
        <p:nvSpPr>
          <p:cNvPr id="13" name="TextBox 13"/>
          <p:cNvSpPr txBox="1"/>
          <p:nvPr/>
        </p:nvSpPr>
        <p:spPr>
          <a:xfrm>
            <a:off x="5724369" y="1591775"/>
            <a:ext cx="6660001" cy="539570"/>
          </a:xfrm>
          <a:prstGeom prst="rect">
            <a:avLst/>
          </a:prstGeom>
        </p:spPr>
        <p:txBody>
          <a:bodyPr lIns="0" tIns="0" rIns="0" bIns="0" rtlCol="0" anchor="t">
            <a:spAutoFit/>
          </a:bodyPr>
          <a:lstStyle/>
          <a:p>
            <a:pPr algn="ctr">
              <a:lnSpc>
                <a:spcPts val="4251"/>
              </a:lnSpc>
            </a:pPr>
            <a:r>
              <a:rPr lang="en-US" sz="3602" spc="216">
                <a:solidFill>
                  <a:srgbClr val="000000"/>
                </a:solidFill>
                <a:latin typeface="Kite One Italics"/>
              </a:rPr>
              <a:t>Chronic</a:t>
            </a:r>
          </a:p>
        </p:txBody>
      </p:sp>
      <p:sp>
        <p:nvSpPr>
          <p:cNvPr id="14" name="TextBox 14"/>
          <p:cNvSpPr txBox="1"/>
          <p:nvPr/>
        </p:nvSpPr>
        <p:spPr>
          <a:xfrm>
            <a:off x="913731" y="5445642"/>
            <a:ext cx="3926098" cy="402550"/>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Short-term infection</a:t>
            </a:r>
          </a:p>
        </p:txBody>
      </p:sp>
      <p:sp>
        <p:nvSpPr>
          <p:cNvPr id="15" name="TextBox 15"/>
          <p:cNvSpPr txBox="1"/>
          <p:nvPr/>
        </p:nvSpPr>
        <p:spPr>
          <a:xfrm>
            <a:off x="7113627" y="5450245"/>
            <a:ext cx="3926098" cy="402550"/>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Lifelong infection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4" name="Group 4"/>
          <p:cNvGrpSpPr/>
          <p:nvPr/>
        </p:nvGrpSpPr>
        <p:grpSpPr>
          <a:xfrm>
            <a:off x="-23169" y="300680"/>
            <a:ext cx="13221428" cy="1282376"/>
            <a:chOff x="0" y="0"/>
            <a:chExt cx="12860986" cy="1247416"/>
          </a:xfrm>
        </p:grpSpPr>
        <p:sp>
          <p:nvSpPr>
            <p:cNvPr id="5" name="Freeform 5"/>
            <p:cNvSpPr/>
            <p:nvPr/>
          </p:nvSpPr>
          <p:spPr>
            <a:xfrm>
              <a:off x="0" y="0"/>
              <a:ext cx="12860986" cy="1247416"/>
            </a:xfrm>
            <a:custGeom>
              <a:avLst/>
              <a:gdLst/>
              <a:ahLst/>
              <a:cxnLst/>
              <a:rect l="l" t="t" r="r" b="b"/>
              <a:pathLst>
                <a:path w="12860986" h="1247416">
                  <a:moveTo>
                    <a:pt x="0" y="0"/>
                  </a:moveTo>
                  <a:lnTo>
                    <a:pt x="12860986" y="0"/>
                  </a:lnTo>
                  <a:lnTo>
                    <a:pt x="12860986" y="1247416"/>
                  </a:lnTo>
                  <a:lnTo>
                    <a:pt x="0" y="1247416"/>
                  </a:lnTo>
                  <a:close/>
                </a:path>
              </a:pathLst>
            </a:custGeom>
            <a:solidFill>
              <a:srgbClr val="E7AE00"/>
            </a:solidFill>
          </p:spPr>
          <p:txBody>
            <a:bodyPr/>
            <a:lstStyle/>
            <a:p>
              <a:endParaRPr lang="en-US"/>
            </a:p>
          </p:txBody>
        </p:sp>
      </p:grpSp>
      <p:sp>
        <p:nvSpPr>
          <p:cNvPr id="6" name="TextBox 6"/>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7" name="TextBox 7"/>
          <p:cNvSpPr txBox="1"/>
          <p:nvPr/>
        </p:nvSpPr>
        <p:spPr>
          <a:xfrm>
            <a:off x="-674777" y="1749604"/>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Acute</a:t>
            </a:r>
          </a:p>
        </p:txBody>
      </p:sp>
      <p:sp>
        <p:nvSpPr>
          <p:cNvPr id="8" name="TextBox 8"/>
          <p:cNvSpPr txBox="1"/>
          <p:nvPr/>
        </p:nvSpPr>
        <p:spPr>
          <a:xfrm>
            <a:off x="451845" y="2373326"/>
            <a:ext cx="4448175" cy="6568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An infection that lasts </a:t>
            </a:r>
          </a:p>
          <a:p>
            <a:pPr algn="ctr">
              <a:lnSpc>
                <a:spcPts val="2671"/>
              </a:lnSpc>
            </a:pPr>
            <a:r>
              <a:rPr lang="en-US" sz="2264" spc="135">
                <a:solidFill>
                  <a:srgbClr val="000000"/>
                </a:solidFill>
                <a:latin typeface="Kite One Italics"/>
              </a:rPr>
              <a:t>less than 6 months</a:t>
            </a:r>
          </a:p>
        </p:txBody>
      </p:sp>
      <p:sp>
        <p:nvSpPr>
          <p:cNvPr id="9" name="TextBox 9"/>
          <p:cNvSpPr txBox="1"/>
          <p:nvPr/>
        </p:nvSpPr>
        <p:spPr>
          <a:xfrm>
            <a:off x="435041" y="5017331"/>
            <a:ext cx="4715479" cy="167262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Less common</a:t>
            </a:r>
          </a:p>
          <a:p>
            <a:pPr marL="373797" lvl="1" indent="-186898">
              <a:lnSpc>
                <a:spcPts val="2671"/>
              </a:lnSpc>
              <a:buFont typeface="Arial"/>
              <a:buChar char="•"/>
            </a:pPr>
            <a:r>
              <a:rPr lang="en-US" sz="2264" spc="135">
                <a:solidFill>
                  <a:srgbClr val="000000"/>
                </a:solidFill>
                <a:latin typeface="Kite One Italics"/>
              </a:rPr>
              <a:t>Usually occurs by contracting the virus as an adult</a:t>
            </a:r>
          </a:p>
          <a:p>
            <a:pPr marL="373797" lvl="1" indent="-186898">
              <a:lnSpc>
                <a:spcPts val="2671"/>
              </a:lnSpc>
              <a:buFont typeface="Arial"/>
              <a:buChar char="•"/>
            </a:pPr>
            <a:r>
              <a:rPr lang="en-US" sz="2264" spc="135">
                <a:solidFill>
                  <a:srgbClr val="000000"/>
                </a:solidFill>
                <a:latin typeface="Kite One Italics"/>
              </a:rPr>
              <a:t>Usually clears from the body within 6 months</a:t>
            </a:r>
          </a:p>
        </p:txBody>
      </p:sp>
      <p:sp>
        <p:nvSpPr>
          <p:cNvPr id="10" name="Freeform 10"/>
          <p:cNvSpPr/>
          <p:nvPr/>
        </p:nvSpPr>
        <p:spPr>
          <a:xfrm>
            <a:off x="1606559" y="2866704"/>
            <a:ext cx="2366212" cy="2366212"/>
          </a:xfrm>
          <a:custGeom>
            <a:avLst/>
            <a:gdLst/>
            <a:ahLst/>
            <a:cxnLst/>
            <a:rect l="l" t="t" r="r" b="b"/>
            <a:pathLst>
              <a:path w="2366212" h="2366212">
                <a:moveTo>
                  <a:pt x="0" y="0"/>
                </a:moveTo>
                <a:lnTo>
                  <a:pt x="2366212" y="0"/>
                </a:lnTo>
                <a:lnTo>
                  <a:pt x="2366212" y="2366212"/>
                </a:lnTo>
                <a:lnTo>
                  <a:pt x="0" y="23662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92289" y="406282"/>
            <a:ext cx="12130989" cy="1026307"/>
          </a:xfrm>
          <a:prstGeom prst="rect">
            <a:avLst/>
          </a:prstGeom>
        </p:spPr>
        <p:txBody>
          <a:bodyPr wrap="square" lIns="0" tIns="0" rIns="0" bIns="0" rtlCol="0" anchor="t">
            <a:spAutoFit/>
          </a:bodyPr>
          <a:lstStyle/>
          <a:p>
            <a:pPr algn="ctr">
              <a:lnSpc>
                <a:spcPts val="4226"/>
              </a:lnSpc>
            </a:pPr>
            <a:r>
              <a:rPr lang="en-US" sz="2500">
                <a:solidFill>
                  <a:srgbClr val="000000"/>
                </a:solidFill>
                <a:latin typeface="Libre Baskerville Bold"/>
              </a:rPr>
              <a:t>The age when someone gets hepatitis B often (but not always) </a:t>
            </a:r>
          </a:p>
          <a:p>
            <a:pPr algn="ctr">
              <a:lnSpc>
                <a:spcPts val="4226"/>
              </a:lnSpc>
            </a:pPr>
            <a:r>
              <a:rPr lang="en-US" sz="2500">
                <a:solidFill>
                  <a:srgbClr val="000000"/>
                </a:solidFill>
                <a:latin typeface="Libre Baskerville Bold"/>
              </a:rPr>
              <a:t>determines what type of infection they will have.</a:t>
            </a:r>
          </a:p>
        </p:txBody>
      </p:sp>
      <p:sp>
        <p:nvSpPr>
          <p:cNvPr id="12" name="TextBox 12"/>
          <p:cNvSpPr txBox="1"/>
          <p:nvPr/>
        </p:nvSpPr>
        <p:spPr>
          <a:xfrm>
            <a:off x="5802236" y="1859430"/>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Chronic</a:t>
            </a:r>
          </a:p>
        </p:txBody>
      </p:sp>
      <p:sp>
        <p:nvSpPr>
          <p:cNvPr id="13" name="TextBox 13"/>
          <p:cNvSpPr txBox="1"/>
          <p:nvPr/>
        </p:nvSpPr>
        <p:spPr>
          <a:xfrm>
            <a:off x="7072574" y="5128615"/>
            <a:ext cx="4627396" cy="1339251"/>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More common</a:t>
            </a:r>
          </a:p>
          <a:p>
            <a:pPr marL="373797" lvl="1" indent="-186898">
              <a:lnSpc>
                <a:spcPts val="2671"/>
              </a:lnSpc>
              <a:buFont typeface="Arial"/>
              <a:buChar char="•"/>
            </a:pPr>
            <a:r>
              <a:rPr lang="en-US" sz="2264" spc="135">
                <a:solidFill>
                  <a:srgbClr val="000000"/>
                </a:solidFill>
                <a:latin typeface="Kite One Italics"/>
              </a:rPr>
              <a:t>Usually occurs by contracting the virus during childhood</a:t>
            </a:r>
          </a:p>
          <a:p>
            <a:pPr marL="373797" lvl="1" indent="-186898">
              <a:lnSpc>
                <a:spcPts val="2671"/>
              </a:lnSpc>
              <a:buFont typeface="Arial"/>
              <a:buChar char="•"/>
            </a:pPr>
            <a:r>
              <a:rPr lang="en-US" sz="2264" spc="135">
                <a:solidFill>
                  <a:srgbClr val="000000"/>
                </a:solidFill>
                <a:latin typeface="Kite One Italics"/>
              </a:rPr>
              <a:t>Usually lasts for life</a:t>
            </a:r>
          </a:p>
        </p:txBody>
      </p:sp>
      <p:sp>
        <p:nvSpPr>
          <p:cNvPr id="14" name="TextBox 14"/>
          <p:cNvSpPr txBox="1"/>
          <p:nvPr/>
        </p:nvSpPr>
        <p:spPr>
          <a:xfrm>
            <a:off x="5542630" y="2473736"/>
            <a:ext cx="7591425"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An infection that lasts for life</a:t>
            </a:r>
          </a:p>
        </p:txBody>
      </p:sp>
      <p:sp>
        <p:nvSpPr>
          <p:cNvPr id="15" name="Freeform 15"/>
          <p:cNvSpPr/>
          <p:nvPr/>
        </p:nvSpPr>
        <p:spPr>
          <a:xfrm>
            <a:off x="7818959" y="3084726"/>
            <a:ext cx="2673553" cy="1682906"/>
          </a:xfrm>
          <a:custGeom>
            <a:avLst/>
            <a:gdLst/>
            <a:ahLst/>
            <a:cxnLst/>
            <a:rect l="l" t="t" r="r" b="b"/>
            <a:pathLst>
              <a:path w="2673553" h="1682906">
                <a:moveTo>
                  <a:pt x="0" y="0"/>
                </a:moveTo>
                <a:lnTo>
                  <a:pt x="2673553" y="0"/>
                </a:lnTo>
                <a:lnTo>
                  <a:pt x="2673553" y="1682906"/>
                </a:lnTo>
                <a:lnTo>
                  <a:pt x="0" y="1682906"/>
                </a:lnTo>
                <a:lnTo>
                  <a:pt x="0" y="0"/>
                </a:lnTo>
                <a:close/>
              </a:path>
            </a:pathLst>
          </a:custGeom>
          <a:blipFill>
            <a:blip r:embed="rId6"/>
            <a:stretch>
              <a:fillRect l="-7458" t="-49005" r="-8134" b="-34538"/>
            </a:stretch>
          </a:blipFill>
        </p:spPr>
        <p:txBody>
          <a:bodyPr/>
          <a:lstStyle/>
          <a:p>
            <a:endParaRPr lang="en-US"/>
          </a:p>
        </p:txBody>
      </p:sp>
      <p:grpSp>
        <p:nvGrpSpPr>
          <p:cNvPr id="16" name="Group 16"/>
          <p:cNvGrpSpPr/>
          <p:nvPr/>
        </p:nvGrpSpPr>
        <p:grpSpPr>
          <a:xfrm>
            <a:off x="-19050" y="0"/>
            <a:ext cx="12343424" cy="403799"/>
            <a:chOff x="0" y="0"/>
            <a:chExt cx="16457898" cy="538398"/>
          </a:xfrm>
        </p:grpSpPr>
        <p:pic>
          <p:nvPicPr>
            <p:cNvPr id="17" name="Picture 17"/>
            <p:cNvPicPr>
              <a:picLocks noChangeAspect="1"/>
            </p:cNvPicPr>
            <p:nvPr/>
          </p:nvPicPr>
          <p:blipFill>
            <a:blip r:embed="rId7"/>
            <a:srcRect t="47546" b="47546"/>
            <a:stretch>
              <a:fillRect/>
            </a:stretch>
          </p:blipFill>
          <p:spPr>
            <a:xfrm>
              <a:off x="0" y="0"/>
              <a:ext cx="16457898" cy="538398"/>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384749"/>
            <a:ext cx="6642623" cy="6580636"/>
            <a:chOff x="0" y="0"/>
            <a:chExt cx="8856831" cy="8774182"/>
          </a:xfrm>
        </p:grpSpPr>
        <p:pic>
          <p:nvPicPr>
            <p:cNvPr id="3" name="Picture 3"/>
            <p:cNvPicPr>
              <a:picLocks noChangeAspect="1"/>
            </p:cNvPicPr>
            <p:nvPr/>
          </p:nvPicPr>
          <p:blipFill>
            <a:blip r:embed="rId2"/>
            <a:srcRect t="16998" b="16998"/>
            <a:stretch>
              <a:fillRect/>
            </a:stretch>
          </p:blipFill>
          <p:spPr>
            <a:xfrm>
              <a:off x="0" y="0"/>
              <a:ext cx="8856831" cy="8774182"/>
            </a:xfrm>
            <a:prstGeom prst="rect">
              <a:avLst/>
            </a:prstGeom>
          </p:spPr>
        </p:pic>
      </p:grpSp>
      <p:sp>
        <p:nvSpPr>
          <p:cNvPr id="4" name="TextBox 4"/>
          <p:cNvSpPr txBox="1"/>
          <p:nvPr/>
        </p:nvSpPr>
        <p:spPr>
          <a:xfrm>
            <a:off x="6949445" y="954092"/>
            <a:ext cx="5038715" cy="1195610"/>
          </a:xfrm>
          <a:prstGeom prst="rect">
            <a:avLst/>
          </a:prstGeom>
        </p:spPr>
        <p:txBody>
          <a:bodyPr lIns="0" tIns="0" rIns="0" bIns="0" rtlCol="0" anchor="t">
            <a:spAutoFit/>
          </a:bodyPr>
          <a:lstStyle/>
          <a:p>
            <a:pPr marL="0" lvl="0" indent="0" algn="ctr">
              <a:lnSpc>
                <a:spcPts val="3164"/>
              </a:lnSpc>
              <a:spcBef>
                <a:spcPct val="0"/>
              </a:spcBef>
            </a:pPr>
            <a:r>
              <a:rPr lang="en-US" sz="2260" u="none">
                <a:solidFill>
                  <a:srgbClr val="000000"/>
                </a:solidFill>
                <a:latin typeface="Kite One"/>
              </a:rPr>
              <a:t>Although hepatitis B can be prevented with a vaccine at birth, not all babies receive the vaccine.</a:t>
            </a:r>
          </a:p>
        </p:txBody>
      </p:sp>
      <p:sp>
        <p:nvSpPr>
          <p:cNvPr id="5" name="TextBox 5"/>
          <p:cNvSpPr txBox="1"/>
          <p:nvPr/>
        </p:nvSpPr>
        <p:spPr>
          <a:xfrm>
            <a:off x="6963371" y="2965481"/>
            <a:ext cx="5024789" cy="1563902"/>
          </a:xfrm>
          <a:prstGeom prst="rect">
            <a:avLst/>
          </a:prstGeom>
        </p:spPr>
        <p:txBody>
          <a:bodyPr lIns="0" tIns="0" rIns="0" bIns="0" rtlCol="0" anchor="t">
            <a:spAutoFit/>
          </a:bodyPr>
          <a:lstStyle/>
          <a:p>
            <a:pPr algn="ctr">
              <a:lnSpc>
                <a:spcPts val="3163"/>
              </a:lnSpc>
            </a:pPr>
            <a:r>
              <a:rPr lang="en-US" sz="2260">
                <a:solidFill>
                  <a:srgbClr val="000000"/>
                </a:solidFill>
                <a:latin typeface="Kite One"/>
              </a:rPr>
              <a:t>Many pregnant people do not know they are living with hepatitis B, and unknowingly transmit the virus to their babies.</a:t>
            </a:r>
          </a:p>
        </p:txBody>
      </p:sp>
      <p:sp>
        <p:nvSpPr>
          <p:cNvPr id="6" name="TextBox 6"/>
          <p:cNvSpPr txBox="1"/>
          <p:nvPr/>
        </p:nvSpPr>
        <p:spPr>
          <a:xfrm>
            <a:off x="6963371" y="5378386"/>
            <a:ext cx="5038715" cy="793814"/>
          </a:xfrm>
          <a:prstGeom prst="rect">
            <a:avLst/>
          </a:prstGeom>
        </p:spPr>
        <p:txBody>
          <a:bodyPr lIns="0" tIns="0" rIns="0" bIns="0" rtlCol="0" anchor="t">
            <a:spAutoFit/>
          </a:bodyPr>
          <a:lstStyle/>
          <a:p>
            <a:pPr marL="0" lvl="0" indent="0" algn="ctr">
              <a:lnSpc>
                <a:spcPts val="3164"/>
              </a:lnSpc>
              <a:spcBef>
                <a:spcPct val="0"/>
              </a:spcBef>
            </a:pPr>
            <a:r>
              <a:rPr lang="en-US" sz="2260" u="none">
                <a:solidFill>
                  <a:srgbClr val="000000"/>
                </a:solidFill>
                <a:latin typeface="Kite One"/>
              </a:rPr>
              <a:t>Without the vaccine, most of these will develop into chronic, lifelong infections.</a:t>
            </a:r>
          </a:p>
        </p:txBody>
      </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3"/>
            <a:srcRect t="48364" b="48364"/>
            <a:stretch>
              <a:fillRect/>
            </a:stretch>
          </p:blipFill>
          <p:spPr>
            <a:xfrm>
              <a:off x="0" y="0"/>
              <a:ext cx="16457898" cy="538398"/>
            </a:xfrm>
            <a:prstGeom prst="rect">
              <a:avLst/>
            </a:prstGeom>
          </p:spPr>
        </p:pic>
      </p:grpSp>
      <p:grpSp>
        <p:nvGrpSpPr>
          <p:cNvPr id="9" name="Group 9"/>
          <p:cNvGrpSpPr/>
          <p:nvPr/>
        </p:nvGrpSpPr>
        <p:grpSpPr>
          <a:xfrm>
            <a:off x="-75712" y="0"/>
            <a:ext cx="12343424" cy="403799"/>
            <a:chOff x="0" y="0"/>
            <a:chExt cx="16457898" cy="538398"/>
          </a:xfrm>
        </p:grpSpPr>
        <p:pic>
          <p:nvPicPr>
            <p:cNvPr id="10" name="Picture 10"/>
            <p:cNvPicPr>
              <a:picLocks noChangeAspect="1"/>
            </p:cNvPicPr>
            <p:nvPr/>
          </p:nvPicPr>
          <p:blipFill>
            <a:blip r:embed="rId4"/>
            <a:srcRect t="48843" b="48843"/>
            <a:stretch>
              <a:fillRect/>
            </a:stretch>
          </p:blipFill>
          <p:spPr>
            <a:xfrm>
              <a:off x="0" y="0"/>
              <a:ext cx="16457898" cy="538398"/>
            </a:xfrm>
            <a:prstGeom prst="rect">
              <a:avLst/>
            </a:prstGeom>
          </p:spPr>
        </p:pic>
      </p:grpSp>
      <p:grpSp>
        <p:nvGrpSpPr>
          <p:cNvPr id="11" name="Group 11"/>
          <p:cNvGrpSpPr/>
          <p:nvPr/>
        </p:nvGrpSpPr>
        <p:grpSpPr>
          <a:xfrm>
            <a:off x="0" y="0"/>
            <a:ext cx="12343424" cy="403799"/>
            <a:chOff x="0" y="0"/>
            <a:chExt cx="16457898" cy="538398"/>
          </a:xfrm>
        </p:grpSpPr>
        <p:pic>
          <p:nvPicPr>
            <p:cNvPr id="12" name="Picture 12"/>
            <p:cNvPicPr>
              <a:picLocks noChangeAspect="1"/>
            </p:cNvPicPr>
            <p:nvPr/>
          </p:nvPicPr>
          <p:blipFill>
            <a:blip r:embed="rId5"/>
            <a:srcRect t="47546" b="47546"/>
            <a:stretch>
              <a:fillRect/>
            </a:stretch>
          </p:blipFill>
          <p:spPr>
            <a:xfrm>
              <a:off x="0" y="0"/>
              <a:ext cx="16457898" cy="538398"/>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55124"/>
            <a:chOff x="0" y="0"/>
            <a:chExt cx="10030210" cy="973142"/>
          </a:xfrm>
        </p:grpSpPr>
        <p:sp>
          <p:nvSpPr>
            <p:cNvPr id="3" name="Freeform 3"/>
            <p:cNvSpPr/>
            <p:nvPr/>
          </p:nvSpPr>
          <p:spPr>
            <a:xfrm>
              <a:off x="0" y="0"/>
              <a:ext cx="10030210" cy="973142"/>
            </a:xfrm>
            <a:custGeom>
              <a:avLst/>
              <a:gdLst/>
              <a:ahLst/>
              <a:cxnLst/>
              <a:rect l="l" t="t" r="r" b="b"/>
              <a:pathLst>
                <a:path w="10030210" h="973142">
                  <a:moveTo>
                    <a:pt x="0" y="0"/>
                  </a:moveTo>
                  <a:lnTo>
                    <a:pt x="10030210" y="0"/>
                  </a:lnTo>
                  <a:lnTo>
                    <a:pt x="10030210" y="973142"/>
                  </a:lnTo>
                  <a:lnTo>
                    <a:pt x="0" y="973142"/>
                  </a:lnTo>
                  <a:close/>
                </a:path>
              </a:pathLst>
            </a:custGeom>
            <a:solidFill>
              <a:srgbClr val="E7AE00"/>
            </a:solidFill>
          </p:spPr>
          <p:txBody>
            <a:bodyPr/>
            <a:lstStyle/>
            <a:p>
              <a:endParaRPr lang="en-US"/>
            </a:p>
          </p:txBody>
        </p:sp>
      </p:grpSp>
      <p:sp>
        <p:nvSpPr>
          <p:cNvPr id="4" name="TextBox 4"/>
          <p:cNvSpPr txBox="1"/>
          <p:nvPr/>
        </p:nvSpPr>
        <p:spPr>
          <a:xfrm>
            <a:off x="2910477" y="4233662"/>
            <a:ext cx="3688563" cy="263903"/>
          </a:xfrm>
          <a:prstGeom prst="rect">
            <a:avLst/>
          </a:prstGeom>
        </p:spPr>
        <p:txBody>
          <a:bodyPr lIns="0" tIns="0" rIns="0" bIns="0" rtlCol="0" anchor="t">
            <a:spAutoFit/>
          </a:bodyPr>
          <a:lstStyle/>
          <a:p>
            <a:pPr>
              <a:lnSpc>
                <a:spcPts val="2043"/>
              </a:lnSpc>
            </a:pPr>
            <a:r>
              <a:rPr lang="en-US" sz="1731" spc="103">
                <a:solidFill>
                  <a:srgbClr val="000000"/>
                </a:solidFill>
                <a:latin typeface="Kite One Bold"/>
              </a:rPr>
              <a:t>Household contact</a:t>
            </a:r>
          </a:p>
        </p:txBody>
      </p:sp>
      <p:grpSp>
        <p:nvGrpSpPr>
          <p:cNvPr id="5" name="Group 5"/>
          <p:cNvGrpSpPr/>
          <p:nvPr/>
        </p:nvGrpSpPr>
        <p:grpSpPr>
          <a:xfrm>
            <a:off x="3267129" y="3299262"/>
            <a:ext cx="1027335" cy="887072"/>
            <a:chOff x="0" y="0"/>
            <a:chExt cx="1369780" cy="1182763"/>
          </a:xfrm>
        </p:grpSpPr>
        <p:sp>
          <p:nvSpPr>
            <p:cNvPr id="6" name="Freeform 6"/>
            <p:cNvSpPr/>
            <p:nvPr/>
          </p:nvSpPr>
          <p:spPr>
            <a:xfrm rot="-825423">
              <a:off x="88259" y="183948"/>
              <a:ext cx="545740" cy="808115"/>
            </a:xfrm>
            <a:custGeom>
              <a:avLst/>
              <a:gdLst/>
              <a:ahLst/>
              <a:cxnLst/>
              <a:rect l="l" t="t" r="r" b="b"/>
              <a:pathLst>
                <a:path w="545740" h="808115">
                  <a:moveTo>
                    <a:pt x="0" y="0"/>
                  </a:moveTo>
                  <a:lnTo>
                    <a:pt x="545740" y="0"/>
                  </a:lnTo>
                  <a:lnTo>
                    <a:pt x="545740" y="808115"/>
                  </a:lnTo>
                  <a:lnTo>
                    <a:pt x="0" y="808115"/>
                  </a:lnTo>
                  <a:lnTo>
                    <a:pt x="0" y="0"/>
                  </a:lnTo>
                  <a:close/>
                </a:path>
              </a:pathLst>
            </a:custGeom>
            <a:blipFill>
              <a:blip r:embed="rId3">
                <a:extLst>
                  <a:ext uri="{96DAC541-7B7A-43D3-8B79-37D633B846F1}">
                    <asvg:svgBlip xmlns:asvg="http://schemas.microsoft.com/office/drawing/2016/SVG/main" r:embed="rId4"/>
                  </a:ext>
                </a:extLst>
              </a:blip>
              <a:stretch>
                <a:fillRect l="-216" r="-216"/>
              </a:stretch>
            </a:blipFill>
          </p:spPr>
          <p:txBody>
            <a:bodyPr/>
            <a:lstStyle/>
            <a:p>
              <a:endParaRPr lang="en-US"/>
            </a:p>
          </p:txBody>
        </p:sp>
        <p:sp>
          <p:nvSpPr>
            <p:cNvPr id="7" name="Freeform 7"/>
            <p:cNvSpPr/>
            <p:nvPr/>
          </p:nvSpPr>
          <p:spPr>
            <a:xfrm rot="553505">
              <a:off x="321679" y="65653"/>
              <a:ext cx="903884" cy="1051457"/>
            </a:xfrm>
            <a:custGeom>
              <a:avLst/>
              <a:gdLst/>
              <a:ahLst/>
              <a:cxnLst/>
              <a:rect l="l" t="t" r="r" b="b"/>
              <a:pathLst>
                <a:path w="903884" h="1051457">
                  <a:moveTo>
                    <a:pt x="0" y="0"/>
                  </a:moveTo>
                  <a:lnTo>
                    <a:pt x="903884" y="0"/>
                  </a:lnTo>
                  <a:lnTo>
                    <a:pt x="903884" y="1051457"/>
                  </a:lnTo>
                  <a:lnTo>
                    <a:pt x="0" y="1051457"/>
                  </a:lnTo>
                  <a:lnTo>
                    <a:pt x="0" y="0"/>
                  </a:lnTo>
                  <a:close/>
                </a:path>
              </a:pathLst>
            </a:custGeom>
            <a:blipFill>
              <a:blip r:embed="rId5">
                <a:extLst>
                  <a:ext uri="{96DAC541-7B7A-43D3-8B79-37D633B846F1}">
                    <asvg:svgBlip xmlns:asvg="http://schemas.microsoft.com/office/drawing/2016/SVG/main" r:embed="rId6"/>
                  </a:ext>
                </a:extLst>
              </a:blip>
              <a:stretch>
                <a:fillRect l="-104" r="-104"/>
              </a:stretch>
            </a:blipFill>
          </p:spPr>
          <p:txBody>
            <a:bodyPr/>
            <a:lstStyle/>
            <a:p>
              <a:endParaRPr lang="en-US"/>
            </a:p>
          </p:txBody>
        </p:sp>
        <p:sp>
          <p:nvSpPr>
            <p:cNvPr id="8" name="Freeform 8"/>
            <p:cNvSpPr/>
            <p:nvPr/>
          </p:nvSpPr>
          <p:spPr>
            <a:xfrm rot="927471">
              <a:off x="928571" y="127443"/>
              <a:ext cx="170046" cy="415397"/>
            </a:xfrm>
            <a:custGeom>
              <a:avLst/>
              <a:gdLst/>
              <a:ahLst/>
              <a:cxnLst/>
              <a:rect l="l" t="t" r="r" b="b"/>
              <a:pathLst>
                <a:path w="170046" h="415397">
                  <a:moveTo>
                    <a:pt x="0" y="0"/>
                  </a:moveTo>
                  <a:lnTo>
                    <a:pt x="170045" y="0"/>
                  </a:lnTo>
                  <a:lnTo>
                    <a:pt x="170045" y="415397"/>
                  </a:lnTo>
                  <a:lnTo>
                    <a:pt x="0" y="415397"/>
                  </a:lnTo>
                  <a:lnTo>
                    <a:pt x="0" y="0"/>
                  </a:lnTo>
                  <a:close/>
                </a:path>
              </a:pathLst>
            </a:custGeom>
            <a:blipFill>
              <a:blip r:embed="rId7">
                <a:extLst>
                  <a:ext uri="{96DAC541-7B7A-43D3-8B79-37D633B846F1}">
                    <asvg:svgBlip xmlns:asvg="http://schemas.microsoft.com/office/drawing/2016/SVG/main" r:embed="rId8"/>
                  </a:ext>
                </a:extLst>
              </a:blip>
              <a:stretch>
                <a:fillRect t="-90" b="-90"/>
              </a:stretch>
            </a:blipFill>
          </p:spPr>
          <p:txBody>
            <a:bodyPr/>
            <a:lstStyle/>
            <a:p>
              <a:endParaRPr lang="en-US"/>
            </a:p>
          </p:txBody>
        </p:sp>
        <p:sp>
          <p:nvSpPr>
            <p:cNvPr id="9" name="Freeform 9"/>
            <p:cNvSpPr/>
            <p:nvPr/>
          </p:nvSpPr>
          <p:spPr>
            <a:xfrm rot="-977677">
              <a:off x="1144874" y="343746"/>
              <a:ext cx="170046" cy="415397"/>
            </a:xfrm>
            <a:custGeom>
              <a:avLst/>
              <a:gdLst/>
              <a:ahLst/>
              <a:cxnLst/>
              <a:rect l="l" t="t" r="r" b="b"/>
              <a:pathLst>
                <a:path w="170046" h="415397">
                  <a:moveTo>
                    <a:pt x="0" y="0"/>
                  </a:moveTo>
                  <a:lnTo>
                    <a:pt x="170046" y="0"/>
                  </a:lnTo>
                  <a:lnTo>
                    <a:pt x="170046" y="415397"/>
                  </a:lnTo>
                  <a:lnTo>
                    <a:pt x="0" y="415397"/>
                  </a:lnTo>
                  <a:lnTo>
                    <a:pt x="0" y="0"/>
                  </a:lnTo>
                  <a:close/>
                </a:path>
              </a:pathLst>
            </a:custGeom>
            <a:blipFill>
              <a:blip r:embed="rId7">
                <a:extLst>
                  <a:ext uri="{96DAC541-7B7A-43D3-8B79-37D633B846F1}">
                    <asvg:svgBlip xmlns:asvg="http://schemas.microsoft.com/office/drawing/2016/SVG/main" r:embed="rId8"/>
                  </a:ext>
                </a:extLst>
              </a:blip>
              <a:stretch>
                <a:fillRect t="-90" b="-90"/>
              </a:stretch>
            </a:blipFill>
          </p:spPr>
          <p:txBody>
            <a:bodyPr/>
            <a:lstStyle/>
            <a:p>
              <a:endParaRPr lang="en-US"/>
            </a:p>
          </p:txBody>
        </p:sp>
      </p:grpSp>
      <p:sp>
        <p:nvSpPr>
          <p:cNvPr id="10" name="TextBox 10"/>
          <p:cNvSpPr txBox="1"/>
          <p:nvPr/>
        </p:nvSpPr>
        <p:spPr>
          <a:xfrm>
            <a:off x="639770" y="2374621"/>
            <a:ext cx="6090047" cy="291782"/>
          </a:xfrm>
          <a:prstGeom prst="rect">
            <a:avLst/>
          </a:prstGeom>
        </p:spPr>
        <p:txBody>
          <a:bodyPr lIns="0" tIns="0" rIns="0" bIns="0" rtlCol="0" anchor="t">
            <a:spAutoFit/>
          </a:bodyPr>
          <a:lstStyle/>
          <a:p>
            <a:pPr algn="ctr">
              <a:lnSpc>
                <a:spcPts val="2374"/>
              </a:lnSpc>
            </a:pPr>
            <a:r>
              <a:rPr lang="en-US" sz="2012" spc="120">
                <a:solidFill>
                  <a:srgbClr val="1A191C"/>
                </a:solidFill>
                <a:latin typeface="Kite One Bold"/>
              </a:rPr>
              <a:t>Direct blood to blood contact</a:t>
            </a:r>
          </a:p>
        </p:txBody>
      </p:sp>
      <p:sp>
        <p:nvSpPr>
          <p:cNvPr id="11" name="Freeform 11"/>
          <p:cNvSpPr/>
          <p:nvPr/>
        </p:nvSpPr>
        <p:spPr>
          <a:xfrm>
            <a:off x="1830583" y="1537528"/>
            <a:ext cx="549098" cy="734058"/>
          </a:xfrm>
          <a:custGeom>
            <a:avLst/>
            <a:gdLst/>
            <a:ahLst/>
            <a:cxnLst/>
            <a:rect l="l" t="t" r="r" b="b"/>
            <a:pathLst>
              <a:path w="549098" h="734058">
                <a:moveTo>
                  <a:pt x="0" y="0"/>
                </a:moveTo>
                <a:lnTo>
                  <a:pt x="549099" y="0"/>
                </a:lnTo>
                <a:lnTo>
                  <a:pt x="549099" y="734058"/>
                </a:lnTo>
                <a:lnTo>
                  <a:pt x="0" y="734058"/>
                </a:lnTo>
                <a:lnTo>
                  <a:pt x="0" y="0"/>
                </a:lnTo>
                <a:close/>
              </a:path>
            </a:pathLst>
          </a:custGeom>
          <a:blipFill>
            <a:blip r:embed="rId9">
              <a:extLst>
                <a:ext uri="{96DAC541-7B7A-43D3-8B79-37D633B846F1}">
                  <asvg:svgBlip xmlns:asvg="http://schemas.microsoft.com/office/drawing/2016/SVG/main" r:embed="rId10"/>
                </a:ext>
              </a:extLst>
            </a:blip>
            <a:stretch>
              <a:fillRect t="-69" b="-69"/>
            </a:stretch>
          </a:blipFill>
        </p:spPr>
        <p:txBody>
          <a:bodyPr/>
          <a:lstStyle/>
          <a:p>
            <a:endParaRPr lang="en-US"/>
          </a:p>
        </p:txBody>
      </p:sp>
      <p:grpSp>
        <p:nvGrpSpPr>
          <p:cNvPr id="12" name="Group 12"/>
          <p:cNvGrpSpPr/>
          <p:nvPr/>
        </p:nvGrpSpPr>
        <p:grpSpPr>
          <a:xfrm>
            <a:off x="-19050" y="-19050"/>
            <a:ext cx="12343424" cy="403799"/>
            <a:chOff x="0" y="0"/>
            <a:chExt cx="16457898" cy="538398"/>
          </a:xfrm>
        </p:grpSpPr>
        <p:pic>
          <p:nvPicPr>
            <p:cNvPr id="13" name="Picture 13"/>
            <p:cNvPicPr>
              <a:picLocks noChangeAspect="1"/>
            </p:cNvPicPr>
            <p:nvPr/>
          </p:nvPicPr>
          <p:blipFill>
            <a:blip r:embed="rId11"/>
            <a:srcRect t="48364" b="48364"/>
            <a:stretch>
              <a:fillRect/>
            </a:stretch>
          </p:blipFill>
          <p:spPr>
            <a:xfrm>
              <a:off x="0" y="0"/>
              <a:ext cx="16457898" cy="538398"/>
            </a:xfrm>
            <a:prstGeom prst="rect">
              <a:avLst/>
            </a:prstGeom>
          </p:spPr>
        </p:pic>
      </p:grpSp>
      <p:sp>
        <p:nvSpPr>
          <p:cNvPr id="14" name="TextBox 14"/>
          <p:cNvSpPr txBox="1"/>
          <p:nvPr/>
        </p:nvSpPr>
        <p:spPr>
          <a:xfrm>
            <a:off x="5662935" y="3303984"/>
            <a:ext cx="1262884" cy="509138"/>
          </a:xfrm>
          <a:prstGeom prst="rect">
            <a:avLst/>
          </a:prstGeom>
        </p:spPr>
        <p:txBody>
          <a:bodyPr lIns="0" tIns="0" rIns="0" bIns="0" rtlCol="0" anchor="t">
            <a:spAutoFit/>
          </a:bodyPr>
          <a:lstStyle/>
          <a:p>
            <a:pPr algn="ctr">
              <a:lnSpc>
                <a:spcPts val="2003"/>
              </a:lnSpc>
            </a:pPr>
            <a:r>
              <a:rPr lang="en-US" sz="1698" spc="101">
                <a:solidFill>
                  <a:srgbClr val="000000"/>
                </a:solidFill>
                <a:latin typeface="Kite One Bold"/>
              </a:rPr>
              <a:t>Healthcare exposures</a:t>
            </a:r>
          </a:p>
        </p:txBody>
      </p:sp>
      <p:sp>
        <p:nvSpPr>
          <p:cNvPr id="15" name="Freeform 15"/>
          <p:cNvSpPr/>
          <p:nvPr/>
        </p:nvSpPr>
        <p:spPr>
          <a:xfrm>
            <a:off x="6098522" y="2389104"/>
            <a:ext cx="759656" cy="823444"/>
          </a:xfrm>
          <a:custGeom>
            <a:avLst/>
            <a:gdLst/>
            <a:ahLst/>
            <a:cxnLst/>
            <a:rect l="l" t="t" r="r" b="b"/>
            <a:pathLst>
              <a:path w="759656" h="823444">
                <a:moveTo>
                  <a:pt x="0" y="0"/>
                </a:moveTo>
                <a:lnTo>
                  <a:pt x="759657" y="0"/>
                </a:lnTo>
                <a:lnTo>
                  <a:pt x="759657" y="823445"/>
                </a:lnTo>
                <a:lnTo>
                  <a:pt x="0" y="823445"/>
                </a:lnTo>
                <a:lnTo>
                  <a:pt x="0" y="0"/>
                </a:lnTo>
                <a:close/>
              </a:path>
            </a:pathLst>
          </a:custGeom>
          <a:blipFill>
            <a:blip r:embed="rId12">
              <a:extLst>
                <a:ext uri="{96DAC541-7B7A-43D3-8B79-37D633B846F1}">
                  <asvg:svgBlip xmlns:asvg="http://schemas.microsoft.com/office/drawing/2016/SVG/main" r:embed="rId13"/>
                </a:ext>
              </a:extLst>
            </a:blip>
            <a:stretch>
              <a:fillRect t="-46" b="-46"/>
            </a:stretch>
          </a:blipFill>
        </p:spPr>
        <p:txBody>
          <a:bodyPr/>
          <a:lstStyle/>
          <a:p>
            <a:endParaRPr lang="en-US"/>
          </a:p>
        </p:txBody>
      </p:sp>
      <p:sp>
        <p:nvSpPr>
          <p:cNvPr id="16" name="Freeform 16"/>
          <p:cNvSpPr/>
          <p:nvPr/>
        </p:nvSpPr>
        <p:spPr>
          <a:xfrm>
            <a:off x="5767826" y="2658390"/>
            <a:ext cx="709288" cy="709288"/>
          </a:xfrm>
          <a:custGeom>
            <a:avLst/>
            <a:gdLst/>
            <a:ahLst/>
            <a:cxnLst/>
            <a:rect l="l" t="t" r="r" b="b"/>
            <a:pathLst>
              <a:path w="709288" h="709288">
                <a:moveTo>
                  <a:pt x="0" y="0"/>
                </a:moveTo>
                <a:lnTo>
                  <a:pt x="709288" y="0"/>
                </a:lnTo>
                <a:lnTo>
                  <a:pt x="709288" y="709288"/>
                </a:lnTo>
                <a:lnTo>
                  <a:pt x="0" y="70928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7" name="TextBox 17"/>
          <p:cNvSpPr txBox="1"/>
          <p:nvPr/>
        </p:nvSpPr>
        <p:spPr>
          <a:xfrm>
            <a:off x="3602441" y="6265742"/>
            <a:ext cx="1666875" cy="271229"/>
          </a:xfrm>
          <a:prstGeom prst="rect">
            <a:avLst/>
          </a:prstGeom>
        </p:spPr>
        <p:txBody>
          <a:bodyPr lIns="0" tIns="0" rIns="0" bIns="0" rtlCol="0" anchor="t">
            <a:spAutoFit/>
          </a:bodyPr>
          <a:lstStyle/>
          <a:p>
            <a:pPr algn="ctr">
              <a:lnSpc>
                <a:spcPts val="2002"/>
              </a:lnSpc>
            </a:pPr>
            <a:r>
              <a:rPr lang="en-US" sz="1696" spc="101">
                <a:solidFill>
                  <a:srgbClr val="000000"/>
                </a:solidFill>
                <a:latin typeface="Kite One Bold"/>
              </a:rPr>
              <a:t>Sharing needles</a:t>
            </a:r>
          </a:p>
        </p:txBody>
      </p:sp>
      <p:sp>
        <p:nvSpPr>
          <p:cNvPr id="18" name="Freeform 18"/>
          <p:cNvSpPr/>
          <p:nvPr/>
        </p:nvSpPr>
        <p:spPr>
          <a:xfrm rot="1695823">
            <a:off x="4058106" y="5445551"/>
            <a:ext cx="757153" cy="757153"/>
          </a:xfrm>
          <a:custGeom>
            <a:avLst/>
            <a:gdLst/>
            <a:ahLst/>
            <a:cxnLst/>
            <a:rect l="l" t="t" r="r" b="b"/>
            <a:pathLst>
              <a:path w="757153" h="757153">
                <a:moveTo>
                  <a:pt x="0" y="0"/>
                </a:moveTo>
                <a:lnTo>
                  <a:pt x="757153" y="0"/>
                </a:lnTo>
                <a:lnTo>
                  <a:pt x="757153" y="757153"/>
                </a:lnTo>
                <a:lnTo>
                  <a:pt x="0" y="75715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grpSp>
        <p:nvGrpSpPr>
          <p:cNvPr id="19" name="Group 19"/>
          <p:cNvGrpSpPr/>
          <p:nvPr/>
        </p:nvGrpSpPr>
        <p:grpSpPr>
          <a:xfrm>
            <a:off x="1138190" y="4993030"/>
            <a:ext cx="1215152" cy="822869"/>
            <a:chOff x="0" y="0"/>
            <a:chExt cx="1620202" cy="1097158"/>
          </a:xfrm>
        </p:grpSpPr>
        <p:sp>
          <p:nvSpPr>
            <p:cNvPr id="20" name="Freeform 20"/>
            <p:cNvSpPr/>
            <p:nvPr/>
          </p:nvSpPr>
          <p:spPr>
            <a:xfrm rot="6700851">
              <a:off x="149870" y="261258"/>
              <a:ext cx="575421" cy="713021"/>
            </a:xfrm>
            <a:custGeom>
              <a:avLst/>
              <a:gdLst/>
              <a:ahLst/>
              <a:cxnLst/>
              <a:rect l="l" t="t" r="r" b="b"/>
              <a:pathLst>
                <a:path w="575421" h="713021">
                  <a:moveTo>
                    <a:pt x="0" y="0"/>
                  </a:moveTo>
                  <a:lnTo>
                    <a:pt x="575421" y="0"/>
                  </a:lnTo>
                  <a:lnTo>
                    <a:pt x="575421" y="713022"/>
                  </a:lnTo>
                  <a:lnTo>
                    <a:pt x="0" y="713022"/>
                  </a:lnTo>
                  <a:lnTo>
                    <a:pt x="0" y="0"/>
                  </a:lnTo>
                  <a:close/>
                </a:path>
              </a:pathLst>
            </a:custGeom>
            <a:blipFill>
              <a:blip r:embed="rId18">
                <a:extLst>
                  <a:ext uri="{96DAC541-7B7A-43D3-8B79-37D633B846F1}">
                    <asvg:svgBlip xmlns:asvg="http://schemas.microsoft.com/office/drawing/2016/SVG/main" r:embed="rId19"/>
                  </a:ext>
                </a:extLst>
              </a:blip>
              <a:stretch>
                <a:fillRect l="-27" r="-27"/>
              </a:stretch>
            </a:blipFill>
          </p:spPr>
          <p:txBody>
            <a:bodyPr/>
            <a:lstStyle/>
            <a:p>
              <a:endParaRPr lang="en-US"/>
            </a:p>
          </p:txBody>
        </p:sp>
        <p:sp>
          <p:nvSpPr>
            <p:cNvPr id="21" name="Freeform 21"/>
            <p:cNvSpPr/>
            <p:nvPr/>
          </p:nvSpPr>
          <p:spPr>
            <a:xfrm rot="6963998">
              <a:off x="341843" y="199393"/>
              <a:ext cx="879769" cy="698373"/>
            </a:xfrm>
            <a:custGeom>
              <a:avLst/>
              <a:gdLst/>
              <a:ahLst/>
              <a:cxnLst/>
              <a:rect l="l" t="t" r="r" b="b"/>
              <a:pathLst>
                <a:path w="879769" h="698373">
                  <a:moveTo>
                    <a:pt x="0" y="0"/>
                  </a:moveTo>
                  <a:lnTo>
                    <a:pt x="879768" y="0"/>
                  </a:lnTo>
                  <a:lnTo>
                    <a:pt x="879768" y="698373"/>
                  </a:lnTo>
                  <a:lnTo>
                    <a:pt x="0" y="698373"/>
                  </a:lnTo>
                  <a:lnTo>
                    <a:pt x="0" y="0"/>
                  </a:lnTo>
                  <a:close/>
                </a:path>
              </a:pathLst>
            </a:custGeom>
            <a:blipFill>
              <a:blip r:embed="rId20">
                <a:extLst>
                  <a:ext uri="{96DAC541-7B7A-43D3-8B79-37D633B846F1}">
                    <asvg:svgBlip xmlns:asvg="http://schemas.microsoft.com/office/drawing/2016/SVG/main" r:embed="rId21"/>
                  </a:ext>
                </a:extLst>
              </a:blip>
              <a:stretch>
                <a:fillRect t="-339" b="-339"/>
              </a:stretch>
            </a:blipFill>
          </p:spPr>
          <p:txBody>
            <a:bodyPr/>
            <a:lstStyle/>
            <a:p>
              <a:endParaRPr lang="en-US"/>
            </a:p>
          </p:txBody>
        </p:sp>
        <p:sp>
          <p:nvSpPr>
            <p:cNvPr id="22" name="Freeform 22"/>
            <p:cNvSpPr/>
            <p:nvPr/>
          </p:nvSpPr>
          <p:spPr>
            <a:xfrm rot="-2103242">
              <a:off x="781157" y="296483"/>
              <a:ext cx="761914" cy="509212"/>
            </a:xfrm>
            <a:custGeom>
              <a:avLst/>
              <a:gdLst/>
              <a:ahLst/>
              <a:cxnLst/>
              <a:rect l="l" t="t" r="r" b="b"/>
              <a:pathLst>
                <a:path w="761914" h="509212">
                  <a:moveTo>
                    <a:pt x="0" y="0"/>
                  </a:moveTo>
                  <a:lnTo>
                    <a:pt x="761914" y="0"/>
                  </a:lnTo>
                  <a:lnTo>
                    <a:pt x="761914" y="509213"/>
                  </a:lnTo>
                  <a:lnTo>
                    <a:pt x="0" y="509213"/>
                  </a:lnTo>
                  <a:lnTo>
                    <a:pt x="0" y="0"/>
                  </a:lnTo>
                  <a:close/>
                </a:path>
              </a:pathLst>
            </a:custGeom>
            <a:blipFill>
              <a:blip r:embed="rId22">
                <a:extLst>
                  <a:ext uri="{96DAC541-7B7A-43D3-8B79-37D633B846F1}">
                    <asvg:svgBlip xmlns:asvg="http://schemas.microsoft.com/office/drawing/2016/SVG/main" r:embed="rId23"/>
                  </a:ext>
                </a:extLst>
              </a:blip>
              <a:stretch>
                <a:fillRect l="-72" r="-72"/>
              </a:stretch>
            </a:blipFill>
          </p:spPr>
          <p:txBody>
            <a:bodyPr/>
            <a:lstStyle/>
            <a:p>
              <a:endParaRPr lang="en-US"/>
            </a:p>
          </p:txBody>
        </p:sp>
      </p:grpSp>
      <p:sp>
        <p:nvSpPr>
          <p:cNvPr id="23" name="Freeform 23"/>
          <p:cNvSpPr/>
          <p:nvPr/>
        </p:nvSpPr>
        <p:spPr>
          <a:xfrm>
            <a:off x="1598620" y="2062121"/>
            <a:ext cx="244846" cy="323829"/>
          </a:xfrm>
          <a:custGeom>
            <a:avLst/>
            <a:gdLst/>
            <a:ahLst/>
            <a:cxnLst/>
            <a:rect l="l" t="t" r="r" b="b"/>
            <a:pathLst>
              <a:path w="244846" h="323829">
                <a:moveTo>
                  <a:pt x="0" y="0"/>
                </a:moveTo>
                <a:lnTo>
                  <a:pt x="244846" y="0"/>
                </a:lnTo>
                <a:lnTo>
                  <a:pt x="244846" y="323829"/>
                </a:lnTo>
                <a:lnTo>
                  <a:pt x="0" y="323829"/>
                </a:lnTo>
                <a:lnTo>
                  <a:pt x="0" y="0"/>
                </a:lnTo>
                <a:close/>
              </a:path>
            </a:pathLst>
          </a:custGeom>
          <a:blipFill>
            <a:blip r:embed="rId9">
              <a:extLst>
                <a:ext uri="{96DAC541-7B7A-43D3-8B79-37D633B846F1}">
                  <asvg:svgBlip xmlns:asvg="http://schemas.microsoft.com/office/drawing/2016/SVG/main" r:embed="rId10"/>
                </a:ext>
              </a:extLst>
            </a:blip>
            <a:stretch>
              <a:fillRect t="-609" b="-609"/>
            </a:stretch>
          </a:blipFill>
        </p:spPr>
        <p:txBody>
          <a:bodyPr/>
          <a:lstStyle/>
          <a:p>
            <a:endParaRPr lang="en-US"/>
          </a:p>
        </p:txBody>
      </p:sp>
      <p:sp>
        <p:nvSpPr>
          <p:cNvPr id="24" name="Freeform 24"/>
          <p:cNvSpPr/>
          <p:nvPr/>
        </p:nvSpPr>
        <p:spPr>
          <a:xfrm rot="21116538">
            <a:off x="5748272" y="2421301"/>
            <a:ext cx="441297" cy="323250"/>
          </a:xfrm>
          <a:custGeom>
            <a:avLst/>
            <a:gdLst/>
            <a:ahLst/>
            <a:cxnLst/>
            <a:rect l="l" t="t" r="r" b="b"/>
            <a:pathLst>
              <a:path w="441297" h="323250">
                <a:moveTo>
                  <a:pt x="0" y="0"/>
                </a:moveTo>
                <a:lnTo>
                  <a:pt x="441297" y="0"/>
                </a:lnTo>
                <a:lnTo>
                  <a:pt x="441297" y="323250"/>
                </a:lnTo>
                <a:lnTo>
                  <a:pt x="0" y="32325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5" name="Freeform 25"/>
          <p:cNvSpPr/>
          <p:nvPr/>
        </p:nvSpPr>
        <p:spPr>
          <a:xfrm rot="2367533">
            <a:off x="6134898" y="2034519"/>
            <a:ext cx="489114" cy="562481"/>
          </a:xfrm>
          <a:custGeom>
            <a:avLst/>
            <a:gdLst/>
            <a:ahLst/>
            <a:cxnLst/>
            <a:rect l="l" t="t" r="r" b="b"/>
            <a:pathLst>
              <a:path w="489114" h="562481">
                <a:moveTo>
                  <a:pt x="0" y="0"/>
                </a:moveTo>
                <a:lnTo>
                  <a:pt x="489114" y="0"/>
                </a:lnTo>
                <a:lnTo>
                  <a:pt x="489114" y="562481"/>
                </a:lnTo>
                <a:lnTo>
                  <a:pt x="0" y="562481"/>
                </a:lnTo>
                <a:lnTo>
                  <a:pt x="0" y="0"/>
                </a:lnTo>
                <a:close/>
              </a:path>
            </a:pathLst>
          </a:custGeom>
          <a:blipFill>
            <a:blip r:embed="rId26">
              <a:extLst>
                <a:ext uri="{96DAC541-7B7A-43D3-8B79-37D633B846F1}">
                  <asvg:svgBlip xmlns:asvg="http://schemas.microsoft.com/office/drawing/2016/SVG/main" r:embed="rId27"/>
                </a:ext>
              </a:extLst>
            </a:blip>
            <a:stretch>
              <a:fillRect t="-120" b="-120"/>
            </a:stretch>
          </a:blipFill>
        </p:spPr>
        <p:txBody>
          <a:bodyPr/>
          <a:lstStyle/>
          <a:p>
            <a:endParaRPr lang="en-US"/>
          </a:p>
        </p:txBody>
      </p:sp>
      <p:grpSp>
        <p:nvGrpSpPr>
          <p:cNvPr id="26" name="Group 26"/>
          <p:cNvGrpSpPr/>
          <p:nvPr/>
        </p:nvGrpSpPr>
        <p:grpSpPr>
          <a:xfrm>
            <a:off x="0" y="-16843"/>
            <a:ext cx="12343424" cy="403799"/>
            <a:chOff x="0" y="0"/>
            <a:chExt cx="16457898" cy="538398"/>
          </a:xfrm>
        </p:grpSpPr>
        <p:pic>
          <p:nvPicPr>
            <p:cNvPr id="27" name="Picture 27"/>
            <p:cNvPicPr>
              <a:picLocks noChangeAspect="1"/>
            </p:cNvPicPr>
            <p:nvPr/>
          </p:nvPicPr>
          <p:blipFill>
            <a:blip r:embed="rId28"/>
            <a:srcRect t="48843" b="48843"/>
            <a:stretch>
              <a:fillRect/>
            </a:stretch>
          </p:blipFill>
          <p:spPr>
            <a:xfrm>
              <a:off x="0" y="0"/>
              <a:ext cx="16457898" cy="538398"/>
            </a:xfrm>
            <a:prstGeom prst="rect">
              <a:avLst/>
            </a:prstGeom>
          </p:spPr>
        </p:pic>
      </p:grpSp>
      <p:sp>
        <p:nvSpPr>
          <p:cNvPr id="28" name="Freeform 28"/>
          <p:cNvSpPr/>
          <p:nvPr/>
        </p:nvSpPr>
        <p:spPr>
          <a:xfrm>
            <a:off x="905855" y="2978496"/>
            <a:ext cx="1473827" cy="816131"/>
          </a:xfrm>
          <a:custGeom>
            <a:avLst/>
            <a:gdLst/>
            <a:ahLst/>
            <a:cxnLst/>
            <a:rect l="l" t="t" r="r" b="b"/>
            <a:pathLst>
              <a:path w="1473827" h="816131">
                <a:moveTo>
                  <a:pt x="0" y="0"/>
                </a:moveTo>
                <a:lnTo>
                  <a:pt x="1473827" y="0"/>
                </a:lnTo>
                <a:lnTo>
                  <a:pt x="1473827" y="816132"/>
                </a:lnTo>
                <a:lnTo>
                  <a:pt x="0" y="816132"/>
                </a:lnTo>
                <a:lnTo>
                  <a:pt x="0" y="0"/>
                </a:lnTo>
                <a:close/>
              </a:path>
            </a:pathLst>
          </a:custGeom>
          <a:blipFill>
            <a:blip r:embed="rId29"/>
            <a:stretch>
              <a:fillRect/>
            </a:stretch>
          </a:blipFill>
        </p:spPr>
        <p:txBody>
          <a:bodyPr/>
          <a:lstStyle/>
          <a:p>
            <a:endParaRPr lang="en-US"/>
          </a:p>
        </p:txBody>
      </p:sp>
      <p:grpSp>
        <p:nvGrpSpPr>
          <p:cNvPr id="29" name="Group 29"/>
          <p:cNvGrpSpPr/>
          <p:nvPr/>
        </p:nvGrpSpPr>
        <p:grpSpPr>
          <a:xfrm>
            <a:off x="0" y="0"/>
            <a:ext cx="12343424" cy="403799"/>
            <a:chOff x="0" y="0"/>
            <a:chExt cx="16457898" cy="538398"/>
          </a:xfrm>
        </p:grpSpPr>
        <p:pic>
          <p:nvPicPr>
            <p:cNvPr id="30" name="Picture 30"/>
            <p:cNvPicPr>
              <a:picLocks noChangeAspect="1"/>
            </p:cNvPicPr>
            <p:nvPr/>
          </p:nvPicPr>
          <p:blipFill>
            <a:blip r:embed="rId30"/>
            <a:srcRect t="47546" b="47546"/>
            <a:stretch>
              <a:fillRect/>
            </a:stretch>
          </p:blipFill>
          <p:spPr>
            <a:xfrm>
              <a:off x="0" y="0"/>
              <a:ext cx="16457898" cy="538398"/>
            </a:xfrm>
            <a:prstGeom prst="rect">
              <a:avLst/>
            </a:prstGeom>
          </p:spPr>
        </p:pic>
      </p:grpSp>
      <p:sp>
        <p:nvSpPr>
          <p:cNvPr id="31" name="Freeform 31"/>
          <p:cNvSpPr/>
          <p:nvPr/>
        </p:nvSpPr>
        <p:spPr>
          <a:xfrm>
            <a:off x="9179258" y="3194486"/>
            <a:ext cx="1372294" cy="1788006"/>
          </a:xfrm>
          <a:custGeom>
            <a:avLst/>
            <a:gdLst/>
            <a:ahLst/>
            <a:cxnLst/>
            <a:rect l="l" t="t" r="r" b="b"/>
            <a:pathLst>
              <a:path w="1372294" h="1788006">
                <a:moveTo>
                  <a:pt x="0" y="0"/>
                </a:moveTo>
                <a:lnTo>
                  <a:pt x="1372294" y="0"/>
                </a:lnTo>
                <a:lnTo>
                  <a:pt x="1372294" y="1788006"/>
                </a:lnTo>
                <a:lnTo>
                  <a:pt x="0" y="1788006"/>
                </a:lnTo>
                <a:lnTo>
                  <a:pt x="0" y="0"/>
                </a:lnTo>
                <a:close/>
              </a:path>
            </a:pathLst>
          </a:custGeom>
          <a:blipFill>
            <a:blip r:embed="rId31">
              <a:extLst>
                <a:ext uri="{96DAC541-7B7A-43D3-8B79-37D633B846F1}">
                  <asvg:svgBlip xmlns:asvg="http://schemas.microsoft.com/office/drawing/2016/SVG/main" r:embed="rId32"/>
                </a:ext>
              </a:extLst>
            </a:blip>
            <a:stretch>
              <a:fillRect/>
            </a:stretch>
          </a:blipFill>
        </p:spPr>
        <p:txBody>
          <a:bodyPr/>
          <a:lstStyle/>
          <a:p>
            <a:endParaRPr lang="en-US"/>
          </a:p>
        </p:txBody>
      </p:sp>
      <p:sp>
        <p:nvSpPr>
          <p:cNvPr id="32" name="TextBox 32"/>
          <p:cNvSpPr txBox="1"/>
          <p:nvPr/>
        </p:nvSpPr>
        <p:spPr>
          <a:xfrm>
            <a:off x="21198" y="567931"/>
            <a:ext cx="12153900" cy="450532"/>
          </a:xfrm>
          <a:prstGeom prst="rect">
            <a:avLst/>
          </a:prstGeom>
        </p:spPr>
        <p:txBody>
          <a:bodyPr lIns="0" tIns="0" rIns="0" bIns="0" rtlCol="0" anchor="t">
            <a:spAutoFit/>
          </a:bodyPr>
          <a:lstStyle/>
          <a:p>
            <a:pPr algn="ctr">
              <a:lnSpc>
                <a:spcPts val="3562"/>
              </a:lnSpc>
            </a:pPr>
            <a:r>
              <a:rPr lang="en-US" sz="3018" spc="181">
                <a:solidFill>
                  <a:srgbClr val="000000"/>
                </a:solidFill>
                <a:latin typeface="Libre Baskerville Bold"/>
              </a:rPr>
              <a:t>Someone can also get hepatitis B through:</a:t>
            </a:r>
          </a:p>
        </p:txBody>
      </p:sp>
      <p:sp>
        <p:nvSpPr>
          <p:cNvPr id="33" name="TextBox 33"/>
          <p:cNvSpPr txBox="1"/>
          <p:nvPr/>
        </p:nvSpPr>
        <p:spPr>
          <a:xfrm>
            <a:off x="2556272" y="4529463"/>
            <a:ext cx="2804017" cy="711262"/>
          </a:xfrm>
          <a:prstGeom prst="rect">
            <a:avLst/>
          </a:prstGeom>
        </p:spPr>
        <p:txBody>
          <a:bodyPr lIns="0" tIns="0" rIns="0" bIns="0" rtlCol="0" anchor="t">
            <a:spAutoFit/>
          </a:bodyPr>
          <a:lstStyle/>
          <a:p>
            <a:pPr algn="ctr">
              <a:lnSpc>
                <a:spcPts val="1914"/>
              </a:lnSpc>
            </a:pPr>
            <a:r>
              <a:rPr lang="en-US" sz="1622" spc="97">
                <a:solidFill>
                  <a:srgbClr val="161616"/>
                </a:solidFill>
                <a:latin typeface="Kite One Bold"/>
              </a:rPr>
              <a:t>Sharing hygiene equipment </a:t>
            </a:r>
          </a:p>
          <a:p>
            <a:pPr algn="ctr">
              <a:lnSpc>
                <a:spcPts val="1914"/>
              </a:lnSpc>
            </a:pPr>
            <a:r>
              <a:rPr lang="en-US" sz="1622" spc="97">
                <a:solidFill>
                  <a:srgbClr val="161616"/>
                </a:solidFill>
                <a:latin typeface="Kite One Bold"/>
              </a:rPr>
              <a:t>(razors, toothbrushes, earrings etc.) </a:t>
            </a:r>
          </a:p>
        </p:txBody>
      </p:sp>
      <p:sp>
        <p:nvSpPr>
          <p:cNvPr id="34" name="TextBox 34"/>
          <p:cNvSpPr txBox="1"/>
          <p:nvPr/>
        </p:nvSpPr>
        <p:spPr>
          <a:xfrm>
            <a:off x="493514" y="5824072"/>
            <a:ext cx="2914650" cy="756970"/>
          </a:xfrm>
          <a:prstGeom prst="rect">
            <a:avLst/>
          </a:prstGeom>
        </p:spPr>
        <p:txBody>
          <a:bodyPr lIns="0" tIns="0" rIns="0" bIns="0" rtlCol="0" anchor="t">
            <a:spAutoFit/>
          </a:bodyPr>
          <a:lstStyle/>
          <a:p>
            <a:pPr algn="ctr">
              <a:lnSpc>
                <a:spcPts val="2003"/>
              </a:lnSpc>
            </a:pPr>
            <a:r>
              <a:rPr lang="en-US" sz="1698" spc="101">
                <a:solidFill>
                  <a:srgbClr val="000000"/>
                </a:solidFill>
                <a:latin typeface="Kite One Bold"/>
              </a:rPr>
              <a:t>Tattoos, piercings, barbers,</a:t>
            </a:r>
          </a:p>
          <a:p>
            <a:pPr algn="ctr">
              <a:lnSpc>
                <a:spcPts val="2003"/>
              </a:lnSpc>
            </a:pPr>
            <a:r>
              <a:rPr lang="en-US" sz="1698" spc="101">
                <a:solidFill>
                  <a:srgbClr val="000000"/>
                </a:solidFill>
                <a:latin typeface="Kite One Bold"/>
              </a:rPr>
              <a:t>scarification, circumcision practices</a:t>
            </a:r>
          </a:p>
        </p:txBody>
      </p:sp>
      <p:sp>
        <p:nvSpPr>
          <p:cNvPr id="35" name="TextBox 35"/>
          <p:cNvSpPr txBox="1"/>
          <p:nvPr/>
        </p:nvSpPr>
        <p:spPr>
          <a:xfrm>
            <a:off x="8460468" y="5189496"/>
            <a:ext cx="2809875" cy="344999"/>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Unprotected Sex</a:t>
            </a:r>
          </a:p>
        </p:txBody>
      </p:sp>
      <p:sp>
        <p:nvSpPr>
          <p:cNvPr id="36" name="TextBox 36"/>
          <p:cNvSpPr txBox="1"/>
          <p:nvPr/>
        </p:nvSpPr>
        <p:spPr>
          <a:xfrm>
            <a:off x="8041368" y="5972646"/>
            <a:ext cx="3648075" cy="576612"/>
          </a:xfrm>
          <a:prstGeom prst="rect">
            <a:avLst/>
          </a:prstGeom>
        </p:spPr>
        <p:txBody>
          <a:bodyPr lIns="0" tIns="0" rIns="0" bIns="0" rtlCol="0" anchor="t">
            <a:spAutoFit/>
          </a:bodyPr>
          <a:lstStyle/>
          <a:p>
            <a:pPr algn="ctr">
              <a:lnSpc>
                <a:spcPts val="2374"/>
              </a:lnSpc>
            </a:pPr>
            <a:r>
              <a:rPr lang="en-US" sz="2012" spc="120">
                <a:solidFill>
                  <a:srgbClr val="000000"/>
                </a:solidFill>
                <a:latin typeface="Kite One Bold"/>
              </a:rPr>
              <a:t>There is a risk during any type of intimate contact</a:t>
            </a:r>
          </a:p>
        </p:txBody>
      </p:sp>
      <p:sp>
        <p:nvSpPr>
          <p:cNvPr id="37" name="TextBox 37"/>
          <p:cNvSpPr txBox="1"/>
          <p:nvPr/>
        </p:nvSpPr>
        <p:spPr>
          <a:xfrm>
            <a:off x="2497145" y="1513756"/>
            <a:ext cx="2343150" cy="799267"/>
          </a:xfrm>
          <a:prstGeom prst="rect">
            <a:avLst/>
          </a:prstGeom>
        </p:spPr>
        <p:txBody>
          <a:bodyPr lIns="0" tIns="0" rIns="0" bIns="0" rtlCol="0" anchor="t">
            <a:spAutoFit/>
          </a:bodyPr>
          <a:lstStyle/>
          <a:p>
            <a:pPr>
              <a:lnSpc>
                <a:spcPts val="6233"/>
              </a:lnSpc>
            </a:pPr>
            <a:r>
              <a:rPr lang="en-US" sz="5282" spc="316">
                <a:solidFill>
                  <a:srgbClr val="161616"/>
                </a:solidFill>
                <a:latin typeface="Libre Baskerville Bold"/>
              </a:rPr>
              <a:t>Blood</a:t>
            </a:r>
          </a:p>
        </p:txBody>
      </p:sp>
      <p:sp>
        <p:nvSpPr>
          <p:cNvPr id="38" name="TextBox 38"/>
          <p:cNvSpPr txBox="1"/>
          <p:nvPr/>
        </p:nvSpPr>
        <p:spPr>
          <a:xfrm>
            <a:off x="8915400" y="1514892"/>
            <a:ext cx="1524531" cy="799267"/>
          </a:xfrm>
          <a:prstGeom prst="rect">
            <a:avLst/>
          </a:prstGeom>
        </p:spPr>
        <p:txBody>
          <a:bodyPr lIns="0" tIns="0" rIns="0" bIns="0" rtlCol="0" anchor="t">
            <a:spAutoFit/>
          </a:bodyPr>
          <a:lstStyle/>
          <a:p>
            <a:pPr>
              <a:lnSpc>
                <a:spcPts val="6233"/>
              </a:lnSpc>
            </a:pPr>
            <a:r>
              <a:rPr lang="en-US" sz="5282" spc="316">
                <a:solidFill>
                  <a:srgbClr val="161616"/>
                </a:solidFill>
                <a:latin typeface="Libre Baskerville Bold"/>
              </a:rPr>
              <a:t>Sex</a:t>
            </a:r>
          </a:p>
        </p:txBody>
      </p:sp>
      <p:sp>
        <p:nvSpPr>
          <p:cNvPr id="39" name="TextBox 39"/>
          <p:cNvSpPr txBox="1"/>
          <p:nvPr/>
        </p:nvSpPr>
        <p:spPr>
          <a:xfrm>
            <a:off x="707827" y="3908928"/>
            <a:ext cx="1857375" cy="510524"/>
          </a:xfrm>
          <a:prstGeom prst="rect">
            <a:avLst/>
          </a:prstGeom>
        </p:spPr>
        <p:txBody>
          <a:bodyPr lIns="0" tIns="0" rIns="0" bIns="0" rtlCol="0" anchor="t">
            <a:spAutoFit/>
          </a:bodyPr>
          <a:lstStyle/>
          <a:p>
            <a:pPr algn="ctr">
              <a:lnSpc>
                <a:spcPts val="2003"/>
              </a:lnSpc>
            </a:pPr>
            <a:r>
              <a:rPr lang="en-US" sz="1650" spc="101">
                <a:solidFill>
                  <a:srgbClr val="1A191C"/>
                </a:solidFill>
                <a:latin typeface="Kite One Bold"/>
              </a:rPr>
              <a:t>Mother to child during birth</a:t>
            </a:r>
            <a:endParaRPr lang="en-US" sz="1698" spc="101">
              <a:solidFill>
                <a:srgbClr val="1A191C"/>
              </a:solidFill>
              <a:latin typeface="Kite One Bold"/>
            </a:endParaRPr>
          </a:p>
        </p:txBody>
      </p:sp>
      <p:sp>
        <p:nvSpPr>
          <p:cNvPr id="40" name="TextBox 40"/>
          <p:cNvSpPr txBox="1"/>
          <p:nvPr/>
        </p:nvSpPr>
        <p:spPr>
          <a:xfrm>
            <a:off x="7591425" y="2368709"/>
            <a:ext cx="4328420" cy="576612"/>
          </a:xfrm>
          <a:prstGeom prst="rect">
            <a:avLst/>
          </a:prstGeom>
        </p:spPr>
        <p:txBody>
          <a:bodyPr lIns="0" tIns="0" rIns="0" bIns="0" rtlCol="0" anchor="t">
            <a:spAutoFit/>
          </a:bodyPr>
          <a:lstStyle/>
          <a:p>
            <a:pPr marL="0" lvl="0" indent="0" algn="ctr">
              <a:lnSpc>
                <a:spcPts val="2374"/>
              </a:lnSpc>
              <a:spcBef>
                <a:spcPct val="0"/>
              </a:spcBef>
            </a:pPr>
            <a:r>
              <a:rPr lang="en-US" sz="2012" u="none" spc="120">
                <a:solidFill>
                  <a:srgbClr val="1A191C"/>
                </a:solidFill>
                <a:latin typeface="Kite One Bold"/>
              </a:rPr>
              <a:t>Direct contact with bodily fluids of someone living with hepatitis B</a:t>
            </a:r>
          </a:p>
        </p:txBody>
      </p:sp>
      <p:sp>
        <p:nvSpPr>
          <p:cNvPr id="42" name="TextBox 39">
            <a:extLst>
              <a:ext uri="{FF2B5EF4-FFF2-40B4-BE49-F238E27FC236}">
                <a16:creationId xmlns:a16="http://schemas.microsoft.com/office/drawing/2014/main" id="{2C045300-BA3D-12F0-6868-5B5F2C795CD8}"/>
              </a:ext>
            </a:extLst>
          </p:cNvPr>
          <p:cNvSpPr txBox="1"/>
          <p:nvPr/>
        </p:nvSpPr>
        <p:spPr>
          <a:xfrm>
            <a:off x="5465178" y="5319658"/>
            <a:ext cx="2536996" cy="1023485"/>
          </a:xfrm>
          <a:prstGeom prst="rect">
            <a:avLst/>
          </a:prstGeom>
        </p:spPr>
        <p:txBody>
          <a:bodyPr wrap="square" lIns="0" tIns="0" rIns="0" bIns="0" rtlCol="0" anchor="t">
            <a:spAutoFit/>
          </a:bodyPr>
          <a:lstStyle/>
          <a:p>
            <a:pPr algn="ctr">
              <a:lnSpc>
                <a:spcPts val="2003"/>
              </a:lnSpc>
            </a:pPr>
            <a:r>
              <a:rPr lang="en-US" sz="1650" spc="101">
                <a:solidFill>
                  <a:srgbClr val="1A191C"/>
                </a:solidFill>
                <a:latin typeface="Kite One Bold"/>
              </a:rPr>
              <a:t>Pre-chewing food for children (because of the possible presence of blood)</a:t>
            </a:r>
            <a:endParaRPr lang="en-US" sz="1698" spc="101">
              <a:solidFill>
                <a:srgbClr val="1A191C"/>
              </a:solidFill>
              <a:latin typeface="Kite One Bold"/>
            </a:endParaRPr>
          </a:p>
        </p:txBody>
      </p:sp>
      <p:pic>
        <p:nvPicPr>
          <p:cNvPr id="43" name="Picture 42" descr="A plate with food on it and a fork and knife&#10;&#10;Description automatically generated">
            <a:extLst>
              <a:ext uri="{FF2B5EF4-FFF2-40B4-BE49-F238E27FC236}">
                <a16:creationId xmlns:a16="http://schemas.microsoft.com/office/drawing/2014/main" id="{621800DE-6D6D-1158-A2E5-F2985E47F4F2}"/>
              </a:ext>
            </a:extLst>
          </p:cNvPr>
          <p:cNvPicPr>
            <a:picLocks noChangeAspect="1"/>
          </p:cNvPicPr>
          <p:nvPr/>
        </p:nvPicPr>
        <p:blipFill>
          <a:blip r:embed="rId33"/>
          <a:stretch>
            <a:fillRect/>
          </a:stretch>
        </p:blipFill>
        <p:spPr>
          <a:xfrm>
            <a:off x="6095356" y="4087383"/>
            <a:ext cx="1103098" cy="1041315"/>
          </a:xfrm>
          <a:prstGeom prst="rect">
            <a:avLst/>
          </a:prstGeom>
        </p:spPr>
      </p:pic>
    </p:spTree>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95288"/>
            <a:chOff x="0" y="0"/>
            <a:chExt cx="10030210" cy="1004283"/>
          </a:xfrm>
        </p:grpSpPr>
        <p:sp>
          <p:nvSpPr>
            <p:cNvPr id="3" name="Freeform 3"/>
            <p:cNvSpPr/>
            <p:nvPr/>
          </p:nvSpPr>
          <p:spPr>
            <a:xfrm>
              <a:off x="0" y="0"/>
              <a:ext cx="10030210" cy="1004283"/>
            </a:xfrm>
            <a:custGeom>
              <a:avLst/>
              <a:gdLst/>
              <a:ahLst/>
              <a:cxnLst/>
              <a:rect l="l" t="t" r="r" b="b"/>
              <a:pathLst>
                <a:path w="10030210" h="1004283">
                  <a:moveTo>
                    <a:pt x="0" y="0"/>
                  </a:moveTo>
                  <a:lnTo>
                    <a:pt x="10030210" y="0"/>
                  </a:lnTo>
                  <a:lnTo>
                    <a:pt x="10030210" y="1004283"/>
                  </a:lnTo>
                  <a:lnTo>
                    <a:pt x="0" y="1004283"/>
                  </a:lnTo>
                  <a:close/>
                </a:path>
              </a:pathLst>
            </a:custGeom>
            <a:solidFill>
              <a:srgbClr val="E7AE00"/>
            </a:solidFill>
          </p:spPr>
          <p:txBody>
            <a:bodyPr/>
            <a:lstStyle/>
            <a:p>
              <a:endParaRPr lang="en-US"/>
            </a:p>
          </p:txBody>
        </p:sp>
      </p:grpSp>
      <p:sp>
        <p:nvSpPr>
          <p:cNvPr id="4" name="TextBox 4"/>
          <p:cNvSpPr txBox="1"/>
          <p:nvPr/>
        </p:nvSpPr>
        <p:spPr>
          <a:xfrm>
            <a:off x="330200" y="4361205"/>
            <a:ext cx="5194327" cy="1005876"/>
          </a:xfrm>
          <a:prstGeom prst="rect">
            <a:avLst/>
          </a:prstGeom>
        </p:spPr>
        <p:txBody>
          <a:bodyPr lIns="0" tIns="0" rIns="0" bIns="0" rtlCol="0" anchor="t">
            <a:spAutoFit/>
          </a:bodyPr>
          <a:lstStyle/>
          <a:p>
            <a:pPr algn="ctr">
              <a:lnSpc>
                <a:spcPts val="2671"/>
              </a:lnSpc>
            </a:pPr>
            <a:r>
              <a:rPr lang="en-US" sz="2264" spc="135">
                <a:solidFill>
                  <a:srgbClr val="161616"/>
                </a:solidFill>
                <a:latin typeface="Kite One Bold"/>
              </a:rPr>
              <a:t>Drinking from a cup or sharing a toilet with someone who is living with the virus</a:t>
            </a:r>
          </a:p>
        </p:txBody>
      </p:sp>
      <p:sp>
        <p:nvSpPr>
          <p:cNvPr id="5" name="TextBox 5"/>
          <p:cNvSpPr txBox="1"/>
          <p:nvPr/>
        </p:nvSpPr>
        <p:spPr>
          <a:xfrm>
            <a:off x="381000" y="2022654"/>
            <a:ext cx="4661198" cy="672501"/>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Or sharing meals with someone who is living with hepatitis B</a:t>
            </a:r>
          </a:p>
        </p:txBody>
      </p:sp>
      <p:sp>
        <p:nvSpPr>
          <p:cNvPr id="6" name="Freeform 6"/>
          <p:cNvSpPr/>
          <p:nvPr/>
        </p:nvSpPr>
        <p:spPr>
          <a:xfrm rot="-2700000">
            <a:off x="1060044" y="2736095"/>
            <a:ext cx="1073590" cy="1073590"/>
          </a:xfrm>
          <a:custGeom>
            <a:avLst/>
            <a:gdLst/>
            <a:ahLst/>
            <a:cxnLst/>
            <a:rect l="l" t="t" r="r" b="b"/>
            <a:pathLst>
              <a:path w="1073590" h="1073590">
                <a:moveTo>
                  <a:pt x="0" y="0"/>
                </a:moveTo>
                <a:lnTo>
                  <a:pt x="1073591" y="0"/>
                </a:lnTo>
                <a:lnTo>
                  <a:pt x="1073591" y="1073590"/>
                </a:lnTo>
                <a:lnTo>
                  <a:pt x="0" y="10735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2289267">
            <a:off x="3297837" y="2659179"/>
            <a:ext cx="1244070" cy="1244070"/>
          </a:xfrm>
          <a:custGeom>
            <a:avLst/>
            <a:gdLst/>
            <a:ahLst/>
            <a:cxnLst/>
            <a:rect l="l" t="t" r="r" b="b"/>
            <a:pathLst>
              <a:path w="1244070" h="1244070">
                <a:moveTo>
                  <a:pt x="0" y="0"/>
                </a:moveTo>
                <a:lnTo>
                  <a:pt x="1244070" y="0"/>
                </a:lnTo>
                <a:lnTo>
                  <a:pt x="1244070" y="1244070"/>
                </a:lnTo>
                <a:lnTo>
                  <a:pt x="0" y="12440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2159000" y="5486400"/>
            <a:ext cx="889620" cy="889620"/>
          </a:xfrm>
          <a:custGeom>
            <a:avLst/>
            <a:gdLst/>
            <a:ahLst/>
            <a:cxnLst/>
            <a:rect l="l" t="t" r="r" b="b"/>
            <a:pathLst>
              <a:path w="889620" h="889620">
                <a:moveTo>
                  <a:pt x="0" y="0"/>
                </a:moveTo>
                <a:lnTo>
                  <a:pt x="889620" y="0"/>
                </a:lnTo>
                <a:lnTo>
                  <a:pt x="889620" y="889620"/>
                </a:lnTo>
                <a:lnTo>
                  <a:pt x="0" y="8896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rot="1073881">
            <a:off x="2616767" y="5407895"/>
            <a:ext cx="1153737" cy="1153737"/>
          </a:xfrm>
          <a:custGeom>
            <a:avLst/>
            <a:gdLst/>
            <a:ahLst/>
            <a:cxnLst/>
            <a:rect l="l" t="t" r="r" b="b"/>
            <a:pathLst>
              <a:path w="1153737" h="1153737">
                <a:moveTo>
                  <a:pt x="0" y="0"/>
                </a:moveTo>
                <a:lnTo>
                  <a:pt x="1153737" y="0"/>
                </a:lnTo>
                <a:lnTo>
                  <a:pt x="1153737" y="1153737"/>
                </a:lnTo>
                <a:lnTo>
                  <a:pt x="0" y="11537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rot="-809481" flipH="1">
            <a:off x="1511837" y="5534815"/>
            <a:ext cx="751395" cy="883995"/>
          </a:xfrm>
          <a:custGeom>
            <a:avLst/>
            <a:gdLst/>
            <a:ahLst/>
            <a:cxnLst/>
            <a:rect l="l" t="t" r="r" b="b"/>
            <a:pathLst>
              <a:path w="751395" h="883995">
                <a:moveTo>
                  <a:pt x="751396" y="0"/>
                </a:moveTo>
                <a:lnTo>
                  <a:pt x="0" y="0"/>
                </a:lnTo>
                <a:lnTo>
                  <a:pt x="0" y="883995"/>
                </a:lnTo>
                <a:lnTo>
                  <a:pt x="751396" y="883995"/>
                </a:lnTo>
                <a:lnTo>
                  <a:pt x="751396" y="0"/>
                </a:lnTo>
                <a:close/>
              </a:path>
            </a:pathLst>
          </a:custGeom>
          <a:blipFill>
            <a:blip r:embed="rId11">
              <a:extLst>
                <a:ext uri="{96DAC541-7B7A-43D3-8B79-37D633B846F1}">
                  <asvg:svgBlip xmlns:asvg="http://schemas.microsoft.com/office/drawing/2016/SVG/main" r:embed="rId12"/>
                </a:ext>
              </a:extLst>
            </a:blip>
            <a:stretch>
              <a:fillRect t="-620" b="-620"/>
            </a:stretch>
          </a:blipFill>
        </p:spPr>
        <p:txBody>
          <a:bodyPr/>
          <a:lstStyle/>
          <a:p>
            <a:endParaRPr lang="en-US"/>
          </a:p>
        </p:txBody>
      </p:sp>
      <p:sp>
        <p:nvSpPr>
          <p:cNvPr id="11" name="Freeform 11"/>
          <p:cNvSpPr/>
          <p:nvPr/>
        </p:nvSpPr>
        <p:spPr>
          <a:xfrm>
            <a:off x="6477000" y="2738172"/>
            <a:ext cx="1008444" cy="653827"/>
          </a:xfrm>
          <a:custGeom>
            <a:avLst/>
            <a:gdLst/>
            <a:ahLst/>
            <a:cxnLst/>
            <a:rect l="l" t="t" r="r" b="b"/>
            <a:pathLst>
              <a:path w="1008444" h="653827">
                <a:moveTo>
                  <a:pt x="0" y="0"/>
                </a:moveTo>
                <a:lnTo>
                  <a:pt x="1008444" y="0"/>
                </a:lnTo>
                <a:lnTo>
                  <a:pt x="1008444" y="653827"/>
                </a:lnTo>
                <a:lnTo>
                  <a:pt x="0" y="653827"/>
                </a:lnTo>
                <a:lnTo>
                  <a:pt x="0" y="0"/>
                </a:lnTo>
                <a:close/>
              </a:path>
            </a:pathLst>
          </a:custGeom>
          <a:blipFill>
            <a:blip r:embed="rId13">
              <a:extLst>
                <a:ext uri="{96DAC541-7B7A-43D3-8B79-37D633B846F1}">
                  <asvg:svgBlip xmlns:asvg="http://schemas.microsoft.com/office/drawing/2016/SVG/main" r:embed="rId14"/>
                </a:ext>
              </a:extLst>
            </a:blip>
            <a:stretch>
              <a:fillRect l="-214" r="-214"/>
            </a:stretch>
          </a:blipFill>
        </p:spPr>
        <p:txBody>
          <a:bodyPr/>
          <a:lstStyle/>
          <a:p>
            <a:endParaRPr lang="en-US"/>
          </a:p>
        </p:txBody>
      </p:sp>
      <p:sp>
        <p:nvSpPr>
          <p:cNvPr id="12" name="Freeform 12"/>
          <p:cNvSpPr/>
          <p:nvPr/>
        </p:nvSpPr>
        <p:spPr>
          <a:xfrm>
            <a:off x="9906000" y="5784072"/>
            <a:ext cx="533400" cy="533400"/>
          </a:xfrm>
          <a:custGeom>
            <a:avLst/>
            <a:gdLst/>
            <a:ahLst/>
            <a:cxnLst/>
            <a:rect l="l" t="t" r="r" b="b"/>
            <a:pathLst>
              <a:path w="533400" h="533400">
                <a:moveTo>
                  <a:pt x="0" y="0"/>
                </a:moveTo>
                <a:lnTo>
                  <a:pt x="533400" y="0"/>
                </a:lnTo>
                <a:lnTo>
                  <a:pt x="533400" y="533400"/>
                </a:lnTo>
                <a:lnTo>
                  <a:pt x="0" y="5334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3" name="Freeform 13"/>
          <p:cNvSpPr/>
          <p:nvPr/>
        </p:nvSpPr>
        <p:spPr>
          <a:xfrm rot="3730490">
            <a:off x="10641002" y="6031722"/>
            <a:ext cx="533400" cy="533400"/>
          </a:xfrm>
          <a:custGeom>
            <a:avLst/>
            <a:gdLst/>
            <a:ahLst/>
            <a:cxnLst/>
            <a:rect l="l" t="t" r="r" b="b"/>
            <a:pathLst>
              <a:path w="533400" h="533400">
                <a:moveTo>
                  <a:pt x="0" y="0"/>
                </a:moveTo>
                <a:lnTo>
                  <a:pt x="533400" y="0"/>
                </a:lnTo>
                <a:lnTo>
                  <a:pt x="533400" y="533400"/>
                </a:lnTo>
                <a:lnTo>
                  <a:pt x="0" y="5334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grpSp>
        <p:nvGrpSpPr>
          <p:cNvPr id="14" name="Group 14"/>
          <p:cNvGrpSpPr/>
          <p:nvPr/>
        </p:nvGrpSpPr>
        <p:grpSpPr>
          <a:xfrm>
            <a:off x="-19050" y="-19050"/>
            <a:ext cx="12343424" cy="403799"/>
            <a:chOff x="0" y="0"/>
            <a:chExt cx="16457898" cy="538398"/>
          </a:xfrm>
        </p:grpSpPr>
        <p:pic>
          <p:nvPicPr>
            <p:cNvPr id="15" name="Picture 15"/>
            <p:cNvPicPr>
              <a:picLocks noChangeAspect="1"/>
            </p:cNvPicPr>
            <p:nvPr/>
          </p:nvPicPr>
          <p:blipFill>
            <a:blip r:embed="rId17"/>
            <a:srcRect t="48364" b="48364"/>
            <a:stretch>
              <a:fillRect/>
            </a:stretch>
          </p:blipFill>
          <p:spPr>
            <a:xfrm>
              <a:off x="0" y="0"/>
              <a:ext cx="16457898" cy="538398"/>
            </a:xfrm>
            <a:prstGeom prst="rect">
              <a:avLst/>
            </a:prstGeom>
          </p:spPr>
        </p:pic>
      </p:grpSp>
      <p:sp>
        <p:nvSpPr>
          <p:cNvPr id="16" name="Freeform 16"/>
          <p:cNvSpPr/>
          <p:nvPr/>
        </p:nvSpPr>
        <p:spPr>
          <a:xfrm>
            <a:off x="10006936" y="2114452"/>
            <a:ext cx="1146343" cy="1166762"/>
          </a:xfrm>
          <a:custGeom>
            <a:avLst/>
            <a:gdLst/>
            <a:ahLst/>
            <a:cxnLst/>
            <a:rect l="l" t="t" r="r" b="b"/>
            <a:pathLst>
              <a:path w="1146343" h="1166762">
                <a:moveTo>
                  <a:pt x="0" y="0"/>
                </a:moveTo>
                <a:lnTo>
                  <a:pt x="1146343" y="0"/>
                </a:lnTo>
                <a:lnTo>
                  <a:pt x="1146343" y="1166762"/>
                </a:lnTo>
                <a:lnTo>
                  <a:pt x="0" y="116676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grpSp>
        <p:nvGrpSpPr>
          <p:cNvPr id="17" name="Group 17"/>
          <p:cNvGrpSpPr/>
          <p:nvPr/>
        </p:nvGrpSpPr>
        <p:grpSpPr>
          <a:xfrm>
            <a:off x="-27892" y="9269"/>
            <a:ext cx="12343424" cy="403799"/>
            <a:chOff x="0" y="0"/>
            <a:chExt cx="16457898" cy="538398"/>
          </a:xfrm>
        </p:grpSpPr>
        <p:pic>
          <p:nvPicPr>
            <p:cNvPr id="18" name="Picture 18"/>
            <p:cNvPicPr>
              <a:picLocks noChangeAspect="1"/>
            </p:cNvPicPr>
            <p:nvPr/>
          </p:nvPicPr>
          <p:blipFill>
            <a:blip r:embed="rId20"/>
            <a:srcRect t="48843" b="48843"/>
            <a:stretch>
              <a:fillRect/>
            </a:stretch>
          </p:blipFill>
          <p:spPr>
            <a:xfrm>
              <a:off x="0" y="0"/>
              <a:ext cx="16457898" cy="538398"/>
            </a:xfrm>
            <a:prstGeom prst="rect">
              <a:avLst/>
            </a:prstGeom>
          </p:spPr>
        </p:pic>
      </p:grpSp>
      <p:grpSp>
        <p:nvGrpSpPr>
          <p:cNvPr id="19" name="Group 19"/>
          <p:cNvGrpSpPr/>
          <p:nvPr/>
        </p:nvGrpSpPr>
        <p:grpSpPr>
          <a:xfrm>
            <a:off x="-79762" y="0"/>
            <a:ext cx="12343424" cy="403799"/>
            <a:chOff x="0" y="0"/>
            <a:chExt cx="16457898" cy="538398"/>
          </a:xfrm>
        </p:grpSpPr>
        <p:pic>
          <p:nvPicPr>
            <p:cNvPr id="20" name="Picture 20"/>
            <p:cNvPicPr>
              <a:picLocks noChangeAspect="1"/>
            </p:cNvPicPr>
            <p:nvPr/>
          </p:nvPicPr>
          <p:blipFill>
            <a:blip r:embed="rId21"/>
            <a:srcRect t="47546" b="47546"/>
            <a:stretch>
              <a:fillRect/>
            </a:stretch>
          </p:blipFill>
          <p:spPr>
            <a:xfrm>
              <a:off x="0" y="0"/>
              <a:ext cx="16457898" cy="538398"/>
            </a:xfrm>
            <a:prstGeom prst="rect">
              <a:avLst/>
            </a:prstGeom>
          </p:spPr>
        </p:pic>
      </p:grpSp>
      <p:sp>
        <p:nvSpPr>
          <p:cNvPr id="21" name="Freeform 21"/>
          <p:cNvSpPr/>
          <p:nvPr/>
        </p:nvSpPr>
        <p:spPr>
          <a:xfrm>
            <a:off x="9368201" y="3639518"/>
            <a:ext cx="1277470" cy="1668904"/>
          </a:xfrm>
          <a:custGeom>
            <a:avLst/>
            <a:gdLst/>
            <a:ahLst/>
            <a:cxnLst/>
            <a:rect l="l" t="t" r="r" b="b"/>
            <a:pathLst>
              <a:path w="1277470" h="1668904">
                <a:moveTo>
                  <a:pt x="0" y="0"/>
                </a:moveTo>
                <a:lnTo>
                  <a:pt x="1277470" y="0"/>
                </a:lnTo>
                <a:lnTo>
                  <a:pt x="1277470" y="1668904"/>
                </a:lnTo>
                <a:lnTo>
                  <a:pt x="0" y="1668904"/>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2" name="Freeform 22"/>
          <p:cNvSpPr/>
          <p:nvPr/>
        </p:nvSpPr>
        <p:spPr>
          <a:xfrm>
            <a:off x="6570749" y="4774347"/>
            <a:ext cx="1145971" cy="1963119"/>
          </a:xfrm>
          <a:custGeom>
            <a:avLst/>
            <a:gdLst/>
            <a:ahLst/>
            <a:cxnLst/>
            <a:rect l="l" t="t" r="r" b="b"/>
            <a:pathLst>
              <a:path w="1145971" h="1963119">
                <a:moveTo>
                  <a:pt x="0" y="0"/>
                </a:moveTo>
                <a:lnTo>
                  <a:pt x="1145971" y="0"/>
                </a:lnTo>
                <a:lnTo>
                  <a:pt x="1145971" y="1963119"/>
                </a:lnTo>
                <a:lnTo>
                  <a:pt x="0" y="1963119"/>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3" name="TextBox 23"/>
          <p:cNvSpPr txBox="1"/>
          <p:nvPr/>
        </p:nvSpPr>
        <p:spPr>
          <a:xfrm>
            <a:off x="-27892" y="610159"/>
            <a:ext cx="12239682" cy="450532"/>
          </a:xfrm>
          <a:prstGeom prst="rect">
            <a:avLst/>
          </a:prstGeom>
        </p:spPr>
        <p:txBody>
          <a:bodyPr lIns="0" tIns="0" rIns="0" bIns="0" rtlCol="0" anchor="t">
            <a:spAutoFit/>
          </a:bodyPr>
          <a:lstStyle/>
          <a:p>
            <a:pPr algn="ctr">
              <a:lnSpc>
                <a:spcPts val="3562"/>
              </a:lnSpc>
            </a:pPr>
            <a:r>
              <a:rPr lang="en-US" sz="3018" spc="181">
                <a:solidFill>
                  <a:srgbClr val="000000"/>
                </a:solidFill>
                <a:latin typeface="Libre Baskerville Bold"/>
              </a:rPr>
              <a:t>Hepatitis B is              spread by:</a:t>
            </a:r>
          </a:p>
        </p:txBody>
      </p:sp>
      <p:sp>
        <p:nvSpPr>
          <p:cNvPr id="24" name="TextBox 24"/>
          <p:cNvSpPr txBox="1"/>
          <p:nvPr/>
        </p:nvSpPr>
        <p:spPr>
          <a:xfrm>
            <a:off x="2247613" y="3923879"/>
            <a:ext cx="927673" cy="345043"/>
          </a:xfrm>
          <a:prstGeom prst="rect">
            <a:avLst/>
          </a:prstGeom>
        </p:spPr>
        <p:txBody>
          <a:bodyPr lIns="0" tIns="0" rIns="0" bIns="0" rtlCol="0" anchor="t">
            <a:spAutoFit/>
          </a:bodyPr>
          <a:lstStyle/>
          <a:p>
            <a:pPr>
              <a:lnSpc>
                <a:spcPts val="2671"/>
              </a:lnSpc>
            </a:pPr>
            <a:r>
              <a:rPr lang="en-US" sz="2264" spc="135">
                <a:solidFill>
                  <a:srgbClr val="000000"/>
                </a:solidFill>
                <a:latin typeface="Kite One Bold"/>
              </a:rPr>
              <a:t>Water</a:t>
            </a:r>
          </a:p>
        </p:txBody>
      </p:sp>
      <p:sp>
        <p:nvSpPr>
          <p:cNvPr id="25" name="TextBox 25"/>
          <p:cNvSpPr txBox="1"/>
          <p:nvPr/>
        </p:nvSpPr>
        <p:spPr>
          <a:xfrm>
            <a:off x="330200" y="1616254"/>
            <a:ext cx="4762500" cy="345043"/>
          </a:xfrm>
          <a:prstGeom prst="rect">
            <a:avLst/>
          </a:prstGeom>
        </p:spPr>
        <p:txBody>
          <a:bodyPr lIns="0" tIns="0" rIns="0" bIns="0" rtlCol="0" anchor="t">
            <a:spAutoFit/>
          </a:bodyPr>
          <a:lstStyle/>
          <a:p>
            <a:pPr algn="ctr">
              <a:lnSpc>
                <a:spcPts val="2671"/>
              </a:lnSpc>
            </a:pPr>
            <a:r>
              <a:rPr lang="en-US" sz="2264" spc="135">
                <a:solidFill>
                  <a:srgbClr val="1A191C"/>
                </a:solidFill>
                <a:latin typeface="Kite One Bold"/>
              </a:rPr>
              <a:t>Food</a:t>
            </a:r>
          </a:p>
        </p:txBody>
      </p:sp>
      <p:sp>
        <p:nvSpPr>
          <p:cNvPr id="26" name="TextBox 26"/>
          <p:cNvSpPr txBox="1"/>
          <p:nvPr/>
        </p:nvSpPr>
        <p:spPr>
          <a:xfrm>
            <a:off x="5803900" y="1617575"/>
            <a:ext cx="2222469"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Sneezing or coughing on someone</a:t>
            </a:r>
          </a:p>
        </p:txBody>
      </p:sp>
      <p:sp>
        <p:nvSpPr>
          <p:cNvPr id="27" name="TextBox 27"/>
          <p:cNvSpPr txBox="1"/>
          <p:nvPr/>
        </p:nvSpPr>
        <p:spPr>
          <a:xfrm>
            <a:off x="8750300" y="5342926"/>
            <a:ext cx="3810679"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Kissing</a:t>
            </a:r>
          </a:p>
        </p:txBody>
      </p:sp>
      <p:sp>
        <p:nvSpPr>
          <p:cNvPr id="28" name="TextBox 28"/>
          <p:cNvSpPr txBox="1"/>
          <p:nvPr/>
        </p:nvSpPr>
        <p:spPr>
          <a:xfrm>
            <a:off x="6032500" y="4238804"/>
            <a:ext cx="2222469"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Breastfeeding</a:t>
            </a:r>
          </a:p>
        </p:txBody>
      </p:sp>
      <p:sp>
        <p:nvSpPr>
          <p:cNvPr id="29" name="TextBox 29"/>
          <p:cNvSpPr txBox="1"/>
          <p:nvPr/>
        </p:nvSpPr>
        <p:spPr>
          <a:xfrm>
            <a:off x="9105900" y="1565454"/>
            <a:ext cx="2809875"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Touching</a:t>
            </a:r>
          </a:p>
        </p:txBody>
      </p:sp>
      <p:sp>
        <p:nvSpPr>
          <p:cNvPr id="30" name="TextBox 30"/>
          <p:cNvSpPr txBox="1"/>
          <p:nvPr/>
        </p:nvSpPr>
        <p:spPr>
          <a:xfrm>
            <a:off x="7918450" y="3359995"/>
            <a:ext cx="2809875"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Hugging</a:t>
            </a:r>
          </a:p>
        </p:txBody>
      </p:sp>
      <p:sp>
        <p:nvSpPr>
          <p:cNvPr id="31" name="TextBox 31"/>
          <p:cNvSpPr txBox="1"/>
          <p:nvPr/>
        </p:nvSpPr>
        <p:spPr>
          <a:xfrm>
            <a:off x="5657850" y="517843"/>
            <a:ext cx="1638531" cy="603885"/>
          </a:xfrm>
          <a:prstGeom prst="rect">
            <a:avLst/>
          </a:prstGeom>
        </p:spPr>
        <p:txBody>
          <a:bodyPr lIns="0" tIns="0" rIns="0" bIns="0" rtlCol="0" anchor="t">
            <a:spAutoFit/>
          </a:bodyPr>
          <a:lstStyle/>
          <a:p>
            <a:pPr algn="ctr">
              <a:lnSpc>
                <a:spcPts val="4749"/>
              </a:lnSpc>
            </a:pPr>
            <a:r>
              <a:rPr lang="en-US" sz="4025" spc="241">
                <a:solidFill>
                  <a:srgbClr val="000000"/>
                </a:solidFill>
                <a:latin typeface="Libre Baskerville Bold"/>
              </a:rPr>
              <a:t>NOT</a:t>
            </a:r>
          </a:p>
        </p:txBody>
      </p:sp>
    </p:spTree>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4510" y="5251987"/>
            <a:ext cx="5692487" cy="1219829"/>
            <a:chOff x="0" y="0"/>
            <a:chExt cx="6704576" cy="1436707"/>
          </a:xfrm>
        </p:grpSpPr>
        <p:sp>
          <p:nvSpPr>
            <p:cNvPr id="3" name="Freeform 3"/>
            <p:cNvSpPr/>
            <p:nvPr/>
          </p:nvSpPr>
          <p:spPr>
            <a:xfrm>
              <a:off x="0" y="0"/>
              <a:ext cx="6704576" cy="1436707"/>
            </a:xfrm>
            <a:custGeom>
              <a:avLst/>
              <a:gdLst/>
              <a:ahLst/>
              <a:cxnLst/>
              <a:rect l="l" t="t" r="r" b="b"/>
              <a:pathLst>
                <a:path w="6704576" h="1436707">
                  <a:moveTo>
                    <a:pt x="6580116" y="59690"/>
                  </a:moveTo>
                  <a:cubicBezTo>
                    <a:pt x="6615676" y="59690"/>
                    <a:pt x="6644886" y="88900"/>
                    <a:pt x="6644886" y="124460"/>
                  </a:cubicBezTo>
                  <a:lnTo>
                    <a:pt x="6644886" y="1312247"/>
                  </a:lnTo>
                  <a:cubicBezTo>
                    <a:pt x="6644886" y="1347807"/>
                    <a:pt x="6615676" y="1377017"/>
                    <a:pt x="6580116" y="1377017"/>
                  </a:cubicBezTo>
                  <a:lnTo>
                    <a:pt x="124460" y="1377017"/>
                  </a:lnTo>
                  <a:cubicBezTo>
                    <a:pt x="88900" y="1377017"/>
                    <a:pt x="59690" y="1347807"/>
                    <a:pt x="59690" y="1312247"/>
                  </a:cubicBezTo>
                  <a:lnTo>
                    <a:pt x="59690" y="124460"/>
                  </a:lnTo>
                  <a:cubicBezTo>
                    <a:pt x="59690" y="88900"/>
                    <a:pt x="88900" y="59690"/>
                    <a:pt x="124460" y="59690"/>
                  </a:cubicBezTo>
                  <a:lnTo>
                    <a:pt x="6580116" y="59690"/>
                  </a:lnTo>
                  <a:moveTo>
                    <a:pt x="6580116" y="0"/>
                  </a:moveTo>
                  <a:lnTo>
                    <a:pt x="124460" y="0"/>
                  </a:lnTo>
                  <a:cubicBezTo>
                    <a:pt x="55880" y="0"/>
                    <a:pt x="0" y="55880"/>
                    <a:pt x="0" y="124460"/>
                  </a:cubicBezTo>
                  <a:lnTo>
                    <a:pt x="0" y="1312247"/>
                  </a:lnTo>
                  <a:cubicBezTo>
                    <a:pt x="0" y="1380827"/>
                    <a:pt x="55880" y="1436707"/>
                    <a:pt x="124460" y="1436707"/>
                  </a:cubicBezTo>
                  <a:lnTo>
                    <a:pt x="6580116" y="1436707"/>
                  </a:lnTo>
                  <a:cubicBezTo>
                    <a:pt x="6648696" y="1436707"/>
                    <a:pt x="6704576" y="1380827"/>
                    <a:pt x="6704576" y="1312247"/>
                  </a:cubicBezTo>
                  <a:lnTo>
                    <a:pt x="6704576" y="124460"/>
                  </a:lnTo>
                  <a:cubicBezTo>
                    <a:pt x="6704576" y="55880"/>
                    <a:pt x="6648696" y="0"/>
                    <a:pt x="6580116" y="0"/>
                  </a:cubicBezTo>
                  <a:close/>
                </a:path>
              </a:pathLst>
            </a:custGeom>
            <a:solidFill>
              <a:srgbClr val="777777"/>
            </a:solidFill>
          </p:spPr>
          <p:txBody>
            <a:bodyPr/>
            <a:lstStyle/>
            <a:p>
              <a:endParaRPr lang="en-US"/>
            </a:p>
          </p:txBody>
        </p:sp>
      </p:grpSp>
      <p:sp>
        <p:nvSpPr>
          <p:cNvPr id="4" name="Freeform 4"/>
          <p:cNvSpPr/>
          <p:nvPr/>
        </p:nvSpPr>
        <p:spPr>
          <a:xfrm>
            <a:off x="-1406538" y="1454152"/>
            <a:ext cx="5882626" cy="5882626"/>
          </a:xfrm>
          <a:custGeom>
            <a:avLst/>
            <a:gdLst/>
            <a:ahLst/>
            <a:cxnLst/>
            <a:rect l="l" t="t" r="r" b="b"/>
            <a:pathLst>
              <a:path w="5882626" h="5882626">
                <a:moveTo>
                  <a:pt x="0" y="0"/>
                </a:moveTo>
                <a:lnTo>
                  <a:pt x="5882626" y="0"/>
                </a:lnTo>
                <a:lnTo>
                  <a:pt x="5882626" y="5882626"/>
                </a:lnTo>
                <a:lnTo>
                  <a:pt x="0" y="5882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219625" y="367133"/>
            <a:ext cx="13221428" cy="1298782"/>
            <a:chOff x="0" y="0"/>
            <a:chExt cx="12860986" cy="1263375"/>
          </a:xfrm>
        </p:grpSpPr>
        <p:sp>
          <p:nvSpPr>
            <p:cNvPr id="6" name="Freeform 6"/>
            <p:cNvSpPr/>
            <p:nvPr/>
          </p:nvSpPr>
          <p:spPr>
            <a:xfrm>
              <a:off x="0" y="0"/>
              <a:ext cx="12860986" cy="1263375"/>
            </a:xfrm>
            <a:custGeom>
              <a:avLst/>
              <a:gdLst/>
              <a:ahLst/>
              <a:cxnLst/>
              <a:rect l="l" t="t" r="r" b="b"/>
              <a:pathLst>
                <a:path w="12860986" h="1263375">
                  <a:moveTo>
                    <a:pt x="0" y="0"/>
                  </a:moveTo>
                  <a:lnTo>
                    <a:pt x="12860986" y="0"/>
                  </a:lnTo>
                  <a:lnTo>
                    <a:pt x="12860986" y="1263375"/>
                  </a:lnTo>
                  <a:lnTo>
                    <a:pt x="0" y="1263375"/>
                  </a:lnTo>
                  <a:close/>
                </a:path>
              </a:pathLst>
            </a:custGeom>
            <a:solidFill>
              <a:srgbClr val="E7AE00"/>
            </a:solidFill>
          </p:spPr>
          <p:txBody>
            <a:bodyPr/>
            <a:lstStyle/>
            <a:p>
              <a:endParaRPr lang="en-US"/>
            </a:p>
          </p:txBody>
        </p:sp>
      </p:grpSp>
      <p:sp>
        <p:nvSpPr>
          <p:cNvPr id="7" name="Freeform 7"/>
          <p:cNvSpPr/>
          <p:nvPr/>
        </p:nvSpPr>
        <p:spPr>
          <a:xfrm>
            <a:off x="9104160" y="3582485"/>
            <a:ext cx="1103012" cy="1032783"/>
          </a:xfrm>
          <a:custGeom>
            <a:avLst/>
            <a:gdLst/>
            <a:ahLst/>
            <a:cxnLst/>
            <a:rect l="l" t="t" r="r" b="b"/>
            <a:pathLst>
              <a:path w="1103012" h="1032783">
                <a:moveTo>
                  <a:pt x="0" y="0"/>
                </a:moveTo>
                <a:lnTo>
                  <a:pt x="1103012" y="0"/>
                </a:lnTo>
                <a:lnTo>
                  <a:pt x="1103012" y="1032783"/>
                </a:lnTo>
                <a:lnTo>
                  <a:pt x="0" y="1032783"/>
                </a:lnTo>
                <a:lnTo>
                  <a:pt x="0" y="0"/>
                </a:lnTo>
                <a:close/>
              </a:path>
            </a:pathLst>
          </a:custGeom>
          <a:blipFill>
            <a:blip r:embed="rId4"/>
            <a:stretch>
              <a:fillRect/>
            </a:stretch>
          </a:blipFill>
        </p:spPr>
        <p:txBody>
          <a:bodyPr/>
          <a:lstStyle/>
          <a:p>
            <a:endParaRPr lang="en-US"/>
          </a:p>
        </p:txBody>
      </p:sp>
      <p:sp>
        <p:nvSpPr>
          <p:cNvPr id="8" name="Freeform 8"/>
          <p:cNvSpPr/>
          <p:nvPr/>
        </p:nvSpPr>
        <p:spPr>
          <a:xfrm>
            <a:off x="4948410" y="3439640"/>
            <a:ext cx="1175703" cy="1175703"/>
          </a:xfrm>
          <a:custGeom>
            <a:avLst/>
            <a:gdLst/>
            <a:ahLst/>
            <a:cxnLst/>
            <a:rect l="l" t="t" r="r" b="b"/>
            <a:pathLst>
              <a:path w="1175703" h="1175703">
                <a:moveTo>
                  <a:pt x="0" y="0"/>
                </a:moveTo>
                <a:lnTo>
                  <a:pt x="1175703" y="0"/>
                </a:lnTo>
                <a:lnTo>
                  <a:pt x="1175703" y="1175703"/>
                </a:lnTo>
                <a:lnTo>
                  <a:pt x="0" y="1175703"/>
                </a:lnTo>
                <a:lnTo>
                  <a:pt x="0" y="0"/>
                </a:lnTo>
                <a:close/>
              </a:path>
            </a:pathLst>
          </a:custGeom>
          <a:blipFill>
            <a:blip r:embed="rId5"/>
            <a:stretch>
              <a:fillRect/>
            </a:stretch>
          </a:blipFill>
        </p:spPr>
        <p:txBody>
          <a:bodyPr/>
          <a:lstStyle/>
          <a:p>
            <a:endParaRPr lang="en-US"/>
          </a:p>
        </p:txBody>
      </p:sp>
      <p:sp>
        <p:nvSpPr>
          <p:cNvPr id="9" name="Freeform 9"/>
          <p:cNvSpPr/>
          <p:nvPr/>
        </p:nvSpPr>
        <p:spPr>
          <a:xfrm>
            <a:off x="6391090" y="3939531"/>
            <a:ext cx="609664" cy="609664"/>
          </a:xfrm>
          <a:custGeom>
            <a:avLst/>
            <a:gdLst/>
            <a:ahLst/>
            <a:cxnLst/>
            <a:rect l="l" t="t" r="r" b="b"/>
            <a:pathLst>
              <a:path w="609664" h="609664">
                <a:moveTo>
                  <a:pt x="0" y="0"/>
                </a:moveTo>
                <a:lnTo>
                  <a:pt x="609664" y="0"/>
                </a:lnTo>
                <a:lnTo>
                  <a:pt x="609664" y="609664"/>
                </a:lnTo>
                <a:lnTo>
                  <a:pt x="0" y="609664"/>
                </a:lnTo>
                <a:lnTo>
                  <a:pt x="0" y="0"/>
                </a:lnTo>
                <a:close/>
              </a:path>
            </a:pathLst>
          </a:custGeom>
          <a:blipFill>
            <a:blip r:embed="rId6"/>
            <a:stretch>
              <a:fillRect/>
            </a:stretch>
          </a:blipFill>
        </p:spPr>
        <p:txBody>
          <a:bodyPr/>
          <a:lstStyle/>
          <a:p>
            <a:endParaRPr lang="en-US"/>
          </a:p>
        </p:txBody>
      </p:sp>
      <p:sp>
        <p:nvSpPr>
          <p:cNvPr id="10" name="Freeform 10"/>
          <p:cNvSpPr/>
          <p:nvPr/>
        </p:nvSpPr>
        <p:spPr>
          <a:xfrm>
            <a:off x="3687801" y="3429000"/>
            <a:ext cx="1260609" cy="1260609"/>
          </a:xfrm>
          <a:custGeom>
            <a:avLst/>
            <a:gdLst/>
            <a:ahLst/>
            <a:cxnLst/>
            <a:rect l="l" t="t" r="r" b="b"/>
            <a:pathLst>
              <a:path w="1260609" h="1260609">
                <a:moveTo>
                  <a:pt x="0" y="0"/>
                </a:moveTo>
                <a:lnTo>
                  <a:pt x="1260609" y="0"/>
                </a:lnTo>
                <a:lnTo>
                  <a:pt x="1260609" y="1260609"/>
                </a:lnTo>
                <a:lnTo>
                  <a:pt x="0" y="1260609"/>
                </a:lnTo>
                <a:lnTo>
                  <a:pt x="0" y="0"/>
                </a:lnTo>
                <a:close/>
              </a:path>
            </a:pathLst>
          </a:custGeom>
          <a:blipFill>
            <a:blip r:embed="rId7"/>
            <a:stretch>
              <a:fillRect/>
            </a:stretch>
          </a:blipFill>
        </p:spPr>
        <p:txBody>
          <a:bodyPr/>
          <a:lstStyle/>
          <a:p>
            <a:endParaRPr lang="en-US"/>
          </a:p>
        </p:txBody>
      </p:sp>
      <p:sp>
        <p:nvSpPr>
          <p:cNvPr id="11" name="Freeform 11"/>
          <p:cNvSpPr/>
          <p:nvPr/>
        </p:nvSpPr>
        <p:spPr>
          <a:xfrm>
            <a:off x="10288505" y="3618619"/>
            <a:ext cx="1086754" cy="1086754"/>
          </a:xfrm>
          <a:custGeom>
            <a:avLst/>
            <a:gdLst/>
            <a:ahLst/>
            <a:cxnLst/>
            <a:rect l="l" t="t" r="r" b="b"/>
            <a:pathLst>
              <a:path w="1086754" h="1086754">
                <a:moveTo>
                  <a:pt x="0" y="0"/>
                </a:moveTo>
                <a:lnTo>
                  <a:pt x="1086754" y="0"/>
                </a:lnTo>
                <a:lnTo>
                  <a:pt x="1086754" y="1086754"/>
                </a:lnTo>
                <a:lnTo>
                  <a:pt x="0" y="1086754"/>
                </a:lnTo>
                <a:lnTo>
                  <a:pt x="0" y="0"/>
                </a:lnTo>
                <a:close/>
              </a:path>
            </a:pathLst>
          </a:custGeom>
          <a:blipFill>
            <a:blip r:embed="rId8"/>
            <a:stretch>
              <a:fillRect/>
            </a:stretch>
          </a:blipFill>
        </p:spPr>
        <p:txBody>
          <a:bodyPr/>
          <a:lstStyle/>
          <a:p>
            <a:endParaRPr lang="en-US"/>
          </a:p>
        </p:txBody>
      </p:sp>
      <p:sp>
        <p:nvSpPr>
          <p:cNvPr id="12" name="Freeform 12"/>
          <p:cNvSpPr/>
          <p:nvPr/>
        </p:nvSpPr>
        <p:spPr>
          <a:xfrm>
            <a:off x="8035578" y="3613495"/>
            <a:ext cx="925029" cy="925029"/>
          </a:xfrm>
          <a:custGeom>
            <a:avLst/>
            <a:gdLst/>
            <a:ahLst/>
            <a:cxnLst/>
            <a:rect l="l" t="t" r="r" b="b"/>
            <a:pathLst>
              <a:path w="925029" h="925029">
                <a:moveTo>
                  <a:pt x="0" y="0"/>
                </a:moveTo>
                <a:lnTo>
                  <a:pt x="925029" y="0"/>
                </a:lnTo>
                <a:lnTo>
                  <a:pt x="925029" y="925029"/>
                </a:lnTo>
                <a:lnTo>
                  <a:pt x="0" y="925029"/>
                </a:lnTo>
                <a:lnTo>
                  <a:pt x="0" y="0"/>
                </a:lnTo>
                <a:close/>
              </a:path>
            </a:pathLst>
          </a:custGeom>
          <a:blipFill>
            <a:blip r:embed="rId9"/>
            <a:stretch>
              <a:fillRect/>
            </a:stretch>
          </a:blipFill>
        </p:spPr>
        <p:txBody>
          <a:bodyPr/>
          <a:lstStyle/>
          <a:p>
            <a:endParaRPr lang="en-US"/>
          </a:p>
        </p:txBody>
      </p:sp>
      <p:sp>
        <p:nvSpPr>
          <p:cNvPr id="13" name="Freeform 13"/>
          <p:cNvSpPr/>
          <p:nvPr/>
        </p:nvSpPr>
        <p:spPr>
          <a:xfrm>
            <a:off x="7144165" y="4069856"/>
            <a:ext cx="618515" cy="479339"/>
          </a:xfrm>
          <a:custGeom>
            <a:avLst/>
            <a:gdLst/>
            <a:ahLst/>
            <a:cxnLst/>
            <a:rect l="l" t="t" r="r" b="b"/>
            <a:pathLst>
              <a:path w="618515" h="479339">
                <a:moveTo>
                  <a:pt x="0" y="0"/>
                </a:moveTo>
                <a:lnTo>
                  <a:pt x="618515" y="0"/>
                </a:lnTo>
                <a:lnTo>
                  <a:pt x="618515" y="479339"/>
                </a:lnTo>
                <a:lnTo>
                  <a:pt x="0" y="479339"/>
                </a:lnTo>
                <a:lnTo>
                  <a:pt x="0" y="0"/>
                </a:lnTo>
                <a:close/>
              </a:path>
            </a:pathLst>
          </a:custGeom>
          <a:blipFill>
            <a:blip r:embed="rId10"/>
            <a:stretch>
              <a:fillRect b="-8838"/>
            </a:stretch>
          </a:blipFill>
        </p:spPr>
        <p:txBody>
          <a:bodyPr/>
          <a:lstStyle/>
          <a:p>
            <a:endParaRPr lang="en-US"/>
          </a:p>
        </p:txBody>
      </p:sp>
      <p:sp>
        <p:nvSpPr>
          <p:cNvPr id="14" name="TextBox 14"/>
          <p:cNvSpPr txBox="1"/>
          <p:nvPr/>
        </p:nvSpPr>
        <p:spPr>
          <a:xfrm>
            <a:off x="4252500" y="5447054"/>
            <a:ext cx="5594498" cy="886134"/>
          </a:xfrm>
          <a:prstGeom prst="rect">
            <a:avLst/>
          </a:prstGeom>
        </p:spPr>
        <p:txBody>
          <a:bodyPr lIns="0" tIns="0" rIns="0" bIns="0" rtlCol="0" anchor="t">
            <a:spAutoFit/>
          </a:bodyPr>
          <a:lstStyle/>
          <a:p>
            <a:pPr algn="ctr">
              <a:lnSpc>
                <a:spcPts val="2393"/>
              </a:lnSpc>
            </a:pPr>
            <a:r>
              <a:rPr lang="en-US" sz="2028" spc="121">
                <a:solidFill>
                  <a:srgbClr val="000000"/>
                </a:solidFill>
                <a:latin typeface="Libre Baskerville"/>
              </a:rPr>
              <a:t>Yellow skin or eyes, abdominal pain, </a:t>
            </a:r>
          </a:p>
          <a:p>
            <a:pPr algn="ctr">
              <a:lnSpc>
                <a:spcPts val="2393"/>
              </a:lnSpc>
            </a:pPr>
            <a:r>
              <a:rPr lang="en-US" sz="2028" spc="121">
                <a:solidFill>
                  <a:srgbClr val="000000"/>
                </a:solidFill>
                <a:latin typeface="Libre Baskerville"/>
              </a:rPr>
              <a:t>vomiting, feeling tired, joint pain, dark urine or clay-colored stool</a:t>
            </a:r>
          </a:p>
        </p:txBody>
      </p:sp>
      <p:sp>
        <p:nvSpPr>
          <p:cNvPr id="15" name="TextBox 15"/>
          <p:cNvSpPr txBox="1"/>
          <p:nvPr/>
        </p:nvSpPr>
        <p:spPr>
          <a:xfrm>
            <a:off x="1177678" y="2032477"/>
            <a:ext cx="11646151" cy="894304"/>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If symptoms occur with chronic hepatitis B, </a:t>
            </a:r>
          </a:p>
          <a:p>
            <a:pPr algn="ctr">
              <a:lnSpc>
                <a:spcPts val="3556"/>
              </a:lnSpc>
            </a:pPr>
            <a:r>
              <a:rPr lang="en-US" sz="2800">
                <a:solidFill>
                  <a:srgbClr val="000000"/>
                </a:solidFill>
                <a:latin typeface="Kite One"/>
              </a:rPr>
              <a:t>they can be a sign of advanced liver disease:</a:t>
            </a:r>
          </a:p>
        </p:txBody>
      </p:sp>
      <p:sp>
        <p:nvSpPr>
          <p:cNvPr id="16" name="TextBox 16"/>
          <p:cNvSpPr txBox="1"/>
          <p:nvPr/>
        </p:nvSpPr>
        <p:spPr>
          <a:xfrm>
            <a:off x="1427732" y="559847"/>
            <a:ext cx="9262013" cy="894304"/>
          </a:xfrm>
          <a:prstGeom prst="rect">
            <a:avLst/>
          </a:prstGeom>
        </p:spPr>
        <p:txBody>
          <a:bodyPr lIns="0" tIns="0" rIns="0" bIns="0" rtlCol="0" anchor="t">
            <a:spAutoFit/>
          </a:bodyPr>
          <a:lstStyle/>
          <a:p>
            <a:pPr algn="ctr">
              <a:lnSpc>
                <a:spcPts val="3556"/>
              </a:lnSpc>
            </a:pPr>
            <a:r>
              <a:rPr lang="en-US" sz="2800">
                <a:solidFill>
                  <a:srgbClr val="000000"/>
                </a:solidFill>
                <a:latin typeface="Libre Baskerville Bold"/>
              </a:rPr>
              <a:t>Fewer than 10% of people living with </a:t>
            </a:r>
          </a:p>
          <a:p>
            <a:pPr algn="ctr">
              <a:lnSpc>
                <a:spcPts val="3556"/>
              </a:lnSpc>
            </a:pPr>
            <a:r>
              <a:rPr lang="en-US" sz="2800">
                <a:solidFill>
                  <a:srgbClr val="000000"/>
                </a:solidFill>
                <a:latin typeface="Libre Baskerville Bold"/>
              </a:rPr>
              <a:t>chronic hepatitis B have symptoms.</a:t>
            </a:r>
          </a:p>
        </p:txBody>
      </p:sp>
      <p:sp>
        <p:nvSpPr>
          <p:cNvPr id="17" name="Freeform 17"/>
          <p:cNvSpPr/>
          <p:nvPr/>
        </p:nvSpPr>
        <p:spPr>
          <a:xfrm>
            <a:off x="525252" y="3140752"/>
            <a:ext cx="2019046" cy="2019046"/>
          </a:xfrm>
          <a:custGeom>
            <a:avLst/>
            <a:gdLst/>
            <a:ahLst/>
            <a:cxnLst/>
            <a:rect l="l" t="t" r="r" b="b"/>
            <a:pathLst>
              <a:path w="2019046" h="2019046">
                <a:moveTo>
                  <a:pt x="0" y="0"/>
                </a:moveTo>
                <a:lnTo>
                  <a:pt x="2019046" y="0"/>
                </a:lnTo>
                <a:lnTo>
                  <a:pt x="2019046" y="2019046"/>
                </a:lnTo>
                <a:lnTo>
                  <a:pt x="0" y="20190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18" name="Group 18"/>
          <p:cNvGrpSpPr/>
          <p:nvPr/>
        </p:nvGrpSpPr>
        <p:grpSpPr>
          <a:xfrm>
            <a:off x="-19050" y="-19050"/>
            <a:ext cx="12343424" cy="403799"/>
            <a:chOff x="0" y="0"/>
            <a:chExt cx="16457898" cy="538398"/>
          </a:xfrm>
        </p:grpSpPr>
        <p:pic>
          <p:nvPicPr>
            <p:cNvPr id="19" name="Picture 19"/>
            <p:cNvPicPr>
              <a:picLocks noChangeAspect="1"/>
            </p:cNvPicPr>
            <p:nvPr/>
          </p:nvPicPr>
          <p:blipFill>
            <a:blip r:embed="rId13"/>
            <a:srcRect t="48364" b="48364"/>
            <a:stretch>
              <a:fillRect/>
            </a:stretch>
          </p:blipFill>
          <p:spPr>
            <a:xfrm>
              <a:off x="0" y="0"/>
              <a:ext cx="16457898" cy="538398"/>
            </a:xfrm>
            <a:prstGeom prst="rect">
              <a:avLst/>
            </a:prstGeom>
          </p:spPr>
        </p:pic>
      </p:grpSp>
      <p:grpSp>
        <p:nvGrpSpPr>
          <p:cNvPr id="20" name="Group 20"/>
          <p:cNvGrpSpPr/>
          <p:nvPr/>
        </p:nvGrpSpPr>
        <p:grpSpPr>
          <a:xfrm>
            <a:off x="0" y="0"/>
            <a:ext cx="12343424" cy="403799"/>
            <a:chOff x="0" y="0"/>
            <a:chExt cx="16457898" cy="538398"/>
          </a:xfrm>
        </p:grpSpPr>
        <p:pic>
          <p:nvPicPr>
            <p:cNvPr id="21" name="Picture 21"/>
            <p:cNvPicPr>
              <a:picLocks noChangeAspect="1"/>
            </p:cNvPicPr>
            <p:nvPr/>
          </p:nvPicPr>
          <p:blipFill>
            <a:blip r:embed="rId14"/>
            <a:srcRect t="48843" b="48843"/>
            <a:stretch>
              <a:fillRect/>
            </a:stretch>
          </p:blipFill>
          <p:spPr>
            <a:xfrm>
              <a:off x="0" y="0"/>
              <a:ext cx="16457898" cy="538398"/>
            </a:xfrm>
            <a:prstGeom prst="rect">
              <a:avLst/>
            </a:prstGeom>
          </p:spPr>
        </p:pic>
      </p:grpSp>
      <p:grpSp>
        <p:nvGrpSpPr>
          <p:cNvPr id="22" name="Group 22"/>
          <p:cNvGrpSpPr/>
          <p:nvPr/>
        </p:nvGrpSpPr>
        <p:grpSpPr>
          <a:xfrm>
            <a:off x="-47598" y="0"/>
            <a:ext cx="12343424" cy="403799"/>
            <a:chOff x="0" y="0"/>
            <a:chExt cx="16457898" cy="538398"/>
          </a:xfrm>
        </p:grpSpPr>
        <p:pic>
          <p:nvPicPr>
            <p:cNvPr id="23" name="Picture 23"/>
            <p:cNvPicPr>
              <a:picLocks noChangeAspect="1"/>
            </p:cNvPicPr>
            <p:nvPr/>
          </p:nvPicPr>
          <p:blipFill>
            <a:blip r:embed="rId15"/>
            <a:srcRect t="47546" b="47546"/>
            <a:stretch>
              <a:fillRect/>
            </a:stretch>
          </p:blipFill>
          <p:spPr>
            <a:xfrm>
              <a:off x="0" y="0"/>
              <a:ext cx="16457898" cy="538398"/>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428" y="361701"/>
            <a:ext cx="13221428" cy="771242"/>
            <a:chOff x="0" y="0"/>
            <a:chExt cx="12860986" cy="750217"/>
          </a:xfrm>
        </p:grpSpPr>
        <p:sp>
          <p:nvSpPr>
            <p:cNvPr id="3" name="Freeform 3"/>
            <p:cNvSpPr/>
            <p:nvPr/>
          </p:nvSpPr>
          <p:spPr>
            <a:xfrm>
              <a:off x="0" y="0"/>
              <a:ext cx="12860986" cy="750217"/>
            </a:xfrm>
            <a:custGeom>
              <a:avLst/>
              <a:gdLst/>
              <a:ahLst/>
              <a:cxnLst/>
              <a:rect l="l" t="t" r="r" b="b"/>
              <a:pathLst>
                <a:path w="12860986" h="750217">
                  <a:moveTo>
                    <a:pt x="0" y="0"/>
                  </a:moveTo>
                  <a:lnTo>
                    <a:pt x="12860986" y="0"/>
                  </a:lnTo>
                  <a:lnTo>
                    <a:pt x="12860986" y="750217"/>
                  </a:lnTo>
                  <a:lnTo>
                    <a:pt x="0" y="750217"/>
                  </a:lnTo>
                  <a:close/>
                </a:path>
              </a:pathLst>
            </a:custGeom>
            <a:solidFill>
              <a:srgbClr val="E7AE0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6" name="Group 6"/>
          <p:cNvGrpSpPr/>
          <p:nvPr/>
        </p:nvGrpSpPr>
        <p:grpSpPr>
          <a:xfrm>
            <a:off x="243034" y="2791473"/>
            <a:ext cx="11732703" cy="3723222"/>
            <a:chOff x="0" y="0"/>
            <a:chExt cx="11412846" cy="3621720"/>
          </a:xfrm>
        </p:grpSpPr>
        <p:sp>
          <p:nvSpPr>
            <p:cNvPr id="7" name="Freeform 7"/>
            <p:cNvSpPr/>
            <p:nvPr/>
          </p:nvSpPr>
          <p:spPr>
            <a:xfrm>
              <a:off x="0" y="0"/>
              <a:ext cx="11412846" cy="3621720"/>
            </a:xfrm>
            <a:custGeom>
              <a:avLst/>
              <a:gdLst/>
              <a:ahLst/>
              <a:cxnLst/>
              <a:rect l="l" t="t" r="r" b="b"/>
              <a:pathLst>
                <a:path w="11412846" h="3621720">
                  <a:moveTo>
                    <a:pt x="0" y="0"/>
                  </a:moveTo>
                  <a:lnTo>
                    <a:pt x="11412846" y="0"/>
                  </a:lnTo>
                  <a:lnTo>
                    <a:pt x="11412846" y="3621720"/>
                  </a:lnTo>
                  <a:lnTo>
                    <a:pt x="0" y="3621720"/>
                  </a:lnTo>
                  <a:close/>
                </a:path>
              </a:pathLst>
            </a:custGeom>
            <a:solidFill>
              <a:srgbClr val="E57218"/>
            </a:solidFill>
          </p:spPr>
          <p:txBody>
            <a:bodyPr/>
            <a:lstStyle/>
            <a:p>
              <a:endParaRPr lang="en-US"/>
            </a:p>
          </p:txBody>
        </p:sp>
      </p:grpSp>
      <p:sp>
        <p:nvSpPr>
          <p:cNvPr id="8" name="Freeform 8"/>
          <p:cNvSpPr/>
          <p:nvPr/>
        </p:nvSpPr>
        <p:spPr>
          <a:xfrm>
            <a:off x="542847" y="3943402"/>
            <a:ext cx="2282132" cy="1423480"/>
          </a:xfrm>
          <a:custGeom>
            <a:avLst/>
            <a:gdLst/>
            <a:ahLst/>
            <a:cxnLst/>
            <a:rect l="l" t="t" r="r" b="b"/>
            <a:pathLst>
              <a:path w="2282132" h="1423480">
                <a:moveTo>
                  <a:pt x="0" y="0"/>
                </a:moveTo>
                <a:lnTo>
                  <a:pt x="2282132" y="0"/>
                </a:lnTo>
                <a:lnTo>
                  <a:pt x="2282132" y="1423480"/>
                </a:lnTo>
                <a:lnTo>
                  <a:pt x="0" y="1423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3392715" y="3939287"/>
            <a:ext cx="2282630" cy="1427595"/>
          </a:xfrm>
          <a:custGeom>
            <a:avLst/>
            <a:gdLst/>
            <a:ahLst/>
            <a:cxnLst/>
            <a:rect l="l" t="t" r="r" b="b"/>
            <a:pathLst>
              <a:path w="2282630" h="1427595">
                <a:moveTo>
                  <a:pt x="0" y="0"/>
                </a:moveTo>
                <a:lnTo>
                  <a:pt x="2282630" y="0"/>
                </a:lnTo>
                <a:lnTo>
                  <a:pt x="2282630" y="1427595"/>
                </a:lnTo>
                <a:lnTo>
                  <a:pt x="0" y="14275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6613482" y="3943402"/>
            <a:ext cx="2281948" cy="1425267"/>
          </a:xfrm>
          <a:custGeom>
            <a:avLst/>
            <a:gdLst/>
            <a:ahLst/>
            <a:cxnLst/>
            <a:rect l="l" t="t" r="r" b="b"/>
            <a:pathLst>
              <a:path w="2281948" h="1425267">
                <a:moveTo>
                  <a:pt x="0" y="0"/>
                </a:moveTo>
                <a:lnTo>
                  <a:pt x="2281948" y="0"/>
                </a:lnTo>
                <a:lnTo>
                  <a:pt x="2281948" y="1425267"/>
                </a:lnTo>
                <a:lnTo>
                  <a:pt x="0" y="14252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a:off x="9558827" y="3924242"/>
            <a:ext cx="2281161" cy="1433330"/>
          </a:xfrm>
          <a:custGeom>
            <a:avLst/>
            <a:gdLst/>
            <a:ahLst/>
            <a:cxnLst/>
            <a:rect l="l" t="t" r="r" b="b"/>
            <a:pathLst>
              <a:path w="2281161" h="1433330">
                <a:moveTo>
                  <a:pt x="0" y="0"/>
                </a:moveTo>
                <a:lnTo>
                  <a:pt x="2281161" y="0"/>
                </a:lnTo>
                <a:lnTo>
                  <a:pt x="2281161" y="1433329"/>
                </a:lnTo>
                <a:lnTo>
                  <a:pt x="0" y="14333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TextBox 12"/>
          <p:cNvSpPr txBox="1"/>
          <p:nvPr/>
        </p:nvSpPr>
        <p:spPr>
          <a:xfrm>
            <a:off x="329586" y="1572282"/>
            <a:ext cx="11646151" cy="894304"/>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If hepatitis B goes unmonitored and untreated, people are at</a:t>
            </a:r>
          </a:p>
          <a:p>
            <a:pPr algn="ctr">
              <a:lnSpc>
                <a:spcPts val="3556"/>
              </a:lnSpc>
            </a:pPr>
            <a:r>
              <a:rPr lang="en-US" sz="2800">
                <a:solidFill>
                  <a:srgbClr val="000000"/>
                </a:solidFill>
                <a:latin typeface="Kite One"/>
              </a:rPr>
              <a:t>much higher risk for liver disease and liver cancer</a:t>
            </a:r>
          </a:p>
        </p:txBody>
      </p:sp>
      <p:sp>
        <p:nvSpPr>
          <p:cNvPr id="13" name="TextBox 13"/>
          <p:cNvSpPr txBox="1"/>
          <p:nvPr/>
        </p:nvSpPr>
        <p:spPr>
          <a:xfrm>
            <a:off x="1427732" y="559847"/>
            <a:ext cx="9834450" cy="444231"/>
          </a:xfrm>
          <a:prstGeom prst="rect">
            <a:avLst/>
          </a:prstGeom>
        </p:spPr>
        <p:txBody>
          <a:bodyPr lIns="0" tIns="0" rIns="0" bIns="0" rtlCol="0" anchor="t">
            <a:spAutoFit/>
          </a:bodyPr>
          <a:lstStyle/>
          <a:p>
            <a:pPr algn="ctr">
              <a:lnSpc>
                <a:spcPts val="3556"/>
              </a:lnSpc>
            </a:pPr>
            <a:r>
              <a:rPr lang="en-US" sz="2800">
                <a:solidFill>
                  <a:srgbClr val="000000"/>
                </a:solidFill>
                <a:latin typeface="Libre Baskerville Bold"/>
              </a:rPr>
              <a:t>Hepatitis B can lead to liver disease and liver cancer</a:t>
            </a:r>
          </a:p>
        </p:txBody>
      </p:sp>
      <p:sp>
        <p:nvSpPr>
          <p:cNvPr id="14" name="TextBox 14"/>
          <p:cNvSpPr txBox="1"/>
          <p:nvPr/>
        </p:nvSpPr>
        <p:spPr>
          <a:xfrm>
            <a:off x="329586" y="2968699"/>
            <a:ext cx="11646151" cy="444231"/>
          </a:xfrm>
          <a:prstGeom prst="rect">
            <a:avLst/>
          </a:prstGeom>
        </p:spPr>
        <p:txBody>
          <a:bodyPr lIns="0" tIns="0" rIns="0" bIns="0" rtlCol="0" anchor="t">
            <a:spAutoFit/>
          </a:bodyPr>
          <a:lstStyle/>
          <a:p>
            <a:pPr algn="ctr">
              <a:lnSpc>
                <a:spcPts val="3556"/>
              </a:lnSpc>
            </a:pPr>
            <a:r>
              <a:rPr lang="en-US" sz="2800">
                <a:solidFill>
                  <a:srgbClr val="FFFFFF"/>
                </a:solidFill>
                <a:latin typeface="Kite One"/>
              </a:rPr>
              <a:t>Progression of liver disease</a:t>
            </a:r>
          </a:p>
        </p:txBody>
      </p:sp>
      <p:sp>
        <p:nvSpPr>
          <p:cNvPr id="15" name="TextBox 15"/>
          <p:cNvSpPr txBox="1"/>
          <p:nvPr/>
        </p:nvSpPr>
        <p:spPr>
          <a:xfrm>
            <a:off x="506186" y="5630040"/>
            <a:ext cx="2318792" cy="444231"/>
          </a:xfrm>
          <a:prstGeom prst="rect">
            <a:avLst/>
          </a:prstGeom>
        </p:spPr>
        <p:txBody>
          <a:bodyPr lIns="0" tIns="0" rIns="0" bIns="0" rtlCol="0" anchor="t">
            <a:spAutoFit/>
          </a:bodyPr>
          <a:lstStyle/>
          <a:p>
            <a:pPr algn="ctr">
              <a:lnSpc>
                <a:spcPts val="3556"/>
              </a:lnSpc>
            </a:pPr>
            <a:r>
              <a:rPr lang="en-US" sz="2800">
                <a:solidFill>
                  <a:srgbClr val="FFFFFF"/>
                </a:solidFill>
                <a:latin typeface="Kite One"/>
              </a:rPr>
              <a:t>Healthy Liver</a:t>
            </a:r>
          </a:p>
        </p:txBody>
      </p:sp>
      <p:sp>
        <p:nvSpPr>
          <p:cNvPr id="16" name="TextBox 16"/>
          <p:cNvSpPr txBox="1"/>
          <p:nvPr/>
        </p:nvSpPr>
        <p:spPr>
          <a:xfrm>
            <a:off x="3281884" y="5630040"/>
            <a:ext cx="2318792" cy="444231"/>
          </a:xfrm>
          <a:prstGeom prst="rect">
            <a:avLst/>
          </a:prstGeom>
        </p:spPr>
        <p:txBody>
          <a:bodyPr lIns="0" tIns="0" rIns="0" bIns="0" rtlCol="0" anchor="t">
            <a:spAutoFit/>
          </a:bodyPr>
          <a:lstStyle/>
          <a:p>
            <a:pPr algn="ctr">
              <a:lnSpc>
                <a:spcPts val="3556"/>
              </a:lnSpc>
            </a:pPr>
            <a:r>
              <a:rPr lang="en-US" sz="2800">
                <a:solidFill>
                  <a:srgbClr val="FFFFFF"/>
                </a:solidFill>
                <a:latin typeface="Kite One"/>
              </a:rPr>
              <a:t>Liver Fibrosis</a:t>
            </a:r>
          </a:p>
        </p:txBody>
      </p:sp>
      <p:sp>
        <p:nvSpPr>
          <p:cNvPr id="17" name="TextBox 17"/>
          <p:cNvSpPr txBox="1"/>
          <p:nvPr/>
        </p:nvSpPr>
        <p:spPr>
          <a:xfrm>
            <a:off x="6407286" y="5630040"/>
            <a:ext cx="2318792" cy="444231"/>
          </a:xfrm>
          <a:prstGeom prst="rect">
            <a:avLst/>
          </a:prstGeom>
        </p:spPr>
        <p:txBody>
          <a:bodyPr lIns="0" tIns="0" rIns="0" bIns="0" rtlCol="0" anchor="t">
            <a:spAutoFit/>
          </a:bodyPr>
          <a:lstStyle/>
          <a:p>
            <a:pPr algn="ctr">
              <a:lnSpc>
                <a:spcPts val="3556"/>
              </a:lnSpc>
            </a:pPr>
            <a:r>
              <a:rPr lang="en-US" sz="2800">
                <a:solidFill>
                  <a:srgbClr val="FFFFFF"/>
                </a:solidFill>
                <a:latin typeface="Kite One"/>
              </a:rPr>
              <a:t>Liver Cirrhosis</a:t>
            </a:r>
          </a:p>
        </p:txBody>
      </p:sp>
      <p:sp>
        <p:nvSpPr>
          <p:cNvPr id="18" name="TextBox 18"/>
          <p:cNvSpPr txBox="1"/>
          <p:nvPr/>
        </p:nvSpPr>
        <p:spPr>
          <a:xfrm>
            <a:off x="9397729" y="5630040"/>
            <a:ext cx="2318792" cy="444231"/>
          </a:xfrm>
          <a:prstGeom prst="rect">
            <a:avLst/>
          </a:prstGeom>
        </p:spPr>
        <p:txBody>
          <a:bodyPr lIns="0" tIns="0" rIns="0" bIns="0" rtlCol="0" anchor="t">
            <a:spAutoFit/>
          </a:bodyPr>
          <a:lstStyle/>
          <a:p>
            <a:pPr algn="ctr">
              <a:lnSpc>
                <a:spcPts val="3556"/>
              </a:lnSpc>
            </a:pPr>
            <a:r>
              <a:rPr lang="en-US" sz="2800">
                <a:solidFill>
                  <a:srgbClr val="FFFFFF"/>
                </a:solidFill>
                <a:latin typeface="Kite One"/>
              </a:rPr>
              <a:t>Liver Cancer</a:t>
            </a:r>
          </a:p>
        </p:txBody>
      </p:sp>
      <p:grpSp>
        <p:nvGrpSpPr>
          <p:cNvPr id="19" name="Group 19"/>
          <p:cNvGrpSpPr/>
          <p:nvPr/>
        </p:nvGrpSpPr>
        <p:grpSpPr>
          <a:xfrm>
            <a:off x="0" y="0"/>
            <a:ext cx="12343424" cy="403799"/>
            <a:chOff x="0" y="0"/>
            <a:chExt cx="16457898" cy="538398"/>
          </a:xfrm>
        </p:grpSpPr>
        <p:pic>
          <p:nvPicPr>
            <p:cNvPr id="20" name="Picture 20"/>
            <p:cNvPicPr>
              <a:picLocks noChangeAspect="1"/>
            </p:cNvPicPr>
            <p:nvPr/>
          </p:nvPicPr>
          <p:blipFill>
            <a:blip r:embed="rId11"/>
            <a:srcRect t="48843" b="48843"/>
            <a:stretch>
              <a:fillRect/>
            </a:stretch>
          </p:blipFill>
          <p:spPr>
            <a:xfrm>
              <a:off x="0" y="0"/>
              <a:ext cx="16457898" cy="538398"/>
            </a:xfrm>
            <a:prstGeom prst="rect">
              <a:avLst/>
            </a:prstGeom>
          </p:spPr>
        </p:pic>
      </p:grpSp>
      <p:grpSp>
        <p:nvGrpSpPr>
          <p:cNvPr id="21" name="Group 21"/>
          <p:cNvGrpSpPr/>
          <p:nvPr/>
        </p:nvGrpSpPr>
        <p:grpSpPr>
          <a:xfrm>
            <a:off x="0" y="0"/>
            <a:ext cx="12343424" cy="403799"/>
            <a:chOff x="0" y="0"/>
            <a:chExt cx="16457898" cy="538398"/>
          </a:xfrm>
        </p:grpSpPr>
        <p:pic>
          <p:nvPicPr>
            <p:cNvPr id="22" name="Picture 22"/>
            <p:cNvPicPr>
              <a:picLocks noChangeAspect="1"/>
            </p:cNvPicPr>
            <p:nvPr/>
          </p:nvPicPr>
          <p:blipFill>
            <a:blip r:embed="rId12"/>
            <a:srcRect t="47546" b="47546"/>
            <a:stretch>
              <a:fillRect/>
            </a:stretch>
          </p:blipFill>
          <p:spPr>
            <a:xfrm>
              <a:off x="0" y="0"/>
              <a:ext cx="16457898" cy="538398"/>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900" y="-358277"/>
            <a:ext cx="12936610" cy="7310971"/>
            <a:chOff x="0" y="0"/>
            <a:chExt cx="10030210" cy="5668454"/>
          </a:xfrm>
        </p:grpSpPr>
        <p:sp>
          <p:nvSpPr>
            <p:cNvPr id="3" name="Freeform 3"/>
            <p:cNvSpPr/>
            <p:nvPr/>
          </p:nvSpPr>
          <p:spPr>
            <a:xfrm>
              <a:off x="0" y="0"/>
              <a:ext cx="10030210" cy="5668454"/>
            </a:xfrm>
            <a:custGeom>
              <a:avLst/>
              <a:gdLst/>
              <a:ahLst/>
              <a:cxnLst/>
              <a:rect l="l" t="t" r="r" b="b"/>
              <a:pathLst>
                <a:path w="10030210" h="5668454">
                  <a:moveTo>
                    <a:pt x="0" y="0"/>
                  </a:moveTo>
                  <a:lnTo>
                    <a:pt x="10030210" y="0"/>
                  </a:lnTo>
                  <a:lnTo>
                    <a:pt x="10030210" y="5668454"/>
                  </a:lnTo>
                  <a:lnTo>
                    <a:pt x="0" y="5668454"/>
                  </a:lnTo>
                  <a:close/>
                </a:path>
              </a:pathLst>
            </a:custGeom>
            <a:solidFill>
              <a:srgbClr val="E7AE00"/>
            </a:solidFill>
          </p:spPr>
          <p:txBody>
            <a:bodyPr/>
            <a:lstStyle/>
            <a:p>
              <a:endParaRPr lang="en-US"/>
            </a:p>
          </p:txBody>
        </p:sp>
      </p:grpSp>
      <p:sp>
        <p:nvSpPr>
          <p:cNvPr id="4" name="TextBox 4"/>
          <p:cNvSpPr txBox="1"/>
          <p:nvPr/>
        </p:nvSpPr>
        <p:spPr>
          <a:xfrm>
            <a:off x="1085850" y="871746"/>
            <a:ext cx="8839200" cy="1192634"/>
          </a:xfrm>
          <a:prstGeom prst="rect">
            <a:avLst/>
          </a:prstGeom>
        </p:spPr>
        <p:txBody>
          <a:bodyPr lIns="0" tIns="0" rIns="0" bIns="0" rtlCol="0" anchor="t">
            <a:spAutoFit/>
          </a:bodyPr>
          <a:lstStyle/>
          <a:p>
            <a:pPr>
              <a:lnSpc>
                <a:spcPts val="3116"/>
              </a:lnSpc>
            </a:pPr>
            <a:r>
              <a:rPr lang="en-US" sz="2600" spc="158">
                <a:solidFill>
                  <a:srgbClr val="000000"/>
                </a:solidFill>
                <a:latin typeface="Libre Baskerville Bold"/>
              </a:rPr>
              <a:t>Although hepatitis B is common around the world, most people do not know they are infected.</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3"/>
            <a:srcRect t="45802" b="45802"/>
            <a:stretch>
              <a:fillRect/>
            </a:stretch>
          </p:blipFill>
          <p:spPr>
            <a:xfrm>
              <a:off x="0" y="0"/>
              <a:ext cx="16457898" cy="538398"/>
            </a:xfrm>
            <a:prstGeom prst="rect">
              <a:avLst/>
            </a:prstGeom>
          </p:spPr>
        </p:pic>
      </p:grpSp>
      <p:sp>
        <p:nvSpPr>
          <p:cNvPr id="7" name="TextBox 7"/>
          <p:cNvSpPr txBox="1"/>
          <p:nvPr/>
        </p:nvSpPr>
        <p:spPr>
          <a:xfrm>
            <a:off x="1686460" y="2192317"/>
            <a:ext cx="9551276" cy="1568809"/>
          </a:xfrm>
          <a:prstGeom prst="rect">
            <a:avLst/>
          </a:prstGeom>
        </p:spPr>
        <p:txBody>
          <a:bodyPr lIns="0" tIns="0" rIns="0" bIns="0" rtlCol="0" anchor="t">
            <a:spAutoFit/>
          </a:bodyPr>
          <a:lstStyle/>
          <a:p>
            <a:pPr marL="0" lvl="0" indent="0" algn="l">
              <a:lnSpc>
                <a:spcPts val="3116"/>
              </a:lnSpc>
              <a:spcBef>
                <a:spcPct val="0"/>
              </a:spcBef>
            </a:pPr>
            <a:r>
              <a:rPr lang="en-US" sz="2641" u="none" spc="158">
                <a:solidFill>
                  <a:srgbClr val="000000"/>
                </a:solidFill>
                <a:latin typeface="Libre Baskerville Bold"/>
              </a:rPr>
              <a:t>People can be afraid to get tested. They may incorrectly believe they would have symptoms, may hold on to common myths, or may not have access to health care.</a:t>
            </a:r>
          </a:p>
        </p:txBody>
      </p:sp>
      <p:sp>
        <p:nvSpPr>
          <p:cNvPr id="8" name="TextBox 8"/>
          <p:cNvSpPr txBox="1"/>
          <p:nvPr/>
        </p:nvSpPr>
        <p:spPr>
          <a:xfrm>
            <a:off x="1085850" y="4376946"/>
            <a:ext cx="9549962" cy="402473"/>
          </a:xfrm>
          <a:prstGeom prst="rect">
            <a:avLst/>
          </a:prstGeom>
        </p:spPr>
        <p:txBody>
          <a:bodyPr lIns="0" tIns="0" rIns="0" bIns="0" rtlCol="0" anchor="t">
            <a:spAutoFit/>
          </a:bodyPr>
          <a:lstStyle/>
          <a:p>
            <a:pPr>
              <a:lnSpc>
                <a:spcPts val="3116"/>
              </a:lnSpc>
            </a:pPr>
            <a:r>
              <a:rPr lang="en-US" sz="2641" spc="158">
                <a:solidFill>
                  <a:srgbClr val="000000"/>
                </a:solidFill>
                <a:latin typeface="Libre Baskerville Bold"/>
              </a:rPr>
              <a:t>Not knowing about an infection is a health risk.</a:t>
            </a:r>
          </a:p>
        </p:txBody>
      </p:sp>
      <p:sp>
        <p:nvSpPr>
          <p:cNvPr id="9" name="Freeform 9"/>
          <p:cNvSpPr/>
          <p:nvPr/>
        </p:nvSpPr>
        <p:spPr>
          <a:xfrm>
            <a:off x="1085850" y="2465691"/>
            <a:ext cx="332351" cy="521509"/>
          </a:xfrm>
          <a:custGeom>
            <a:avLst/>
            <a:gdLst/>
            <a:ahLst/>
            <a:cxnLst/>
            <a:rect l="l" t="t" r="r" b="b"/>
            <a:pathLst>
              <a:path w="332351" h="521509">
                <a:moveTo>
                  <a:pt x="0" y="0"/>
                </a:moveTo>
                <a:lnTo>
                  <a:pt x="332351" y="0"/>
                </a:lnTo>
                <a:lnTo>
                  <a:pt x="332351" y="521508"/>
                </a:lnTo>
                <a:lnTo>
                  <a:pt x="0" y="521508"/>
                </a:lnTo>
                <a:lnTo>
                  <a:pt x="0" y="0"/>
                </a:lnTo>
                <a:close/>
              </a:path>
            </a:pathLst>
          </a:custGeom>
          <a:blipFill>
            <a:blip r:embed="rId4">
              <a:extLst>
                <a:ext uri="{96DAC541-7B7A-43D3-8B79-37D633B846F1}">
                  <asvg:svgBlip xmlns:asvg="http://schemas.microsoft.com/office/drawing/2016/SVG/main" r:embed="rId5"/>
                </a:ext>
              </a:extLst>
            </a:blip>
            <a:stretch>
              <a:fillRect t="-133" b="-133"/>
            </a:stretch>
          </a:blipFill>
        </p:spPr>
        <p:txBody>
          <a:bodyPr/>
          <a:lstStyle/>
          <a:p>
            <a:endParaRPr lang="en-US"/>
          </a:p>
        </p:txBody>
      </p:sp>
      <p:sp>
        <p:nvSpPr>
          <p:cNvPr id="10" name="Freeform 10"/>
          <p:cNvSpPr/>
          <p:nvPr/>
        </p:nvSpPr>
        <p:spPr>
          <a:xfrm>
            <a:off x="260350" y="4113523"/>
            <a:ext cx="592244" cy="929319"/>
          </a:xfrm>
          <a:custGeom>
            <a:avLst/>
            <a:gdLst/>
            <a:ahLst/>
            <a:cxnLst/>
            <a:rect l="l" t="t" r="r" b="b"/>
            <a:pathLst>
              <a:path w="592244" h="929319">
                <a:moveTo>
                  <a:pt x="0" y="0"/>
                </a:moveTo>
                <a:lnTo>
                  <a:pt x="592244" y="0"/>
                </a:lnTo>
                <a:lnTo>
                  <a:pt x="592244" y="929319"/>
                </a:lnTo>
                <a:lnTo>
                  <a:pt x="0" y="929319"/>
                </a:lnTo>
                <a:lnTo>
                  <a:pt x="0" y="0"/>
                </a:lnTo>
                <a:close/>
              </a:path>
            </a:pathLst>
          </a:custGeom>
          <a:blipFill>
            <a:blip r:embed="rId4">
              <a:extLst>
                <a:ext uri="{96DAC541-7B7A-43D3-8B79-37D633B846F1}">
                  <asvg:svgBlip xmlns:asvg="http://schemas.microsoft.com/office/drawing/2016/SVG/main" r:embed="rId5"/>
                </a:ext>
              </a:extLst>
            </a:blip>
            <a:stretch>
              <a:fillRect t="-133" b="-133"/>
            </a:stretch>
          </a:blipFill>
        </p:spPr>
        <p:txBody>
          <a:bodyPr/>
          <a:lstStyle/>
          <a:p>
            <a:endParaRPr lang="en-US"/>
          </a:p>
        </p:txBody>
      </p:sp>
      <p:sp>
        <p:nvSpPr>
          <p:cNvPr id="11" name="Freeform 11"/>
          <p:cNvSpPr/>
          <p:nvPr/>
        </p:nvSpPr>
        <p:spPr>
          <a:xfrm>
            <a:off x="260350" y="774365"/>
            <a:ext cx="592244" cy="929319"/>
          </a:xfrm>
          <a:custGeom>
            <a:avLst/>
            <a:gdLst/>
            <a:ahLst/>
            <a:cxnLst/>
            <a:rect l="l" t="t" r="r" b="b"/>
            <a:pathLst>
              <a:path w="592244" h="929319">
                <a:moveTo>
                  <a:pt x="0" y="0"/>
                </a:moveTo>
                <a:lnTo>
                  <a:pt x="592244" y="0"/>
                </a:lnTo>
                <a:lnTo>
                  <a:pt x="592244" y="929320"/>
                </a:lnTo>
                <a:lnTo>
                  <a:pt x="0" y="929320"/>
                </a:lnTo>
                <a:lnTo>
                  <a:pt x="0" y="0"/>
                </a:lnTo>
                <a:close/>
              </a:path>
            </a:pathLst>
          </a:custGeom>
          <a:blipFill>
            <a:blip r:embed="rId4">
              <a:extLst>
                <a:ext uri="{96DAC541-7B7A-43D3-8B79-37D633B846F1}">
                  <asvg:svgBlip xmlns:asvg="http://schemas.microsoft.com/office/drawing/2016/SVG/main" r:embed="rId5"/>
                </a:ext>
              </a:extLst>
            </a:blip>
            <a:stretch>
              <a:fillRect t="-133" b="-133"/>
            </a:stretch>
          </a:blipFill>
        </p:spPr>
        <p:txBody>
          <a:bodyPr/>
          <a:lstStyle/>
          <a:p>
            <a:endParaRPr lang="en-US"/>
          </a:p>
        </p:txBody>
      </p:sp>
      <p:grpSp>
        <p:nvGrpSpPr>
          <p:cNvPr id="12" name="Group 12"/>
          <p:cNvGrpSpPr/>
          <p:nvPr/>
        </p:nvGrpSpPr>
        <p:grpSpPr>
          <a:xfrm>
            <a:off x="0" y="0"/>
            <a:ext cx="12343424" cy="403799"/>
            <a:chOff x="0" y="0"/>
            <a:chExt cx="16457898" cy="538398"/>
          </a:xfrm>
        </p:grpSpPr>
        <p:pic>
          <p:nvPicPr>
            <p:cNvPr id="13" name="Picture 13"/>
            <p:cNvPicPr>
              <a:picLocks noChangeAspect="1"/>
            </p:cNvPicPr>
            <p:nvPr/>
          </p:nvPicPr>
          <p:blipFill>
            <a:blip r:embed="rId6"/>
            <a:srcRect t="48364" b="48364"/>
            <a:stretch>
              <a:fillRect/>
            </a:stretch>
          </p:blipFill>
          <p:spPr>
            <a:xfrm>
              <a:off x="0" y="0"/>
              <a:ext cx="16457898" cy="538398"/>
            </a:xfrm>
            <a:prstGeom prst="rect">
              <a:avLst/>
            </a:prstGeom>
          </p:spPr>
        </p:pic>
      </p:grpSp>
      <p:sp>
        <p:nvSpPr>
          <p:cNvPr id="14" name="TextBox 14"/>
          <p:cNvSpPr txBox="1"/>
          <p:nvPr/>
        </p:nvSpPr>
        <p:spPr>
          <a:xfrm>
            <a:off x="1686460" y="5200497"/>
            <a:ext cx="10260724" cy="1568809"/>
          </a:xfrm>
          <a:prstGeom prst="rect">
            <a:avLst/>
          </a:prstGeom>
        </p:spPr>
        <p:txBody>
          <a:bodyPr lIns="0" tIns="0" rIns="0" bIns="0" rtlCol="0" anchor="t">
            <a:spAutoFit/>
          </a:bodyPr>
          <a:lstStyle/>
          <a:p>
            <a:pPr>
              <a:lnSpc>
                <a:spcPts val="3116"/>
              </a:lnSpc>
            </a:pPr>
            <a:r>
              <a:rPr lang="en-US" sz="2641" spc="158">
                <a:solidFill>
                  <a:srgbClr val="000000"/>
                </a:solidFill>
                <a:latin typeface="Libre Baskerville Bold"/>
              </a:rPr>
              <a:t>Without regular healthcare and possible treatment, a person with hepatitis B faces an increased risk liver disease, liver cancer, or unknowingly transmitting the virus to others.</a:t>
            </a:r>
          </a:p>
        </p:txBody>
      </p:sp>
      <p:sp>
        <p:nvSpPr>
          <p:cNvPr id="15" name="Freeform 15"/>
          <p:cNvSpPr/>
          <p:nvPr/>
        </p:nvSpPr>
        <p:spPr>
          <a:xfrm>
            <a:off x="1085850" y="5536743"/>
            <a:ext cx="332351" cy="521509"/>
          </a:xfrm>
          <a:custGeom>
            <a:avLst/>
            <a:gdLst/>
            <a:ahLst/>
            <a:cxnLst/>
            <a:rect l="l" t="t" r="r" b="b"/>
            <a:pathLst>
              <a:path w="332351" h="521509">
                <a:moveTo>
                  <a:pt x="0" y="0"/>
                </a:moveTo>
                <a:lnTo>
                  <a:pt x="332351" y="0"/>
                </a:lnTo>
                <a:lnTo>
                  <a:pt x="332351" y="521509"/>
                </a:lnTo>
                <a:lnTo>
                  <a:pt x="0" y="521509"/>
                </a:lnTo>
                <a:lnTo>
                  <a:pt x="0" y="0"/>
                </a:lnTo>
                <a:close/>
              </a:path>
            </a:pathLst>
          </a:custGeom>
          <a:blipFill>
            <a:blip r:embed="rId4">
              <a:extLst>
                <a:ext uri="{96DAC541-7B7A-43D3-8B79-37D633B846F1}">
                  <asvg:svgBlip xmlns:asvg="http://schemas.microsoft.com/office/drawing/2016/SVG/main" r:embed="rId5"/>
                </a:ext>
              </a:extLst>
            </a:blip>
            <a:stretch>
              <a:fillRect t="-133" b="-133"/>
            </a:stretch>
          </a:blipFill>
        </p:spPr>
        <p:txBody>
          <a:bodyPr/>
          <a:lstStyle/>
          <a:p>
            <a:endParaRPr lang="en-US"/>
          </a:p>
        </p:txBody>
      </p:sp>
      <p:grpSp>
        <p:nvGrpSpPr>
          <p:cNvPr id="16" name="Group 16"/>
          <p:cNvGrpSpPr/>
          <p:nvPr/>
        </p:nvGrpSpPr>
        <p:grpSpPr>
          <a:xfrm>
            <a:off x="0" y="0"/>
            <a:ext cx="12343424" cy="403799"/>
            <a:chOff x="0" y="0"/>
            <a:chExt cx="16457898" cy="538398"/>
          </a:xfrm>
        </p:grpSpPr>
        <p:pic>
          <p:nvPicPr>
            <p:cNvPr id="17" name="Picture 17"/>
            <p:cNvPicPr>
              <a:picLocks noChangeAspect="1"/>
            </p:cNvPicPr>
            <p:nvPr/>
          </p:nvPicPr>
          <p:blipFill>
            <a:blip r:embed="rId7"/>
            <a:srcRect t="48843" b="48843"/>
            <a:stretch>
              <a:fillRect/>
            </a:stretch>
          </p:blipFill>
          <p:spPr>
            <a:xfrm>
              <a:off x="0" y="0"/>
              <a:ext cx="16457898" cy="538398"/>
            </a:xfrm>
            <a:prstGeom prst="rect">
              <a:avLst/>
            </a:prstGeom>
          </p:spPr>
        </p:pic>
      </p:grpSp>
      <p:grpSp>
        <p:nvGrpSpPr>
          <p:cNvPr id="18" name="Group 18"/>
          <p:cNvGrpSpPr/>
          <p:nvPr/>
        </p:nvGrpSpPr>
        <p:grpSpPr>
          <a:xfrm>
            <a:off x="-19050" y="0"/>
            <a:ext cx="12343424" cy="403799"/>
            <a:chOff x="0" y="0"/>
            <a:chExt cx="16457898" cy="538398"/>
          </a:xfrm>
        </p:grpSpPr>
        <p:pic>
          <p:nvPicPr>
            <p:cNvPr id="19" name="Picture 19"/>
            <p:cNvPicPr>
              <a:picLocks noChangeAspect="1"/>
            </p:cNvPicPr>
            <p:nvPr/>
          </p:nvPicPr>
          <p:blipFill>
            <a:blip r:embed="rId8"/>
            <a:srcRect t="47546" b="47546"/>
            <a:stretch>
              <a:fillRect/>
            </a:stretch>
          </p:blipFill>
          <p:spPr>
            <a:xfrm>
              <a:off x="0" y="0"/>
              <a:ext cx="16457898" cy="538398"/>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and two children posing for a picture&#10;&#10;Description automatically generated">
            <a:extLst>
              <a:ext uri="{FF2B5EF4-FFF2-40B4-BE49-F238E27FC236}">
                <a16:creationId xmlns:a16="http://schemas.microsoft.com/office/drawing/2014/main" id="{6734EEAC-5863-7C49-ECBD-DF640AC3195C}"/>
              </a:ext>
            </a:extLst>
          </p:cNvPr>
          <p:cNvPicPr>
            <a:picLocks noChangeAspect="1"/>
          </p:cNvPicPr>
          <p:nvPr/>
        </p:nvPicPr>
        <p:blipFill>
          <a:blip r:embed="rId2"/>
          <a:stretch>
            <a:fillRect/>
          </a:stretch>
        </p:blipFill>
        <p:spPr>
          <a:xfrm>
            <a:off x="-19663" y="-10853"/>
            <a:ext cx="12206746" cy="6866087"/>
          </a:xfrm>
          <a:prstGeom prst="rect">
            <a:avLst/>
          </a:prstGeom>
        </p:spPr>
      </p:pic>
    </p:spTree>
    <p:extLst>
      <p:ext uri="{BB962C8B-B14F-4D97-AF65-F5344CB8AC3E}">
        <p14:creationId xmlns:p14="http://schemas.microsoft.com/office/powerpoint/2010/main" val="1158387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85894"/>
            <a:chOff x="0" y="0"/>
            <a:chExt cx="10030210" cy="996999"/>
          </a:xfrm>
        </p:grpSpPr>
        <p:sp>
          <p:nvSpPr>
            <p:cNvPr id="3" name="Freeform 3"/>
            <p:cNvSpPr/>
            <p:nvPr/>
          </p:nvSpPr>
          <p:spPr>
            <a:xfrm>
              <a:off x="0" y="0"/>
              <a:ext cx="10030210" cy="996999"/>
            </a:xfrm>
            <a:custGeom>
              <a:avLst/>
              <a:gdLst/>
              <a:ahLst/>
              <a:cxnLst/>
              <a:rect l="l" t="t" r="r" b="b"/>
              <a:pathLst>
                <a:path w="10030210" h="996999">
                  <a:moveTo>
                    <a:pt x="0" y="0"/>
                  </a:moveTo>
                  <a:lnTo>
                    <a:pt x="10030210" y="0"/>
                  </a:lnTo>
                  <a:lnTo>
                    <a:pt x="10030210" y="996999"/>
                  </a:lnTo>
                  <a:lnTo>
                    <a:pt x="0" y="996999"/>
                  </a:lnTo>
                  <a:close/>
                </a:path>
              </a:pathLst>
            </a:custGeom>
            <a:solidFill>
              <a:srgbClr val="E7AE0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6" name="Group 6"/>
          <p:cNvGrpSpPr/>
          <p:nvPr/>
        </p:nvGrpSpPr>
        <p:grpSpPr>
          <a:xfrm>
            <a:off x="-20082" y="0"/>
            <a:ext cx="12343424" cy="403799"/>
            <a:chOff x="0" y="0"/>
            <a:chExt cx="16457898" cy="538398"/>
          </a:xfrm>
        </p:grpSpPr>
        <p:pic>
          <p:nvPicPr>
            <p:cNvPr id="7" name="Picture 7"/>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8" name="Group 8"/>
          <p:cNvGrpSpPr/>
          <p:nvPr/>
        </p:nvGrpSpPr>
        <p:grpSpPr>
          <a:xfrm>
            <a:off x="-19050" y="0"/>
            <a:ext cx="12343424" cy="403799"/>
            <a:chOff x="0" y="0"/>
            <a:chExt cx="16457898" cy="538398"/>
          </a:xfrm>
        </p:grpSpPr>
        <p:pic>
          <p:nvPicPr>
            <p:cNvPr id="9" name="Picture 9"/>
            <p:cNvPicPr>
              <a:picLocks noChangeAspect="1"/>
            </p:cNvPicPr>
            <p:nvPr/>
          </p:nvPicPr>
          <p:blipFill>
            <a:blip r:embed="rId4"/>
            <a:srcRect t="47546" b="47546"/>
            <a:stretch>
              <a:fillRect/>
            </a:stretch>
          </p:blipFill>
          <p:spPr>
            <a:xfrm>
              <a:off x="0" y="0"/>
              <a:ext cx="16457898" cy="538398"/>
            </a:xfrm>
            <a:prstGeom prst="rect">
              <a:avLst/>
            </a:prstGeom>
          </p:spPr>
        </p:pic>
      </p:grpSp>
      <p:sp>
        <p:nvSpPr>
          <p:cNvPr id="10" name="Freeform 10"/>
          <p:cNvSpPr/>
          <p:nvPr/>
        </p:nvSpPr>
        <p:spPr>
          <a:xfrm>
            <a:off x="7562665" y="2135970"/>
            <a:ext cx="3397152" cy="2743200"/>
          </a:xfrm>
          <a:custGeom>
            <a:avLst/>
            <a:gdLst/>
            <a:ahLst/>
            <a:cxnLst/>
            <a:rect l="l" t="t" r="r" b="b"/>
            <a:pathLst>
              <a:path w="3397152" h="2743200">
                <a:moveTo>
                  <a:pt x="0" y="0"/>
                </a:moveTo>
                <a:lnTo>
                  <a:pt x="3397152" y="0"/>
                </a:lnTo>
                <a:lnTo>
                  <a:pt x="3397152" y="2743200"/>
                </a:lnTo>
                <a:lnTo>
                  <a:pt x="0" y="27432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rot="1031587">
            <a:off x="1869607" y="2896822"/>
            <a:ext cx="703257" cy="2743200"/>
          </a:xfrm>
          <a:custGeom>
            <a:avLst/>
            <a:gdLst/>
            <a:ahLst/>
            <a:cxnLst/>
            <a:rect l="l" t="t" r="r" b="b"/>
            <a:pathLst>
              <a:path w="703257" h="2743200">
                <a:moveTo>
                  <a:pt x="0" y="0"/>
                </a:moveTo>
                <a:lnTo>
                  <a:pt x="703257" y="0"/>
                </a:lnTo>
                <a:lnTo>
                  <a:pt x="703257" y="2743200"/>
                </a:lnTo>
                <a:lnTo>
                  <a:pt x="0" y="27432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0082" y="600118"/>
            <a:ext cx="12230315" cy="450532"/>
          </a:xfrm>
          <a:prstGeom prst="rect">
            <a:avLst/>
          </a:prstGeom>
        </p:spPr>
        <p:txBody>
          <a:bodyPr lIns="0" tIns="0" rIns="0" bIns="0" rtlCol="0" anchor="t">
            <a:spAutoFit/>
          </a:bodyPr>
          <a:lstStyle/>
          <a:p>
            <a:pPr algn="ctr">
              <a:lnSpc>
                <a:spcPts val="3562"/>
              </a:lnSpc>
            </a:pPr>
            <a:r>
              <a:rPr lang="en-US" sz="3018" spc="181">
                <a:solidFill>
                  <a:srgbClr val="000000"/>
                </a:solidFill>
                <a:latin typeface="Libre Baskerville Bold"/>
              </a:rPr>
              <a:t>The test for hepatitis B is a simple blood test.</a:t>
            </a:r>
          </a:p>
        </p:txBody>
      </p:sp>
      <p:sp>
        <p:nvSpPr>
          <p:cNvPr id="13" name="TextBox 13"/>
          <p:cNvSpPr txBox="1"/>
          <p:nvPr/>
        </p:nvSpPr>
        <p:spPr>
          <a:xfrm>
            <a:off x="327243" y="1637790"/>
            <a:ext cx="6696075" cy="787759"/>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It can be done at a family doctor, liver specialist or at a community health fair.</a:t>
            </a:r>
          </a:p>
        </p:txBody>
      </p:sp>
      <p:sp>
        <p:nvSpPr>
          <p:cNvPr id="14" name="TextBox 14"/>
          <p:cNvSpPr txBox="1"/>
          <p:nvPr/>
        </p:nvSpPr>
        <p:spPr>
          <a:xfrm>
            <a:off x="2962586" y="5588504"/>
            <a:ext cx="6696075" cy="771108"/>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It is quick and easy and the results will be available in a few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75145"/>
            <a:chOff x="0" y="0"/>
            <a:chExt cx="10030210" cy="988665"/>
          </a:xfrm>
        </p:grpSpPr>
        <p:sp>
          <p:nvSpPr>
            <p:cNvPr id="3" name="Freeform 3"/>
            <p:cNvSpPr/>
            <p:nvPr/>
          </p:nvSpPr>
          <p:spPr>
            <a:xfrm>
              <a:off x="0" y="0"/>
              <a:ext cx="10030210" cy="988665"/>
            </a:xfrm>
            <a:custGeom>
              <a:avLst/>
              <a:gdLst/>
              <a:ahLst/>
              <a:cxnLst/>
              <a:rect l="l" t="t" r="r" b="b"/>
              <a:pathLst>
                <a:path w="10030210" h="988665">
                  <a:moveTo>
                    <a:pt x="0" y="0"/>
                  </a:moveTo>
                  <a:lnTo>
                    <a:pt x="10030210" y="0"/>
                  </a:lnTo>
                  <a:lnTo>
                    <a:pt x="10030210" y="988665"/>
                  </a:lnTo>
                  <a:lnTo>
                    <a:pt x="0" y="988665"/>
                  </a:lnTo>
                  <a:close/>
                </a:path>
              </a:pathLst>
            </a:custGeom>
            <a:solidFill>
              <a:srgbClr val="E7AE0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3"/>
            <a:srcRect t="48364" b="48364"/>
            <a:stretch>
              <a:fillRect/>
            </a:stretch>
          </p:blipFill>
          <p:spPr>
            <a:xfrm>
              <a:off x="0" y="0"/>
              <a:ext cx="16457898" cy="538398"/>
            </a:xfrm>
            <a:prstGeom prst="rect">
              <a:avLst/>
            </a:prstGeom>
          </p:spPr>
        </p:pic>
      </p:grpSp>
      <p:sp>
        <p:nvSpPr>
          <p:cNvPr id="6" name="TextBox 6"/>
          <p:cNvSpPr txBox="1"/>
          <p:nvPr/>
        </p:nvSpPr>
        <p:spPr>
          <a:xfrm>
            <a:off x="200820" y="1854274"/>
            <a:ext cx="4928739" cy="402473"/>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If the test results show that</a:t>
            </a:r>
          </a:p>
        </p:txBody>
      </p:sp>
      <p:sp>
        <p:nvSpPr>
          <p:cNvPr id="7" name="Freeform 7"/>
          <p:cNvSpPr/>
          <p:nvPr/>
        </p:nvSpPr>
        <p:spPr>
          <a:xfrm>
            <a:off x="5291617" y="1275816"/>
            <a:ext cx="2252884" cy="2252884"/>
          </a:xfrm>
          <a:custGeom>
            <a:avLst/>
            <a:gdLst/>
            <a:ahLst/>
            <a:cxnLst/>
            <a:rect l="l" t="t" r="r" b="b"/>
            <a:pathLst>
              <a:path w="2252884" h="2252884">
                <a:moveTo>
                  <a:pt x="0" y="0"/>
                </a:moveTo>
                <a:lnTo>
                  <a:pt x="2252884" y="0"/>
                </a:lnTo>
                <a:lnTo>
                  <a:pt x="2252884" y="2252884"/>
                </a:lnTo>
                <a:lnTo>
                  <a:pt x="0" y="22528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rot="634764">
            <a:off x="7458037" y="2177188"/>
            <a:ext cx="1367182" cy="825960"/>
          </a:xfrm>
          <a:prstGeom prst="rect">
            <a:avLst/>
          </a:prstGeom>
        </p:spPr>
        <p:txBody>
          <a:bodyPr lIns="0" tIns="0" rIns="0" bIns="0" rtlCol="0" anchor="t">
            <a:spAutoFit/>
          </a:bodyPr>
          <a:lstStyle/>
          <a:p>
            <a:pPr>
              <a:lnSpc>
                <a:spcPts val="1291"/>
              </a:lnSpc>
            </a:pPr>
            <a:r>
              <a:rPr lang="en-US" sz="922">
                <a:solidFill>
                  <a:srgbClr val="FFFFFF"/>
                </a:solidFill>
                <a:latin typeface="Arimo"/>
              </a:rPr>
              <a:t>______</a:t>
            </a:r>
          </a:p>
          <a:p>
            <a:pPr>
              <a:lnSpc>
                <a:spcPts val="1291"/>
              </a:lnSpc>
            </a:pPr>
            <a:r>
              <a:rPr lang="en-US" sz="922">
                <a:solidFill>
                  <a:srgbClr val="FFFFFF"/>
                </a:solidFill>
                <a:latin typeface="Arimo"/>
              </a:rPr>
              <a:t>______</a:t>
            </a:r>
          </a:p>
          <a:p>
            <a:pPr>
              <a:lnSpc>
                <a:spcPts val="1291"/>
              </a:lnSpc>
            </a:pPr>
            <a:r>
              <a:rPr lang="en-US" sz="922">
                <a:solidFill>
                  <a:srgbClr val="FFFFFF"/>
                </a:solidFill>
                <a:latin typeface="Arimo"/>
              </a:rPr>
              <a:t>______</a:t>
            </a:r>
          </a:p>
          <a:p>
            <a:pPr>
              <a:lnSpc>
                <a:spcPts val="1291"/>
              </a:lnSpc>
            </a:pPr>
            <a:r>
              <a:rPr lang="en-US" sz="922">
                <a:solidFill>
                  <a:srgbClr val="FFFFFF"/>
                </a:solidFill>
                <a:latin typeface="Arimo"/>
              </a:rPr>
              <a:t>______</a:t>
            </a:r>
          </a:p>
          <a:p>
            <a:pPr>
              <a:lnSpc>
                <a:spcPts val="1291"/>
              </a:lnSpc>
            </a:pPr>
            <a:endParaRPr lang="en-US" sz="922">
              <a:solidFill>
                <a:srgbClr val="FFFFFF"/>
              </a:solidFill>
              <a:latin typeface="Arimo"/>
            </a:endParaRPr>
          </a:p>
        </p:txBody>
      </p:sp>
      <p:grpSp>
        <p:nvGrpSpPr>
          <p:cNvPr id="9" name="Group 9"/>
          <p:cNvGrpSpPr/>
          <p:nvPr/>
        </p:nvGrpSpPr>
        <p:grpSpPr>
          <a:xfrm>
            <a:off x="343719" y="1708764"/>
            <a:ext cx="4689369" cy="693494"/>
            <a:chOff x="0" y="0"/>
            <a:chExt cx="7643078" cy="1130308"/>
          </a:xfrm>
        </p:grpSpPr>
        <p:sp>
          <p:nvSpPr>
            <p:cNvPr id="10" name="Freeform 10"/>
            <p:cNvSpPr/>
            <p:nvPr/>
          </p:nvSpPr>
          <p:spPr>
            <a:xfrm>
              <a:off x="0" y="0"/>
              <a:ext cx="7643078" cy="1130308"/>
            </a:xfrm>
            <a:custGeom>
              <a:avLst/>
              <a:gdLst/>
              <a:ahLst/>
              <a:cxnLst/>
              <a:rect l="l" t="t" r="r" b="b"/>
              <a:pathLst>
                <a:path w="7643078" h="1130308">
                  <a:moveTo>
                    <a:pt x="7518618" y="59690"/>
                  </a:moveTo>
                  <a:cubicBezTo>
                    <a:pt x="7554178" y="59690"/>
                    <a:pt x="7583388" y="88900"/>
                    <a:pt x="7583388" y="124460"/>
                  </a:cubicBezTo>
                  <a:lnTo>
                    <a:pt x="7583388" y="1005848"/>
                  </a:lnTo>
                  <a:cubicBezTo>
                    <a:pt x="7583388" y="1041408"/>
                    <a:pt x="7554178" y="1070618"/>
                    <a:pt x="7518618" y="1070618"/>
                  </a:cubicBezTo>
                  <a:lnTo>
                    <a:pt x="124460" y="1070618"/>
                  </a:lnTo>
                  <a:cubicBezTo>
                    <a:pt x="88900" y="1070618"/>
                    <a:pt x="59690" y="1041408"/>
                    <a:pt x="59690" y="1005848"/>
                  </a:cubicBezTo>
                  <a:lnTo>
                    <a:pt x="59690" y="124460"/>
                  </a:lnTo>
                  <a:cubicBezTo>
                    <a:pt x="59690" y="88900"/>
                    <a:pt x="88900" y="59690"/>
                    <a:pt x="124460" y="59690"/>
                  </a:cubicBezTo>
                  <a:lnTo>
                    <a:pt x="7518618" y="59690"/>
                  </a:lnTo>
                  <a:moveTo>
                    <a:pt x="7518618" y="0"/>
                  </a:moveTo>
                  <a:lnTo>
                    <a:pt x="124460" y="0"/>
                  </a:lnTo>
                  <a:cubicBezTo>
                    <a:pt x="55880" y="0"/>
                    <a:pt x="0" y="55880"/>
                    <a:pt x="0" y="124460"/>
                  </a:cubicBezTo>
                  <a:lnTo>
                    <a:pt x="0" y="1005848"/>
                  </a:lnTo>
                  <a:cubicBezTo>
                    <a:pt x="0" y="1074428"/>
                    <a:pt x="55880" y="1130308"/>
                    <a:pt x="124460" y="1130308"/>
                  </a:cubicBezTo>
                  <a:lnTo>
                    <a:pt x="7518618" y="1130308"/>
                  </a:lnTo>
                  <a:cubicBezTo>
                    <a:pt x="7587198" y="1130308"/>
                    <a:pt x="7643078" y="1074428"/>
                    <a:pt x="7643078" y="1005848"/>
                  </a:cubicBezTo>
                  <a:lnTo>
                    <a:pt x="7643078" y="124460"/>
                  </a:lnTo>
                  <a:cubicBezTo>
                    <a:pt x="7643078" y="55880"/>
                    <a:pt x="7587198" y="0"/>
                    <a:pt x="7518618" y="0"/>
                  </a:cubicBezTo>
                  <a:close/>
                </a:path>
              </a:pathLst>
            </a:custGeom>
            <a:solidFill>
              <a:srgbClr val="000000"/>
            </a:solidFill>
          </p:spPr>
          <p:txBody>
            <a:bodyPr/>
            <a:lstStyle/>
            <a:p>
              <a:endParaRPr lang="en-US"/>
            </a:p>
          </p:txBody>
        </p:sp>
      </p:grpSp>
      <p:grpSp>
        <p:nvGrpSpPr>
          <p:cNvPr id="11" name="Group 11"/>
          <p:cNvGrpSpPr>
            <a:grpSpLocks noChangeAspect="1"/>
          </p:cNvGrpSpPr>
          <p:nvPr/>
        </p:nvGrpSpPr>
        <p:grpSpPr>
          <a:xfrm>
            <a:off x="7088867" y="1744396"/>
            <a:ext cx="4895872" cy="4895853"/>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25046" r="-25046"/>
              </a:stretch>
            </a:blipFill>
          </p:spPr>
          <p:txBody>
            <a:bodyPr/>
            <a:lstStyle/>
            <a:p>
              <a:endParaRPr lang="en-US"/>
            </a:p>
          </p:txBody>
        </p:sp>
      </p:grpSp>
      <p:grpSp>
        <p:nvGrpSpPr>
          <p:cNvPr id="13" name="Group 13"/>
          <p:cNvGrpSpPr/>
          <p:nvPr/>
        </p:nvGrpSpPr>
        <p:grpSpPr>
          <a:xfrm>
            <a:off x="-26545" y="-19050"/>
            <a:ext cx="12343424" cy="403799"/>
            <a:chOff x="0" y="0"/>
            <a:chExt cx="16457898" cy="538398"/>
          </a:xfrm>
        </p:grpSpPr>
        <p:pic>
          <p:nvPicPr>
            <p:cNvPr id="14" name="Picture 14"/>
            <p:cNvPicPr>
              <a:picLocks noChangeAspect="1"/>
            </p:cNvPicPr>
            <p:nvPr/>
          </p:nvPicPr>
          <p:blipFill>
            <a:blip r:embed="rId7"/>
            <a:srcRect t="48843" b="48843"/>
            <a:stretch>
              <a:fillRect/>
            </a:stretch>
          </p:blipFill>
          <p:spPr>
            <a:xfrm>
              <a:off x="0" y="0"/>
              <a:ext cx="16457898" cy="538398"/>
            </a:xfrm>
            <a:prstGeom prst="rect">
              <a:avLst/>
            </a:prstGeom>
          </p:spPr>
        </p:pic>
      </p:grpSp>
      <p:sp>
        <p:nvSpPr>
          <p:cNvPr id="15" name="TextBox 15"/>
          <p:cNvSpPr txBox="1"/>
          <p:nvPr/>
        </p:nvSpPr>
        <p:spPr>
          <a:xfrm>
            <a:off x="200820" y="585801"/>
            <a:ext cx="11888695" cy="397234"/>
          </a:xfrm>
          <a:prstGeom prst="rect">
            <a:avLst/>
          </a:prstGeom>
        </p:spPr>
        <p:txBody>
          <a:bodyPr lIns="0" tIns="0" rIns="0" bIns="0" rtlCol="0" anchor="t">
            <a:spAutoFit/>
          </a:bodyPr>
          <a:lstStyle/>
          <a:p>
            <a:pPr algn="ctr">
              <a:lnSpc>
                <a:spcPts val="3116"/>
              </a:lnSpc>
            </a:pPr>
            <a:r>
              <a:rPr lang="en-US" sz="2641" spc="158">
                <a:solidFill>
                  <a:srgbClr val="000000"/>
                </a:solidFill>
                <a:latin typeface="Libre Baskerville Bold"/>
              </a:rPr>
              <a:t>After someone is tested:</a:t>
            </a:r>
          </a:p>
        </p:txBody>
      </p:sp>
      <p:sp>
        <p:nvSpPr>
          <p:cNvPr id="16" name="TextBox 16"/>
          <p:cNvSpPr txBox="1"/>
          <p:nvPr/>
        </p:nvSpPr>
        <p:spPr>
          <a:xfrm>
            <a:off x="-770452" y="4871899"/>
            <a:ext cx="6463129" cy="350527"/>
          </a:xfrm>
          <a:prstGeom prst="rect">
            <a:avLst/>
          </a:prstGeom>
        </p:spPr>
        <p:txBody>
          <a:bodyPr lIns="0" tIns="0" rIns="0" bIns="0" rtlCol="0" anchor="t">
            <a:spAutoFit/>
          </a:bodyPr>
          <a:lstStyle/>
          <a:p>
            <a:pPr algn="ctr">
              <a:lnSpc>
                <a:spcPts val="2788"/>
              </a:lnSpc>
            </a:pPr>
            <a:r>
              <a:rPr lang="en-US" sz="2363" spc="141">
                <a:solidFill>
                  <a:srgbClr val="000000"/>
                </a:solidFill>
                <a:latin typeface="Kite One Italics"/>
              </a:rPr>
              <a:t>Someone is infected</a:t>
            </a:r>
          </a:p>
        </p:txBody>
      </p:sp>
      <p:sp>
        <p:nvSpPr>
          <p:cNvPr id="17" name="TextBox 17"/>
          <p:cNvSpPr txBox="1"/>
          <p:nvPr/>
        </p:nvSpPr>
        <p:spPr>
          <a:xfrm>
            <a:off x="-322597" y="2700585"/>
            <a:ext cx="6463129" cy="350527"/>
          </a:xfrm>
          <a:prstGeom prst="rect">
            <a:avLst/>
          </a:prstGeom>
        </p:spPr>
        <p:txBody>
          <a:bodyPr lIns="0" tIns="0" rIns="0" bIns="0" rtlCol="0" anchor="t">
            <a:spAutoFit/>
          </a:bodyPr>
          <a:lstStyle/>
          <a:p>
            <a:pPr algn="ctr">
              <a:lnSpc>
                <a:spcPts val="2788"/>
              </a:lnSpc>
            </a:pPr>
            <a:r>
              <a:rPr lang="en-US" sz="2363" spc="141">
                <a:solidFill>
                  <a:srgbClr val="000000"/>
                </a:solidFill>
                <a:latin typeface="Kite One Italics"/>
              </a:rPr>
              <a:t>Someone is NOT infected</a:t>
            </a:r>
          </a:p>
        </p:txBody>
      </p:sp>
      <p:sp>
        <p:nvSpPr>
          <p:cNvPr id="18" name="TextBox 18"/>
          <p:cNvSpPr txBox="1"/>
          <p:nvPr/>
        </p:nvSpPr>
        <p:spPr>
          <a:xfrm>
            <a:off x="801760" y="3262734"/>
            <a:ext cx="5022022" cy="1436291"/>
          </a:xfrm>
          <a:prstGeom prst="rect">
            <a:avLst/>
          </a:prstGeom>
        </p:spPr>
        <p:txBody>
          <a:bodyPr wrap="square" lIns="0" tIns="0" rIns="0" bIns="0" rtlCol="0" anchor="t">
            <a:spAutoFit/>
          </a:bodyPr>
          <a:lstStyle/>
          <a:p>
            <a:pPr marL="389890" lvl="1" indent="-194945">
              <a:lnSpc>
                <a:spcPts val="2788"/>
              </a:lnSpc>
              <a:buFont typeface="Arial"/>
              <a:buChar char="•"/>
            </a:pPr>
            <a:r>
              <a:rPr lang="en-US" sz="2350" spc="141">
                <a:solidFill>
                  <a:srgbClr val="000000"/>
                </a:solidFill>
                <a:latin typeface="Kite One Italics"/>
              </a:rPr>
              <a:t>They should get vaccinated to prevent hepatitis B (unless they have developed immunity from a previous infection)</a:t>
            </a:r>
            <a:endParaRPr lang="en-US"/>
          </a:p>
        </p:txBody>
      </p:sp>
      <p:sp>
        <p:nvSpPr>
          <p:cNvPr id="19" name="TextBox 19"/>
          <p:cNvSpPr txBox="1"/>
          <p:nvPr/>
        </p:nvSpPr>
        <p:spPr>
          <a:xfrm>
            <a:off x="872565" y="5325275"/>
            <a:ext cx="4348579" cy="1364677"/>
          </a:xfrm>
          <a:prstGeom prst="rect">
            <a:avLst/>
          </a:prstGeom>
        </p:spPr>
        <p:txBody>
          <a:bodyPr lIns="0" tIns="0" rIns="0" bIns="0" rtlCol="0" anchor="t">
            <a:spAutoFit/>
          </a:bodyPr>
          <a:lstStyle/>
          <a:p>
            <a:pPr marL="390132" lvl="1" indent="-195066">
              <a:lnSpc>
                <a:spcPts val="2788"/>
              </a:lnSpc>
              <a:buFont typeface="Arial"/>
              <a:buChar char="•"/>
            </a:pPr>
            <a:r>
              <a:rPr lang="en-US" sz="2363" spc="141">
                <a:solidFill>
                  <a:srgbClr val="000000"/>
                </a:solidFill>
                <a:latin typeface="Kite One Italics"/>
              </a:rPr>
              <a:t>They should see a doctor for additional testing</a:t>
            </a:r>
          </a:p>
          <a:p>
            <a:pPr marL="390132" lvl="1" indent="-195066">
              <a:lnSpc>
                <a:spcPts val="2599"/>
              </a:lnSpc>
              <a:buFont typeface="Arial"/>
              <a:buChar char="•"/>
            </a:pPr>
            <a:r>
              <a:rPr lang="en-US" sz="2363" spc="137">
                <a:solidFill>
                  <a:srgbClr val="000000"/>
                </a:solidFill>
                <a:latin typeface="Kite One Italics"/>
              </a:rPr>
              <a:t>Have family members and sexual partners tested</a:t>
            </a:r>
          </a:p>
        </p:txBody>
      </p:sp>
      <p:sp>
        <p:nvSpPr>
          <p:cNvPr id="20" name="TextBox 20"/>
          <p:cNvSpPr txBox="1"/>
          <p:nvPr/>
        </p:nvSpPr>
        <p:spPr>
          <a:xfrm rot="634764">
            <a:off x="6090449" y="1674809"/>
            <a:ext cx="755562" cy="459718"/>
          </a:xfrm>
          <a:prstGeom prst="rect">
            <a:avLst/>
          </a:prstGeom>
        </p:spPr>
        <p:txBody>
          <a:bodyPr lIns="0" tIns="0" rIns="0" bIns="0" rtlCol="0" anchor="t">
            <a:spAutoFit/>
          </a:bodyPr>
          <a:lstStyle/>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endParaRPr lang="en-US" sz="509">
              <a:solidFill>
                <a:srgbClr val="FFFFFF"/>
              </a:solidFill>
              <a:latin typeface="Arimo"/>
            </a:endParaRPr>
          </a:p>
        </p:txBody>
      </p:sp>
      <p:sp>
        <p:nvSpPr>
          <p:cNvPr id="21" name="TextBox 21"/>
          <p:cNvSpPr txBox="1"/>
          <p:nvPr/>
        </p:nvSpPr>
        <p:spPr>
          <a:xfrm rot="634764">
            <a:off x="6453744" y="1731560"/>
            <a:ext cx="755562" cy="459718"/>
          </a:xfrm>
          <a:prstGeom prst="rect">
            <a:avLst/>
          </a:prstGeom>
        </p:spPr>
        <p:txBody>
          <a:bodyPr lIns="0" tIns="0" rIns="0" bIns="0" rtlCol="0" anchor="t">
            <a:spAutoFit/>
          </a:bodyPr>
          <a:lstStyle/>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endParaRPr lang="en-US" sz="509">
              <a:solidFill>
                <a:srgbClr val="FFFFFF"/>
              </a:solidFill>
              <a:latin typeface="Arimo"/>
            </a:endParaRPr>
          </a:p>
        </p:txBody>
      </p:sp>
      <p:sp>
        <p:nvSpPr>
          <p:cNvPr id="22" name="TextBox 22"/>
          <p:cNvSpPr txBox="1"/>
          <p:nvPr/>
        </p:nvSpPr>
        <p:spPr>
          <a:xfrm rot="634764">
            <a:off x="6786452" y="1816272"/>
            <a:ext cx="755562" cy="459718"/>
          </a:xfrm>
          <a:prstGeom prst="rect">
            <a:avLst/>
          </a:prstGeom>
        </p:spPr>
        <p:txBody>
          <a:bodyPr lIns="0" tIns="0" rIns="0" bIns="0" rtlCol="0" anchor="t">
            <a:spAutoFit/>
          </a:bodyPr>
          <a:lstStyle/>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endParaRPr lang="en-US" sz="509">
              <a:solidFill>
                <a:srgbClr val="FFFFFF"/>
              </a:solidFill>
              <a:latin typeface="Arimo"/>
            </a:endParaRPr>
          </a:p>
        </p:txBody>
      </p:sp>
      <p:sp>
        <p:nvSpPr>
          <p:cNvPr id="23" name="TextBox 23"/>
          <p:cNvSpPr txBox="1"/>
          <p:nvPr/>
        </p:nvSpPr>
        <p:spPr>
          <a:xfrm rot="634764">
            <a:off x="5946090" y="2137338"/>
            <a:ext cx="1871212" cy="1129451"/>
          </a:xfrm>
          <a:prstGeom prst="rect">
            <a:avLst/>
          </a:prstGeom>
        </p:spPr>
        <p:txBody>
          <a:bodyPr lIns="0" tIns="0" rIns="0" bIns="0" rtlCol="0" anchor="t">
            <a:spAutoFit/>
          </a:bodyPr>
          <a:lstStyle/>
          <a:p>
            <a:pPr>
              <a:lnSpc>
                <a:spcPts val="1767"/>
              </a:lnSpc>
            </a:pPr>
            <a:r>
              <a:rPr lang="en-US" sz="1262">
                <a:solidFill>
                  <a:srgbClr val="FFFFFF"/>
                </a:solidFill>
                <a:latin typeface="Arimo"/>
              </a:rPr>
              <a:t>______</a:t>
            </a:r>
          </a:p>
          <a:p>
            <a:pPr>
              <a:lnSpc>
                <a:spcPts val="1767"/>
              </a:lnSpc>
            </a:pPr>
            <a:r>
              <a:rPr lang="en-US" sz="1262">
                <a:solidFill>
                  <a:srgbClr val="FFFFFF"/>
                </a:solidFill>
                <a:latin typeface="Arimo"/>
              </a:rPr>
              <a:t>______</a:t>
            </a:r>
          </a:p>
          <a:p>
            <a:pPr>
              <a:lnSpc>
                <a:spcPts val="1767"/>
              </a:lnSpc>
            </a:pPr>
            <a:r>
              <a:rPr lang="en-US" sz="1262">
                <a:solidFill>
                  <a:srgbClr val="FFFFFF"/>
                </a:solidFill>
                <a:latin typeface="Arimo"/>
              </a:rPr>
              <a:t>______</a:t>
            </a:r>
          </a:p>
          <a:p>
            <a:pPr>
              <a:lnSpc>
                <a:spcPts val="1767"/>
              </a:lnSpc>
            </a:pPr>
            <a:r>
              <a:rPr lang="en-US" sz="1262">
                <a:solidFill>
                  <a:srgbClr val="FFFFFF"/>
                </a:solidFill>
                <a:latin typeface="Arimo"/>
              </a:rPr>
              <a:t>______</a:t>
            </a:r>
          </a:p>
          <a:p>
            <a:pPr>
              <a:lnSpc>
                <a:spcPts val="1767"/>
              </a:lnSpc>
            </a:pPr>
            <a:endParaRPr lang="en-US" sz="1262">
              <a:solidFill>
                <a:srgbClr val="FFFFFF"/>
              </a:solidFill>
              <a:latin typeface="Arimo"/>
            </a:endParaRPr>
          </a:p>
        </p:txBody>
      </p:sp>
      <p:grpSp>
        <p:nvGrpSpPr>
          <p:cNvPr id="24" name="Group 24"/>
          <p:cNvGrpSpPr/>
          <p:nvPr/>
        </p:nvGrpSpPr>
        <p:grpSpPr>
          <a:xfrm>
            <a:off x="0" y="-19050"/>
            <a:ext cx="12343424" cy="403799"/>
            <a:chOff x="0" y="0"/>
            <a:chExt cx="16457898" cy="538398"/>
          </a:xfrm>
        </p:grpSpPr>
        <p:pic>
          <p:nvPicPr>
            <p:cNvPr id="25" name="Picture 25"/>
            <p:cNvPicPr>
              <a:picLocks noChangeAspect="1"/>
            </p:cNvPicPr>
            <p:nvPr/>
          </p:nvPicPr>
          <p:blipFill>
            <a:blip r:embed="rId8"/>
            <a:srcRect t="47546" b="47546"/>
            <a:stretch>
              <a:fillRect/>
            </a:stretch>
          </p:blipFill>
          <p:spPr>
            <a:xfrm>
              <a:off x="0" y="0"/>
              <a:ext cx="16457898" cy="538398"/>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75145"/>
            <a:chOff x="0" y="0"/>
            <a:chExt cx="10030210" cy="988665"/>
          </a:xfrm>
        </p:grpSpPr>
        <p:sp>
          <p:nvSpPr>
            <p:cNvPr id="3" name="Freeform 3"/>
            <p:cNvSpPr/>
            <p:nvPr/>
          </p:nvSpPr>
          <p:spPr>
            <a:xfrm>
              <a:off x="0" y="0"/>
              <a:ext cx="10030210" cy="988665"/>
            </a:xfrm>
            <a:custGeom>
              <a:avLst/>
              <a:gdLst/>
              <a:ahLst/>
              <a:cxnLst/>
              <a:rect l="l" t="t" r="r" b="b"/>
              <a:pathLst>
                <a:path w="10030210" h="988665">
                  <a:moveTo>
                    <a:pt x="0" y="0"/>
                  </a:moveTo>
                  <a:lnTo>
                    <a:pt x="10030210" y="0"/>
                  </a:lnTo>
                  <a:lnTo>
                    <a:pt x="10030210" y="988665"/>
                  </a:lnTo>
                  <a:lnTo>
                    <a:pt x="0" y="988665"/>
                  </a:lnTo>
                  <a:close/>
                </a:path>
              </a:pathLst>
            </a:custGeom>
            <a:solidFill>
              <a:srgbClr val="E7AE00"/>
            </a:solidFill>
          </p:spPr>
          <p:txBody>
            <a:bodyPr/>
            <a:lstStyle/>
            <a:p>
              <a:endParaRPr lang="en-US"/>
            </a:p>
          </p:txBody>
        </p:sp>
      </p:grpSp>
      <p:sp>
        <p:nvSpPr>
          <p:cNvPr id="4" name="TextBox 4"/>
          <p:cNvSpPr txBox="1"/>
          <p:nvPr/>
        </p:nvSpPr>
        <p:spPr>
          <a:xfrm>
            <a:off x="200820" y="585801"/>
            <a:ext cx="11888695" cy="399633"/>
          </a:xfrm>
          <a:prstGeom prst="rect">
            <a:avLst/>
          </a:prstGeom>
        </p:spPr>
        <p:txBody>
          <a:bodyPr lIns="0" tIns="0" rIns="0" bIns="0" rtlCol="0" anchor="t">
            <a:spAutoFit/>
          </a:bodyPr>
          <a:lstStyle/>
          <a:p>
            <a:pPr algn="ctr">
              <a:lnSpc>
                <a:spcPts val="3116"/>
              </a:lnSpc>
            </a:pPr>
            <a:r>
              <a:rPr lang="en-US" sz="2641" spc="158">
                <a:solidFill>
                  <a:srgbClr val="000000"/>
                </a:solidFill>
                <a:latin typeface="Libre Baskerville Bold"/>
              </a:rPr>
              <a:t>People who test positive for hepatitis B can stay healthy by:</a:t>
            </a:r>
          </a:p>
        </p:txBody>
      </p:sp>
      <p:sp>
        <p:nvSpPr>
          <p:cNvPr id="5" name="TextBox 5"/>
          <p:cNvSpPr txBox="1"/>
          <p:nvPr/>
        </p:nvSpPr>
        <p:spPr>
          <a:xfrm>
            <a:off x="2062137" y="1546711"/>
            <a:ext cx="6248400" cy="399633"/>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Seeing their doctor 1-2 times a year.</a:t>
            </a:r>
          </a:p>
        </p:txBody>
      </p:sp>
      <p:sp>
        <p:nvSpPr>
          <p:cNvPr id="6" name="TextBox 6"/>
          <p:cNvSpPr txBox="1"/>
          <p:nvPr/>
        </p:nvSpPr>
        <p:spPr>
          <a:xfrm>
            <a:off x="1973254" y="2266071"/>
            <a:ext cx="6117980" cy="2077492"/>
          </a:xfrm>
          <a:prstGeom prst="rect">
            <a:avLst/>
          </a:prstGeom>
        </p:spPr>
        <p:txBody>
          <a:bodyPr wrap="square" lIns="0" tIns="0" rIns="0" bIns="0" rtlCol="0" anchor="t">
            <a:spAutoFit/>
          </a:bodyPr>
          <a:lstStyle/>
          <a:p>
            <a:pPr marL="373380" lvl="1" indent="-186690">
              <a:lnSpc>
                <a:spcPts val="2671"/>
              </a:lnSpc>
              <a:buFont typeface="Arial"/>
              <a:buChar char="•"/>
            </a:pPr>
            <a:r>
              <a:rPr lang="en-US" sz="2250" spc="135">
                <a:solidFill>
                  <a:srgbClr val="000000"/>
                </a:solidFill>
                <a:latin typeface="Kite One Italics"/>
              </a:rPr>
              <a:t>Ideally a doctor experienced in managing hepatitis B</a:t>
            </a:r>
            <a:endParaRPr lang="en-US" sz="2250"/>
          </a:p>
          <a:p>
            <a:pPr marL="373380" lvl="1" indent="-186690">
              <a:lnSpc>
                <a:spcPts val="2671"/>
              </a:lnSpc>
              <a:buFont typeface="Arial"/>
              <a:buChar char="•"/>
            </a:pPr>
            <a:r>
              <a:rPr lang="en-US" sz="2250" spc="135">
                <a:solidFill>
                  <a:srgbClr val="000000"/>
                </a:solidFill>
                <a:latin typeface="Kite One Italics"/>
              </a:rPr>
              <a:t>They will perform hep B-related tests and discuss the results at each visit, and, if needed, recommend treatment to prevent further health complications</a:t>
            </a:r>
          </a:p>
        </p:txBody>
      </p:sp>
      <p:grpSp>
        <p:nvGrpSpPr>
          <p:cNvPr id="7" name="Group 7"/>
          <p:cNvGrpSpPr>
            <a:grpSpLocks noChangeAspect="1"/>
          </p:cNvGrpSpPr>
          <p:nvPr/>
        </p:nvGrpSpPr>
        <p:grpSpPr>
          <a:xfrm>
            <a:off x="2815617" y="4905670"/>
            <a:ext cx="920247" cy="1593829"/>
            <a:chOff x="0" y="0"/>
            <a:chExt cx="1958340" cy="3411220"/>
          </a:xfrm>
        </p:grpSpPr>
        <p:sp>
          <p:nvSpPr>
            <p:cNvPr id="8" name="Freeform 8"/>
            <p:cNvSpPr/>
            <p:nvPr/>
          </p:nvSpPr>
          <p:spPr>
            <a:xfrm>
              <a:off x="0" y="0"/>
              <a:ext cx="1958340" cy="3411220"/>
            </a:xfrm>
            <a:custGeom>
              <a:avLst/>
              <a:gdLst/>
              <a:ahLst/>
              <a:cxnLst/>
              <a:rect l="l" t="t" r="r" b="b"/>
              <a:pathLst>
                <a:path w="1958340" h="3411220">
                  <a:moveTo>
                    <a:pt x="999490" y="2647950"/>
                  </a:moveTo>
                  <a:cubicBezTo>
                    <a:pt x="1065530" y="2567940"/>
                    <a:pt x="1136650" y="2482850"/>
                    <a:pt x="1214120" y="2392680"/>
                  </a:cubicBezTo>
                  <a:cubicBezTo>
                    <a:pt x="1292860" y="2299970"/>
                    <a:pt x="1375410" y="2199640"/>
                    <a:pt x="1459230" y="2092960"/>
                  </a:cubicBezTo>
                  <a:cubicBezTo>
                    <a:pt x="1545590" y="1983740"/>
                    <a:pt x="1624330" y="1868170"/>
                    <a:pt x="1695450" y="1746250"/>
                  </a:cubicBezTo>
                  <a:cubicBezTo>
                    <a:pt x="1767840" y="1623060"/>
                    <a:pt x="1827530" y="1492250"/>
                    <a:pt x="1873250" y="1357630"/>
                  </a:cubicBezTo>
                  <a:cubicBezTo>
                    <a:pt x="1921510" y="1219200"/>
                    <a:pt x="1945640" y="1071880"/>
                    <a:pt x="1945640" y="922020"/>
                  </a:cubicBezTo>
                  <a:cubicBezTo>
                    <a:pt x="1945640" y="764540"/>
                    <a:pt x="1921510" y="624840"/>
                    <a:pt x="1873250" y="509270"/>
                  </a:cubicBezTo>
                  <a:cubicBezTo>
                    <a:pt x="1824990" y="392430"/>
                    <a:pt x="1756410" y="293370"/>
                    <a:pt x="1671320" y="217170"/>
                  </a:cubicBezTo>
                  <a:cubicBezTo>
                    <a:pt x="1586230" y="143510"/>
                    <a:pt x="1485900" y="87630"/>
                    <a:pt x="1371600" y="52070"/>
                  </a:cubicBezTo>
                  <a:cubicBezTo>
                    <a:pt x="1261110" y="17780"/>
                    <a:pt x="1144270" y="0"/>
                    <a:pt x="1021080" y="0"/>
                  </a:cubicBezTo>
                  <a:cubicBezTo>
                    <a:pt x="891540" y="0"/>
                    <a:pt x="765810" y="20320"/>
                    <a:pt x="647700" y="59690"/>
                  </a:cubicBezTo>
                  <a:cubicBezTo>
                    <a:pt x="527050" y="100330"/>
                    <a:pt x="417830" y="165100"/>
                    <a:pt x="325120" y="252730"/>
                  </a:cubicBezTo>
                  <a:cubicBezTo>
                    <a:pt x="232410" y="340360"/>
                    <a:pt x="158750" y="453390"/>
                    <a:pt x="105410" y="586740"/>
                  </a:cubicBezTo>
                  <a:cubicBezTo>
                    <a:pt x="52070" y="720090"/>
                    <a:pt x="25400" y="878840"/>
                    <a:pt x="25400" y="1060450"/>
                  </a:cubicBezTo>
                  <a:cubicBezTo>
                    <a:pt x="25400" y="1122680"/>
                    <a:pt x="27940" y="1169670"/>
                    <a:pt x="33020" y="1206500"/>
                  </a:cubicBezTo>
                  <a:cubicBezTo>
                    <a:pt x="34290" y="1226820"/>
                    <a:pt x="36830" y="1247140"/>
                    <a:pt x="40640" y="1264920"/>
                  </a:cubicBezTo>
                  <a:lnTo>
                    <a:pt x="57150" y="1352550"/>
                  </a:lnTo>
                  <a:lnTo>
                    <a:pt x="800100" y="1352550"/>
                  </a:lnTo>
                  <a:lnTo>
                    <a:pt x="800100" y="1055370"/>
                  </a:lnTo>
                  <a:cubicBezTo>
                    <a:pt x="800100" y="998220"/>
                    <a:pt x="805180" y="943610"/>
                    <a:pt x="814070" y="892810"/>
                  </a:cubicBezTo>
                  <a:cubicBezTo>
                    <a:pt x="822960" y="847090"/>
                    <a:pt x="836930" y="807720"/>
                    <a:pt x="854710" y="774700"/>
                  </a:cubicBezTo>
                  <a:cubicBezTo>
                    <a:pt x="871220" y="745490"/>
                    <a:pt x="891540" y="723900"/>
                    <a:pt x="915670" y="707390"/>
                  </a:cubicBezTo>
                  <a:cubicBezTo>
                    <a:pt x="937260" y="693420"/>
                    <a:pt x="962660" y="687070"/>
                    <a:pt x="996950" y="687070"/>
                  </a:cubicBezTo>
                  <a:cubicBezTo>
                    <a:pt x="1031240" y="687070"/>
                    <a:pt x="1059180" y="693420"/>
                    <a:pt x="1078230" y="703580"/>
                  </a:cubicBezTo>
                  <a:cubicBezTo>
                    <a:pt x="1099820" y="716280"/>
                    <a:pt x="1116330" y="731520"/>
                    <a:pt x="1127760" y="750570"/>
                  </a:cubicBezTo>
                  <a:cubicBezTo>
                    <a:pt x="1141730" y="773430"/>
                    <a:pt x="1151890" y="798830"/>
                    <a:pt x="1158240" y="825500"/>
                  </a:cubicBezTo>
                  <a:cubicBezTo>
                    <a:pt x="1165860" y="857250"/>
                    <a:pt x="1168400" y="887730"/>
                    <a:pt x="1168400" y="916940"/>
                  </a:cubicBezTo>
                  <a:cubicBezTo>
                    <a:pt x="1168400" y="1010920"/>
                    <a:pt x="1153160" y="1102360"/>
                    <a:pt x="1123950" y="1184910"/>
                  </a:cubicBezTo>
                  <a:cubicBezTo>
                    <a:pt x="1093470" y="1272540"/>
                    <a:pt x="1052830" y="1357630"/>
                    <a:pt x="1002030" y="1440180"/>
                  </a:cubicBezTo>
                  <a:cubicBezTo>
                    <a:pt x="952500" y="1526540"/>
                    <a:pt x="892810" y="1609090"/>
                    <a:pt x="825500" y="1689100"/>
                  </a:cubicBezTo>
                  <a:cubicBezTo>
                    <a:pt x="756920" y="1771650"/>
                    <a:pt x="684530" y="1856740"/>
                    <a:pt x="612140" y="1939290"/>
                  </a:cubicBezTo>
                  <a:cubicBezTo>
                    <a:pt x="537210" y="2024380"/>
                    <a:pt x="463550" y="2113280"/>
                    <a:pt x="393700" y="2200910"/>
                  </a:cubicBezTo>
                  <a:cubicBezTo>
                    <a:pt x="320040" y="2292350"/>
                    <a:pt x="254000" y="2390140"/>
                    <a:pt x="196850" y="2490470"/>
                  </a:cubicBezTo>
                  <a:cubicBezTo>
                    <a:pt x="138430" y="2593340"/>
                    <a:pt x="90170" y="2702560"/>
                    <a:pt x="55880" y="2816860"/>
                  </a:cubicBezTo>
                  <a:cubicBezTo>
                    <a:pt x="19050" y="2934970"/>
                    <a:pt x="0" y="3061970"/>
                    <a:pt x="0" y="3194050"/>
                  </a:cubicBezTo>
                  <a:lnTo>
                    <a:pt x="0" y="3411220"/>
                  </a:lnTo>
                  <a:lnTo>
                    <a:pt x="1958340" y="3411220"/>
                  </a:lnTo>
                  <a:lnTo>
                    <a:pt x="1958340" y="2683510"/>
                  </a:lnTo>
                  <a:lnTo>
                    <a:pt x="971550" y="2683510"/>
                  </a:lnTo>
                  <a:cubicBezTo>
                    <a:pt x="980440" y="2672080"/>
                    <a:pt x="989330" y="2660650"/>
                    <a:pt x="999490" y="2647950"/>
                  </a:cubicBezTo>
                  <a:close/>
                </a:path>
              </a:pathLst>
            </a:custGeom>
            <a:solidFill>
              <a:srgbClr val="73C632"/>
            </a:solidFill>
            <a:ln w="12700">
              <a:solidFill>
                <a:srgbClr val="000000"/>
              </a:solidFill>
            </a:ln>
          </p:spPr>
          <p:txBody>
            <a:bodyPr/>
            <a:lstStyle/>
            <a:p>
              <a:endParaRPr lang="en-US"/>
            </a:p>
          </p:txBody>
        </p:sp>
      </p:grpSp>
      <p:grpSp>
        <p:nvGrpSpPr>
          <p:cNvPr id="9" name="Group 9"/>
          <p:cNvGrpSpPr/>
          <p:nvPr/>
        </p:nvGrpSpPr>
        <p:grpSpPr>
          <a:xfrm>
            <a:off x="-19050" y="-19050"/>
            <a:ext cx="12343424" cy="403799"/>
            <a:chOff x="0" y="0"/>
            <a:chExt cx="16457898" cy="538398"/>
          </a:xfrm>
        </p:grpSpPr>
        <p:pic>
          <p:nvPicPr>
            <p:cNvPr id="10" name="Picture 10"/>
            <p:cNvPicPr>
              <a:picLocks noChangeAspect="1"/>
            </p:cNvPicPr>
            <p:nvPr/>
          </p:nvPicPr>
          <p:blipFill>
            <a:blip r:embed="rId3"/>
            <a:srcRect t="48364" b="48364"/>
            <a:stretch>
              <a:fillRect/>
            </a:stretch>
          </p:blipFill>
          <p:spPr>
            <a:xfrm>
              <a:off x="0" y="0"/>
              <a:ext cx="16457898" cy="538398"/>
            </a:xfrm>
            <a:prstGeom prst="rect">
              <a:avLst/>
            </a:prstGeom>
          </p:spPr>
        </p:pic>
      </p:grpSp>
      <p:grpSp>
        <p:nvGrpSpPr>
          <p:cNvPr id="11" name="Group 11"/>
          <p:cNvGrpSpPr>
            <a:grpSpLocks noChangeAspect="1"/>
          </p:cNvGrpSpPr>
          <p:nvPr/>
        </p:nvGrpSpPr>
        <p:grpSpPr>
          <a:xfrm>
            <a:off x="8496686" y="1469732"/>
            <a:ext cx="3106503" cy="3106490"/>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r="-50093"/>
              </a:stretch>
            </a:blipFill>
          </p:spPr>
          <p:txBody>
            <a:bodyPr/>
            <a:lstStyle/>
            <a:p>
              <a:endParaRPr lang="en-US"/>
            </a:p>
          </p:txBody>
        </p:sp>
      </p:grpSp>
      <p:grpSp>
        <p:nvGrpSpPr>
          <p:cNvPr id="13" name="Group 13"/>
          <p:cNvGrpSpPr>
            <a:grpSpLocks noChangeAspect="1"/>
          </p:cNvGrpSpPr>
          <p:nvPr/>
        </p:nvGrpSpPr>
        <p:grpSpPr>
          <a:xfrm>
            <a:off x="555806" y="1746528"/>
            <a:ext cx="979341" cy="1593829"/>
            <a:chOff x="0" y="0"/>
            <a:chExt cx="2062480" cy="3355340"/>
          </a:xfrm>
        </p:grpSpPr>
        <p:sp>
          <p:nvSpPr>
            <p:cNvPr id="14" name="Freeform 14"/>
            <p:cNvSpPr/>
            <p:nvPr/>
          </p:nvSpPr>
          <p:spPr>
            <a:xfrm>
              <a:off x="0" y="0"/>
              <a:ext cx="2062480" cy="3355340"/>
            </a:xfrm>
            <a:custGeom>
              <a:avLst/>
              <a:gdLst/>
              <a:ahLst/>
              <a:cxnLst/>
              <a:rect l="l" t="t" r="r" b="b"/>
              <a:pathLst>
                <a:path w="2062480" h="3355340">
                  <a:moveTo>
                    <a:pt x="1436370" y="0"/>
                  </a:moveTo>
                  <a:lnTo>
                    <a:pt x="1033780" y="0"/>
                  </a:lnTo>
                  <a:lnTo>
                    <a:pt x="1007110" y="17780"/>
                  </a:lnTo>
                  <a:cubicBezTo>
                    <a:pt x="941070" y="60960"/>
                    <a:pt x="866140" y="101600"/>
                    <a:pt x="786130" y="138430"/>
                  </a:cubicBezTo>
                  <a:cubicBezTo>
                    <a:pt x="704850" y="176530"/>
                    <a:pt x="621030" y="210820"/>
                    <a:pt x="537210" y="241300"/>
                  </a:cubicBezTo>
                  <a:cubicBezTo>
                    <a:pt x="454660" y="270510"/>
                    <a:pt x="373380" y="295910"/>
                    <a:pt x="295910" y="314960"/>
                  </a:cubicBezTo>
                  <a:cubicBezTo>
                    <a:pt x="219710" y="334010"/>
                    <a:pt x="151130" y="346710"/>
                    <a:pt x="93980" y="354330"/>
                  </a:cubicBezTo>
                  <a:lnTo>
                    <a:pt x="0" y="365760"/>
                  </a:lnTo>
                  <a:lnTo>
                    <a:pt x="0" y="935990"/>
                  </a:lnTo>
                  <a:lnTo>
                    <a:pt x="687070" y="935990"/>
                  </a:lnTo>
                  <a:lnTo>
                    <a:pt x="687070" y="2677160"/>
                  </a:lnTo>
                  <a:lnTo>
                    <a:pt x="3810" y="2677160"/>
                  </a:lnTo>
                  <a:lnTo>
                    <a:pt x="3810" y="3355340"/>
                  </a:lnTo>
                  <a:lnTo>
                    <a:pt x="2062480" y="3355340"/>
                  </a:lnTo>
                  <a:lnTo>
                    <a:pt x="2062480" y="2677160"/>
                  </a:lnTo>
                  <a:lnTo>
                    <a:pt x="1436370" y="2677160"/>
                  </a:lnTo>
                  <a:lnTo>
                    <a:pt x="1436370" y="0"/>
                  </a:lnTo>
                  <a:close/>
                </a:path>
              </a:pathLst>
            </a:custGeom>
            <a:solidFill>
              <a:srgbClr val="73C632"/>
            </a:solidFill>
            <a:ln w="12700">
              <a:solidFill>
                <a:srgbClr val="000000"/>
              </a:solidFill>
            </a:ln>
          </p:spPr>
          <p:txBody>
            <a:bodyPr/>
            <a:lstStyle/>
            <a:p>
              <a:endParaRPr lang="en-US"/>
            </a:p>
          </p:txBody>
        </p:sp>
      </p:grpSp>
      <p:sp>
        <p:nvSpPr>
          <p:cNvPr id="15" name="Freeform 15"/>
          <p:cNvSpPr/>
          <p:nvPr/>
        </p:nvSpPr>
        <p:spPr>
          <a:xfrm>
            <a:off x="204114" y="3902700"/>
            <a:ext cx="2607447" cy="2607447"/>
          </a:xfrm>
          <a:custGeom>
            <a:avLst/>
            <a:gdLst/>
            <a:ahLst/>
            <a:cxnLst/>
            <a:rect l="l" t="t" r="r" b="b"/>
            <a:pathLst>
              <a:path w="2607447" h="2607447">
                <a:moveTo>
                  <a:pt x="0" y="0"/>
                </a:moveTo>
                <a:lnTo>
                  <a:pt x="2607448" y="0"/>
                </a:lnTo>
                <a:lnTo>
                  <a:pt x="2607448" y="2607448"/>
                </a:lnTo>
                <a:lnTo>
                  <a:pt x="0" y="26074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6" name="Freeform 16"/>
          <p:cNvSpPr/>
          <p:nvPr/>
        </p:nvSpPr>
        <p:spPr>
          <a:xfrm rot="21125696">
            <a:off x="1326966" y="5481171"/>
            <a:ext cx="1282754" cy="1038420"/>
          </a:xfrm>
          <a:custGeom>
            <a:avLst/>
            <a:gdLst/>
            <a:ahLst/>
            <a:cxnLst/>
            <a:rect l="l" t="t" r="r" b="b"/>
            <a:pathLst>
              <a:path w="1282754" h="1038420">
                <a:moveTo>
                  <a:pt x="0" y="0"/>
                </a:moveTo>
                <a:lnTo>
                  <a:pt x="1282754" y="0"/>
                </a:lnTo>
                <a:lnTo>
                  <a:pt x="1282754" y="1038420"/>
                </a:lnTo>
                <a:lnTo>
                  <a:pt x="0" y="1038420"/>
                </a:lnTo>
                <a:lnTo>
                  <a:pt x="0" y="0"/>
                </a:lnTo>
                <a:close/>
              </a:path>
            </a:pathLst>
          </a:custGeom>
          <a:blipFill>
            <a:blip r:embed="rId7">
              <a:extLst>
                <a:ext uri="{96DAC541-7B7A-43D3-8B79-37D633B846F1}">
                  <asvg:svgBlip xmlns:asvg="http://schemas.microsoft.com/office/drawing/2016/SVG/main" r:embed="rId8"/>
                </a:ext>
              </a:extLst>
            </a:blip>
            <a:stretch>
              <a:fillRect l="-404" r="-404"/>
            </a:stretch>
          </a:blipFill>
        </p:spPr>
        <p:txBody>
          <a:bodyPr/>
          <a:lstStyle/>
          <a:p>
            <a:endParaRPr lang="en-US"/>
          </a:p>
        </p:txBody>
      </p:sp>
      <p:sp>
        <p:nvSpPr>
          <p:cNvPr id="17" name="TextBox 17"/>
          <p:cNvSpPr txBox="1"/>
          <p:nvPr/>
        </p:nvSpPr>
        <p:spPr>
          <a:xfrm>
            <a:off x="3900955" y="4965481"/>
            <a:ext cx="5934216" cy="1705595"/>
          </a:xfrm>
          <a:prstGeom prst="rect">
            <a:avLst/>
          </a:prstGeom>
        </p:spPr>
        <p:txBody>
          <a:bodyPr lIns="0" tIns="0" rIns="0" bIns="0" rtlCol="0" anchor="t">
            <a:spAutoFit/>
          </a:bodyPr>
          <a:lstStyle/>
          <a:p>
            <a:pPr marL="373380" lvl="1" indent="-186690">
              <a:lnSpc>
                <a:spcPts val="2671"/>
              </a:lnSpc>
              <a:buFont typeface="Arial"/>
              <a:buChar char="•"/>
            </a:pPr>
            <a:r>
              <a:rPr lang="en-US" spc="135">
                <a:solidFill>
                  <a:srgbClr val="000000"/>
                </a:solidFill>
                <a:latin typeface="Kite One Italics"/>
              </a:rPr>
              <a:t>Eating a nutritious diet</a:t>
            </a:r>
          </a:p>
          <a:p>
            <a:pPr marL="373380" lvl="1" indent="-186690">
              <a:lnSpc>
                <a:spcPts val="2671"/>
              </a:lnSpc>
              <a:buFont typeface="Arial"/>
              <a:buChar char="•"/>
            </a:pPr>
            <a:r>
              <a:rPr lang="en-US" spc="135">
                <a:solidFill>
                  <a:srgbClr val="000000"/>
                </a:solidFill>
                <a:latin typeface="Kite One Italics"/>
              </a:rPr>
              <a:t>Staying physically active</a:t>
            </a:r>
          </a:p>
          <a:p>
            <a:pPr marL="830580" lvl="2" indent="-186690">
              <a:lnSpc>
                <a:spcPts val="2671"/>
              </a:lnSpc>
              <a:buFont typeface="Arial"/>
              <a:buChar char="•"/>
            </a:pPr>
            <a:r>
              <a:rPr lang="en-US" spc="135">
                <a:solidFill>
                  <a:srgbClr val="000000"/>
                </a:solidFill>
                <a:latin typeface="Kite One Italics"/>
              </a:rPr>
              <a:t>Both are very important for liver health and preventing fatty liver &amp; liver damage!</a:t>
            </a:r>
          </a:p>
          <a:p>
            <a:pPr marL="373380" lvl="1" indent="-186690">
              <a:lnSpc>
                <a:spcPts val="2671"/>
              </a:lnSpc>
              <a:buFont typeface="Arial"/>
              <a:buChar char="•"/>
            </a:pPr>
            <a:r>
              <a:rPr lang="en-US" spc="135">
                <a:solidFill>
                  <a:srgbClr val="000000"/>
                </a:solidFill>
                <a:latin typeface="Kite One Italics"/>
              </a:rPr>
              <a:t>Avoiding alcohol and cigarettes -</a:t>
            </a:r>
          </a:p>
        </p:txBody>
      </p:sp>
      <p:sp>
        <p:nvSpPr>
          <p:cNvPr id="18" name="TextBox 18"/>
          <p:cNvSpPr txBox="1"/>
          <p:nvPr/>
        </p:nvSpPr>
        <p:spPr>
          <a:xfrm>
            <a:off x="7690322" y="6321622"/>
            <a:ext cx="5934216" cy="333040"/>
          </a:xfrm>
          <a:prstGeom prst="rect">
            <a:avLst/>
          </a:prstGeom>
        </p:spPr>
        <p:txBody>
          <a:bodyPr lIns="0" tIns="0" rIns="0" bIns="0" rtlCol="0" anchor="t">
            <a:spAutoFit/>
          </a:bodyPr>
          <a:lstStyle/>
          <a:p>
            <a:pPr lvl="1" algn="just">
              <a:lnSpc>
                <a:spcPts val="2940"/>
              </a:lnSpc>
            </a:pPr>
            <a:r>
              <a:rPr lang="en-US" sz="1600">
                <a:solidFill>
                  <a:srgbClr val="000000"/>
                </a:solidFill>
                <a:latin typeface="Kite One Italics"/>
              </a:rPr>
              <a:t>These contain toxins that can harm the liver.</a:t>
            </a:r>
            <a:endParaRPr lang="en-US" sz="1600">
              <a:cs typeface="Calibri"/>
            </a:endParaRPr>
          </a:p>
        </p:txBody>
      </p:sp>
      <p:grpSp>
        <p:nvGrpSpPr>
          <p:cNvPr id="19" name="Group 19"/>
          <p:cNvGrpSpPr/>
          <p:nvPr/>
        </p:nvGrpSpPr>
        <p:grpSpPr>
          <a:xfrm>
            <a:off x="9302284" y="4103642"/>
            <a:ext cx="2451972" cy="2698517"/>
            <a:chOff x="0" y="0"/>
            <a:chExt cx="3269296" cy="3598023"/>
          </a:xfrm>
        </p:grpSpPr>
        <p:sp>
          <p:nvSpPr>
            <p:cNvPr id="20" name="Freeform 20"/>
            <p:cNvSpPr/>
            <p:nvPr/>
          </p:nvSpPr>
          <p:spPr>
            <a:xfrm rot="1656161">
              <a:off x="409142" y="409142"/>
              <a:ext cx="2341171" cy="2341171"/>
            </a:xfrm>
            <a:custGeom>
              <a:avLst/>
              <a:gdLst/>
              <a:ahLst/>
              <a:cxnLst/>
              <a:rect l="l" t="t" r="r" b="b"/>
              <a:pathLst>
                <a:path w="2341171" h="2341171">
                  <a:moveTo>
                    <a:pt x="0" y="0"/>
                  </a:moveTo>
                  <a:lnTo>
                    <a:pt x="2341172" y="0"/>
                  </a:lnTo>
                  <a:lnTo>
                    <a:pt x="2341172" y="2341172"/>
                  </a:lnTo>
                  <a:lnTo>
                    <a:pt x="0" y="23411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1" name="Freeform 21"/>
            <p:cNvSpPr/>
            <p:nvPr/>
          </p:nvSpPr>
          <p:spPr>
            <a:xfrm rot="-2230324" flipH="1">
              <a:off x="915649" y="1244376"/>
              <a:ext cx="1960527" cy="1960527"/>
            </a:xfrm>
            <a:custGeom>
              <a:avLst/>
              <a:gdLst/>
              <a:ahLst/>
              <a:cxnLst/>
              <a:rect l="l" t="t" r="r" b="b"/>
              <a:pathLst>
                <a:path w="1960527" h="1960527">
                  <a:moveTo>
                    <a:pt x="1960527" y="0"/>
                  </a:moveTo>
                  <a:lnTo>
                    <a:pt x="0" y="0"/>
                  </a:lnTo>
                  <a:lnTo>
                    <a:pt x="0" y="1960527"/>
                  </a:lnTo>
                  <a:lnTo>
                    <a:pt x="1960527" y="1960527"/>
                  </a:lnTo>
                  <a:lnTo>
                    <a:pt x="1960527"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sp>
        <p:nvSpPr>
          <p:cNvPr id="22" name="TextBox 22"/>
          <p:cNvSpPr txBox="1"/>
          <p:nvPr/>
        </p:nvSpPr>
        <p:spPr>
          <a:xfrm>
            <a:off x="3047122" y="4566357"/>
            <a:ext cx="5934216" cy="399633"/>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Leading a healthy lifestyle.</a:t>
            </a:r>
          </a:p>
        </p:txBody>
      </p:sp>
      <p:grpSp>
        <p:nvGrpSpPr>
          <p:cNvPr id="23" name="Group 23"/>
          <p:cNvGrpSpPr/>
          <p:nvPr/>
        </p:nvGrpSpPr>
        <p:grpSpPr>
          <a:xfrm>
            <a:off x="0" y="0"/>
            <a:ext cx="12343424" cy="403799"/>
            <a:chOff x="0" y="0"/>
            <a:chExt cx="16457898" cy="538398"/>
          </a:xfrm>
        </p:grpSpPr>
        <p:pic>
          <p:nvPicPr>
            <p:cNvPr id="24" name="Picture 24"/>
            <p:cNvPicPr>
              <a:picLocks noChangeAspect="1"/>
            </p:cNvPicPr>
            <p:nvPr/>
          </p:nvPicPr>
          <p:blipFill>
            <a:blip r:embed="rId13"/>
            <a:srcRect t="48843" b="48843"/>
            <a:stretch>
              <a:fillRect/>
            </a:stretch>
          </p:blipFill>
          <p:spPr>
            <a:xfrm>
              <a:off x="0" y="0"/>
              <a:ext cx="16457898" cy="538398"/>
            </a:xfrm>
            <a:prstGeom prst="rect">
              <a:avLst/>
            </a:prstGeom>
          </p:spPr>
        </p:pic>
      </p:grpSp>
      <p:grpSp>
        <p:nvGrpSpPr>
          <p:cNvPr id="25" name="Group 25"/>
          <p:cNvGrpSpPr/>
          <p:nvPr/>
        </p:nvGrpSpPr>
        <p:grpSpPr>
          <a:xfrm>
            <a:off x="-26545" y="0"/>
            <a:ext cx="12343424" cy="403799"/>
            <a:chOff x="0" y="0"/>
            <a:chExt cx="16457898" cy="538398"/>
          </a:xfrm>
        </p:grpSpPr>
        <p:pic>
          <p:nvPicPr>
            <p:cNvPr id="26" name="Picture 26"/>
            <p:cNvPicPr>
              <a:picLocks noChangeAspect="1"/>
            </p:cNvPicPr>
            <p:nvPr/>
          </p:nvPicPr>
          <p:blipFill>
            <a:blip r:embed="rId14"/>
            <a:srcRect t="47546" b="47546"/>
            <a:stretch>
              <a:fillRect/>
            </a:stretch>
          </p:blipFill>
          <p:spPr>
            <a:xfrm>
              <a:off x="0" y="0"/>
              <a:ext cx="16457898" cy="538398"/>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230943"/>
            <a:ext cx="13221428" cy="899453"/>
            <a:chOff x="0" y="0"/>
            <a:chExt cx="12860986" cy="874932"/>
          </a:xfrm>
        </p:grpSpPr>
        <p:sp>
          <p:nvSpPr>
            <p:cNvPr id="3" name="Freeform 3"/>
            <p:cNvSpPr/>
            <p:nvPr/>
          </p:nvSpPr>
          <p:spPr>
            <a:xfrm>
              <a:off x="0" y="0"/>
              <a:ext cx="12860986" cy="874932"/>
            </a:xfrm>
            <a:custGeom>
              <a:avLst/>
              <a:gdLst/>
              <a:ahLst/>
              <a:cxnLst/>
              <a:rect l="l" t="t" r="r" b="b"/>
              <a:pathLst>
                <a:path w="12860986" h="874932">
                  <a:moveTo>
                    <a:pt x="0" y="0"/>
                  </a:moveTo>
                  <a:lnTo>
                    <a:pt x="12860986" y="0"/>
                  </a:lnTo>
                  <a:lnTo>
                    <a:pt x="12860986" y="874932"/>
                  </a:lnTo>
                  <a:lnTo>
                    <a:pt x="0" y="874932"/>
                  </a:lnTo>
                  <a:close/>
                </a:path>
              </a:pathLst>
            </a:custGeom>
            <a:solidFill>
              <a:srgbClr val="E7AE0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3"/>
            <a:srcRect t="48364" b="48364"/>
            <a:stretch>
              <a:fillRect/>
            </a:stretch>
          </p:blipFill>
          <p:spPr>
            <a:xfrm>
              <a:off x="0" y="0"/>
              <a:ext cx="16457898" cy="538398"/>
            </a:xfrm>
            <a:prstGeom prst="rect">
              <a:avLst/>
            </a:prstGeom>
          </p:spPr>
        </p:pic>
      </p:grpSp>
      <p:sp>
        <p:nvSpPr>
          <p:cNvPr id="6" name="TextBox 6"/>
          <p:cNvSpPr txBox="1"/>
          <p:nvPr/>
        </p:nvSpPr>
        <p:spPr>
          <a:xfrm>
            <a:off x="83068" y="472129"/>
            <a:ext cx="12139188" cy="544830"/>
          </a:xfrm>
          <a:prstGeom prst="rect">
            <a:avLst/>
          </a:prstGeom>
        </p:spPr>
        <p:txBody>
          <a:bodyPr lIns="0" tIns="0" rIns="0" bIns="0" rtlCol="0" anchor="t">
            <a:spAutoFit/>
          </a:bodyPr>
          <a:lstStyle/>
          <a:p>
            <a:pPr algn="ctr">
              <a:lnSpc>
                <a:spcPts val="4480"/>
              </a:lnSpc>
            </a:pPr>
            <a:r>
              <a:rPr lang="en-US" sz="3200">
                <a:solidFill>
                  <a:srgbClr val="000000"/>
                </a:solidFill>
                <a:latin typeface="Libre Baskerville Bold"/>
              </a:rPr>
              <a:t>There is no cure for chronic hepatitis B.</a:t>
            </a:r>
          </a:p>
        </p:txBody>
      </p:sp>
      <p:sp>
        <p:nvSpPr>
          <p:cNvPr id="7" name="TextBox 7"/>
          <p:cNvSpPr txBox="1"/>
          <p:nvPr/>
        </p:nvSpPr>
        <p:spPr>
          <a:xfrm>
            <a:off x="508680" y="1538599"/>
            <a:ext cx="11030478" cy="1554336"/>
          </a:xfrm>
          <a:prstGeom prst="rect">
            <a:avLst/>
          </a:prstGeom>
        </p:spPr>
        <p:txBody>
          <a:bodyPr wrap="square" lIns="0" tIns="0" rIns="0" bIns="0" rtlCol="0" anchor="t">
            <a:spAutoFit/>
          </a:bodyPr>
          <a:lstStyle/>
          <a:p>
            <a:pPr algn="ctr">
              <a:lnSpc>
                <a:spcPts val="4129"/>
              </a:lnSpc>
            </a:pPr>
            <a:r>
              <a:rPr lang="en-US" sz="2900">
                <a:solidFill>
                  <a:srgbClr val="222222"/>
                </a:solidFill>
                <a:latin typeface="Kite One"/>
              </a:rPr>
              <a:t>Claims that medicine or herbal remedies can cure the virus are false. Herbal medication can actually cause damage to the liver. Preventing damage to the liver is important when living with hepatitis B.</a:t>
            </a:r>
            <a:endParaRPr lang="en-US" sz="2949">
              <a:solidFill>
                <a:srgbClr val="222222"/>
              </a:solidFill>
              <a:latin typeface="Kite One"/>
            </a:endParaRPr>
          </a:p>
        </p:txBody>
      </p:sp>
      <p:grpSp>
        <p:nvGrpSpPr>
          <p:cNvPr id="8" name="Group 8"/>
          <p:cNvGrpSpPr/>
          <p:nvPr/>
        </p:nvGrpSpPr>
        <p:grpSpPr>
          <a:xfrm>
            <a:off x="4142284" y="3474648"/>
            <a:ext cx="4359507" cy="4277843"/>
            <a:chOff x="0" y="0"/>
            <a:chExt cx="5812676" cy="5703791"/>
          </a:xfrm>
        </p:grpSpPr>
        <p:sp>
          <p:nvSpPr>
            <p:cNvPr id="9" name="Freeform 9"/>
            <p:cNvSpPr/>
            <p:nvPr/>
          </p:nvSpPr>
          <p:spPr>
            <a:xfrm rot="232163">
              <a:off x="805139" y="996561"/>
              <a:ext cx="1534268" cy="2622681"/>
            </a:xfrm>
            <a:custGeom>
              <a:avLst/>
              <a:gdLst/>
              <a:ahLst/>
              <a:cxnLst/>
              <a:rect l="l" t="t" r="r" b="b"/>
              <a:pathLst>
                <a:path w="1534268" h="2622681">
                  <a:moveTo>
                    <a:pt x="0" y="0"/>
                  </a:moveTo>
                  <a:lnTo>
                    <a:pt x="1534269" y="0"/>
                  </a:lnTo>
                  <a:lnTo>
                    <a:pt x="1534269" y="2622681"/>
                  </a:lnTo>
                  <a:lnTo>
                    <a:pt x="0" y="2622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08884" y="0"/>
              <a:ext cx="5703791" cy="5703791"/>
            </a:xfrm>
            <a:custGeom>
              <a:avLst/>
              <a:gdLst/>
              <a:ahLst/>
              <a:cxnLst/>
              <a:rect l="l" t="t" r="r" b="b"/>
              <a:pathLst>
                <a:path w="5703791" h="5703791">
                  <a:moveTo>
                    <a:pt x="0" y="0"/>
                  </a:moveTo>
                  <a:lnTo>
                    <a:pt x="5703792" y="0"/>
                  </a:lnTo>
                  <a:lnTo>
                    <a:pt x="5703792" y="5703791"/>
                  </a:lnTo>
                  <a:lnTo>
                    <a:pt x="0" y="57037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rot="-3567551">
              <a:off x="511866" y="2394790"/>
              <a:ext cx="1044193" cy="1784946"/>
            </a:xfrm>
            <a:custGeom>
              <a:avLst/>
              <a:gdLst/>
              <a:ahLst/>
              <a:cxnLst/>
              <a:rect l="l" t="t" r="r" b="b"/>
              <a:pathLst>
                <a:path w="1044193" h="1784946">
                  <a:moveTo>
                    <a:pt x="0" y="0"/>
                  </a:moveTo>
                  <a:lnTo>
                    <a:pt x="1044193" y="0"/>
                  </a:lnTo>
                  <a:lnTo>
                    <a:pt x="1044193" y="1784946"/>
                  </a:lnTo>
                  <a:lnTo>
                    <a:pt x="0" y="17849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2" name="Freeform 12"/>
          <p:cNvSpPr/>
          <p:nvPr/>
        </p:nvSpPr>
        <p:spPr>
          <a:xfrm>
            <a:off x="3868205" y="2945352"/>
            <a:ext cx="1449589" cy="1449589"/>
          </a:xfrm>
          <a:custGeom>
            <a:avLst/>
            <a:gdLst/>
            <a:ahLst/>
            <a:cxnLst/>
            <a:rect l="l" t="t" r="r" b="b"/>
            <a:pathLst>
              <a:path w="1449589" h="1449589">
                <a:moveTo>
                  <a:pt x="0" y="0"/>
                </a:moveTo>
                <a:lnTo>
                  <a:pt x="1449589" y="0"/>
                </a:lnTo>
                <a:lnTo>
                  <a:pt x="1449589" y="1449589"/>
                </a:lnTo>
                <a:lnTo>
                  <a:pt x="0" y="14495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TextBox 13"/>
          <p:cNvSpPr txBox="1"/>
          <p:nvPr/>
        </p:nvSpPr>
        <p:spPr>
          <a:xfrm rot="-719232">
            <a:off x="2638522" y="4104110"/>
            <a:ext cx="6059549" cy="516212"/>
          </a:xfrm>
          <a:prstGeom prst="rect">
            <a:avLst/>
          </a:prstGeom>
        </p:spPr>
        <p:txBody>
          <a:bodyPr lIns="0" tIns="0" rIns="0" bIns="0" rtlCol="0" anchor="t">
            <a:spAutoFit/>
          </a:bodyPr>
          <a:lstStyle/>
          <a:p>
            <a:pPr algn="ctr">
              <a:lnSpc>
                <a:spcPts val="4129"/>
              </a:lnSpc>
            </a:pPr>
            <a:r>
              <a:rPr lang="en-US" sz="2949">
                <a:solidFill>
                  <a:srgbClr val="FFFFFF"/>
                </a:solidFill>
                <a:latin typeface="Archivo Black"/>
              </a:rPr>
              <a:t>CANNOT CURE</a:t>
            </a:r>
          </a:p>
        </p:txBody>
      </p:sp>
      <p:sp>
        <p:nvSpPr>
          <p:cNvPr id="14" name="TextBox 14"/>
          <p:cNvSpPr txBox="1"/>
          <p:nvPr/>
        </p:nvSpPr>
        <p:spPr>
          <a:xfrm rot="-719232">
            <a:off x="2638522" y="4032948"/>
            <a:ext cx="6059549" cy="516212"/>
          </a:xfrm>
          <a:prstGeom prst="rect">
            <a:avLst/>
          </a:prstGeom>
        </p:spPr>
        <p:txBody>
          <a:bodyPr lIns="0" tIns="0" rIns="0" bIns="0" rtlCol="0" anchor="t">
            <a:spAutoFit/>
          </a:bodyPr>
          <a:lstStyle/>
          <a:p>
            <a:pPr algn="ctr">
              <a:lnSpc>
                <a:spcPts val="4129"/>
              </a:lnSpc>
            </a:pPr>
            <a:r>
              <a:rPr lang="en-US" sz="2949">
                <a:solidFill>
                  <a:srgbClr val="222222"/>
                </a:solidFill>
                <a:latin typeface="Archivo Black"/>
              </a:rPr>
              <a:t>CANNOT CURE</a:t>
            </a:r>
          </a:p>
        </p:txBody>
      </p:sp>
      <p:grpSp>
        <p:nvGrpSpPr>
          <p:cNvPr id="15" name="Group 15"/>
          <p:cNvGrpSpPr/>
          <p:nvPr/>
        </p:nvGrpSpPr>
        <p:grpSpPr>
          <a:xfrm>
            <a:off x="0" y="-19050"/>
            <a:ext cx="12343424" cy="403799"/>
            <a:chOff x="0" y="0"/>
            <a:chExt cx="16457898" cy="538398"/>
          </a:xfrm>
        </p:grpSpPr>
        <p:pic>
          <p:nvPicPr>
            <p:cNvPr id="16" name="Picture 16"/>
            <p:cNvPicPr>
              <a:picLocks noChangeAspect="1"/>
            </p:cNvPicPr>
            <p:nvPr/>
          </p:nvPicPr>
          <p:blipFill>
            <a:blip r:embed="rId10"/>
            <a:srcRect t="48843" b="48843"/>
            <a:stretch>
              <a:fillRect/>
            </a:stretch>
          </p:blipFill>
          <p:spPr>
            <a:xfrm>
              <a:off x="0" y="0"/>
              <a:ext cx="16457898" cy="538398"/>
            </a:xfrm>
            <a:prstGeom prst="rect">
              <a:avLst/>
            </a:prstGeom>
          </p:spPr>
        </p:pic>
      </p:grpSp>
      <p:grpSp>
        <p:nvGrpSpPr>
          <p:cNvPr id="17" name="Group 17"/>
          <p:cNvGrpSpPr/>
          <p:nvPr/>
        </p:nvGrpSpPr>
        <p:grpSpPr>
          <a:xfrm>
            <a:off x="-75712" y="0"/>
            <a:ext cx="12343424" cy="403799"/>
            <a:chOff x="0" y="0"/>
            <a:chExt cx="16457898" cy="538398"/>
          </a:xfrm>
        </p:grpSpPr>
        <p:pic>
          <p:nvPicPr>
            <p:cNvPr id="18" name="Picture 18"/>
            <p:cNvPicPr>
              <a:picLocks noChangeAspect="1"/>
            </p:cNvPicPr>
            <p:nvPr/>
          </p:nvPicPr>
          <p:blipFill>
            <a:blip r:embed="rId11"/>
            <a:srcRect t="47546" b="47546"/>
            <a:stretch>
              <a:fillRect/>
            </a:stretch>
          </p:blipFill>
          <p:spPr>
            <a:xfrm>
              <a:off x="0" y="0"/>
              <a:ext cx="16457898" cy="538398"/>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3"/>
            <a:srcRect t="48364" b="48364"/>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90369" y="230943"/>
            <a:ext cx="13221428" cy="899453"/>
            <a:chOff x="0" y="0"/>
            <a:chExt cx="12860986" cy="874932"/>
          </a:xfrm>
        </p:grpSpPr>
        <p:sp>
          <p:nvSpPr>
            <p:cNvPr id="6" name="Freeform 6"/>
            <p:cNvSpPr/>
            <p:nvPr/>
          </p:nvSpPr>
          <p:spPr>
            <a:xfrm>
              <a:off x="0" y="0"/>
              <a:ext cx="12860986" cy="874932"/>
            </a:xfrm>
            <a:custGeom>
              <a:avLst/>
              <a:gdLst/>
              <a:ahLst/>
              <a:cxnLst/>
              <a:rect l="l" t="t" r="r" b="b"/>
              <a:pathLst>
                <a:path w="12860986" h="874932">
                  <a:moveTo>
                    <a:pt x="0" y="0"/>
                  </a:moveTo>
                  <a:lnTo>
                    <a:pt x="12860986" y="0"/>
                  </a:lnTo>
                  <a:lnTo>
                    <a:pt x="12860986" y="874932"/>
                  </a:lnTo>
                  <a:lnTo>
                    <a:pt x="0" y="874932"/>
                  </a:lnTo>
                  <a:close/>
                </a:path>
              </a:pathLst>
            </a:custGeom>
            <a:solidFill>
              <a:srgbClr val="E7AE00"/>
            </a:solidFill>
          </p:spPr>
          <p:txBody>
            <a:bodyPr/>
            <a:lstStyle/>
            <a:p>
              <a:endParaRPr lang="en-US"/>
            </a:p>
          </p:txBody>
        </p:sp>
      </p:grpSp>
      <p:sp>
        <p:nvSpPr>
          <p:cNvPr id="7" name="TextBox 7"/>
          <p:cNvSpPr txBox="1"/>
          <p:nvPr/>
        </p:nvSpPr>
        <p:spPr>
          <a:xfrm>
            <a:off x="11749" y="488287"/>
            <a:ext cx="12139188" cy="537845"/>
          </a:xfrm>
          <a:prstGeom prst="rect">
            <a:avLst/>
          </a:prstGeom>
        </p:spPr>
        <p:txBody>
          <a:bodyPr lIns="0" tIns="0" rIns="0" bIns="0" rtlCol="0" anchor="t">
            <a:spAutoFit/>
          </a:bodyPr>
          <a:lstStyle/>
          <a:p>
            <a:pPr algn="ctr">
              <a:lnSpc>
                <a:spcPts val="4480"/>
              </a:lnSpc>
            </a:pPr>
            <a:r>
              <a:rPr lang="en-US" sz="3200">
                <a:solidFill>
                  <a:srgbClr val="000000"/>
                </a:solidFill>
                <a:latin typeface="Libre Baskerville Bold"/>
              </a:rPr>
              <a:t>There are treatments for hepatitis B.</a:t>
            </a:r>
          </a:p>
        </p:txBody>
      </p:sp>
      <p:sp>
        <p:nvSpPr>
          <p:cNvPr id="8" name="TextBox 8"/>
          <p:cNvSpPr txBox="1"/>
          <p:nvPr/>
        </p:nvSpPr>
        <p:spPr>
          <a:xfrm>
            <a:off x="276918" y="2603066"/>
            <a:ext cx="7303108" cy="3747757"/>
          </a:xfrm>
          <a:prstGeom prst="rect">
            <a:avLst/>
          </a:prstGeom>
        </p:spPr>
        <p:txBody>
          <a:bodyPr wrap="square" lIns="0" tIns="0" rIns="0" bIns="0" rtlCol="0" anchor="t">
            <a:spAutoFit/>
          </a:bodyPr>
          <a:lstStyle/>
          <a:p>
            <a:pPr algn="ctr">
              <a:lnSpc>
                <a:spcPts val="4245"/>
              </a:lnSpc>
            </a:pPr>
            <a:r>
              <a:rPr lang="en-US" sz="3000">
                <a:solidFill>
                  <a:srgbClr val="222222"/>
                </a:solidFill>
                <a:latin typeface="Kite One"/>
              </a:rPr>
              <a:t>There are treatments, called antivirals, that can effectively control the virus and prevent liver damage. Preventing liver damage is necessary in order to live a long and healthy life with hepatitis B. Medication may not be needed for everyone – it's important to talk to a doctor first!</a:t>
            </a:r>
          </a:p>
        </p:txBody>
      </p:sp>
      <p:sp>
        <p:nvSpPr>
          <p:cNvPr id="9" name="Freeform 9"/>
          <p:cNvSpPr/>
          <p:nvPr/>
        </p:nvSpPr>
        <p:spPr>
          <a:xfrm>
            <a:off x="7761977" y="2360597"/>
            <a:ext cx="4059033" cy="4059033"/>
          </a:xfrm>
          <a:custGeom>
            <a:avLst/>
            <a:gdLst/>
            <a:ahLst/>
            <a:cxnLst/>
            <a:rect l="l" t="t" r="r" b="b"/>
            <a:pathLst>
              <a:path w="4059033" h="4059033">
                <a:moveTo>
                  <a:pt x="0" y="0"/>
                </a:moveTo>
                <a:lnTo>
                  <a:pt x="4059033" y="0"/>
                </a:lnTo>
                <a:lnTo>
                  <a:pt x="4059033" y="4059033"/>
                </a:lnTo>
                <a:lnTo>
                  <a:pt x="0" y="40590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1394922">
            <a:off x="10371549" y="5030412"/>
            <a:ext cx="702051" cy="702051"/>
          </a:xfrm>
          <a:custGeom>
            <a:avLst/>
            <a:gdLst/>
            <a:ahLst/>
            <a:cxnLst/>
            <a:rect l="l" t="t" r="r" b="b"/>
            <a:pathLst>
              <a:path w="702051" h="702051">
                <a:moveTo>
                  <a:pt x="0" y="0"/>
                </a:moveTo>
                <a:lnTo>
                  <a:pt x="702050" y="0"/>
                </a:lnTo>
                <a:lnTo>
                  <a:pt x="702050" y="702051"/>
                </a:lnTo>
                <a:lnTo>
                  <a:pt x="0" y="7020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7991634" y="2676314"/>
            <a:ext cx="3415756" cy="3415756"/>
          </a:xfrm>
          <a:custGeom>
            <a:avLst/>
            <a:gdLst/>
            <a:ahLst/>
            <a:cxnLst/>
            <a:rect l="l" t="t" r="r" b="b"/>
            <a:pathLst>
              <a:path w="3415756" h="3415756">
                <a:moveTo>
                  <a:pt x="0" y="0"/>
                </a:moveTo>
                <a:lnTo>
                  <a:pt x="3415756" y="0"/>
                </a:lnTo>
                <a:lnTo>
                  <a:pt x="3415756" y="3415756"/>
                </a:lnTo>
                <a:lnTo>
                  <a:pt x="0" y="341575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rot="6037825">
            <a:off x="10124198" y="5336503"/>
            <a:ext cx="702051" cy="702051"/>
          </a:xfrm>
          <a:custGeom>
            <a:avLst/>
            <a:gdLst/>
            <a:ahLst/>
            <a:cxnLst/>
            <a:rect l="l" t="t" r="r" b="b"/>
            <a:pathLst>
              <a:path w="702051" h="702051">
                <a:moveTo>
                  <a:pt x="0" y="0"/>
                </a:moveTo>
                <a:lnTo>
                  <a:pt x="702051" y="0"/>
                </a:lnTo>
                <a:lnTo>
                  <a:pt x="702051" y="702050"/>
                </a:lnTo>
                <a:lnTo>
                  <a:pt x="0" y="702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19050" y="1502001"/>
            <a:ext cx="9412822" cy="1028144"/>
          </a:xfrm>
          <a:prstGeom prst="rect">
            <a:avLst/>
          </a:prstGeom>
        </p:spPr>
        <p:txBody>
          <a:bodyPr lIns="0" tIns="0" rIns="0" bIns="0" rtlCol="0" anchor="t">
            <a:spAutoFit/>
          </a:bodyPr>
          <a:lstStyle/>
          <a:p>
            <a:pPr algn="ctr">
              <a:lnSpc>
                <a:spcPts val="8430"/>
              </a:lnSpc>
            </a:pPr>
            <a:r>
              <a:rPr lang="en-US" sz="6021">
                <a:solidFill>
                  <a:srgbClr val="231F1F"/>
                </a:solidFill>
                <a:latin typeface="Bebas Neue Cyrillic"/>
              </a:rPr>
              <a:t>But, the good news is that...</a:t>
            </a:r>
          </a:p>
        </p:txBody>
      </p:sp>
      <p:grpSp>
        <p:nvGrpSpPr>
          <p:cNvPr id="14" name="Group 14"/>
          <p:cNvGrpSpPr/>
          <p:nvPr/>
        </p:nvGrpSpPr>
        <p:grpSpPr>
          <a:xfrm>
            <a:off x="0" y="0"/>
            <a:ext cx="12343424" cy="403799"/>
            <a:chOff x="0" y="0"/>
            <a:chExt cx="16457898" cy="538398"/>
          </a:xfrm>
        </p:grpSpPr>
        <p:pic>
          <p:nvPicPr>
            <p:cNvPr id="15" name="Picture 15"/>
            <p:cNvPicPr>
              <a:picLocks noChangeAspect="1"/>
            </p:cNvPicPr>
            <p:nvPr/>
          </p:nvPicPr>
          <p:blipFill>
            <a:blip r:embed="rId10"/>
            <a:srcRect t="48843" b="48843"/>
            <a:stretch>
              <a:fillRect/>
            </a:stretch>
          </p:blipFill>
          <p:spPr>
            <a:xfrm>
              <a:off x="0" y="0"/>
              <a:ext cx="16457898" cy="538398"/>
            </a:xfrm>
            <a:prstGeom prst="rect">
              <a:avLst/>
            </a:prstGeom>
          </p:spPr>
        </p:pic>
      </p:grpSp>
      <p:grpSp>
        <p:nvGrpSpPr>
          <p:cNvPr id="16" name="Group 16"/>
          <p:cNvGrpSpPr/>
          <p:nvPr/>
        </p:nvGrpSpPr>
        <p:grpSpPr>
          <a:xfrm>
            <a:off x="-90369" y="0"/>
            <a:ext cx="12343424" cy="403799"/>
            <a:chOff x="0" y="0"/>
            <a:chExt cx="16457898" cy="538398"/>
          </a:xfrm>
        </p:grpSpPr>
        <p:pic>
          <p:nvPicPr>
            <p:cNvPr id="17" name="Picture 17"/>
            <p:cNvPicPr>
              <a:picLocks noChangeAspect="1"/>
            </p:cNvPicPr>
            <p:nvPr/>
          </p:nvPicPr>
          <p:blipFill>
            <a:blip r:embed="rId11"/>
            <a:srcRect t="47546" b="47546"/>
            <a:stretch>
              <a:fillRect/>
            </a:stretch>
          </p:blipFill>
          <p:spPr>
            <a:xfrm>
              <a:off x="0" y="0"/>
              <a:ext cx="16457898" cy="538398"/>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8364" b="48364"/>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90369" y="230943"/>
            <a:ext cx="13221428" cy="848115"/>
            <a:chOff x="0" y="0"/>
            <a:chExt cx="12860986" cy="824994"/>
          </a:xfrm>
        </p:grpSpPr>
        <p:sp>
          <p:nvSpPr>
            <p:cNvPr id="6" name="Freeform 6"/>
            <p:cNvSpPr/>
            <p:nvPr/>
          </p:nvSpPr>
          <p:spPr>
            <a:xfrm>
              <a:off x="0" y="0"/>
              <a:ext cx="12860986" cy="824994"/>
            </a:xfrm>
            <a:custGeom>
              <a:avLst/>
              <a:gdLst/>
              <a:ahLst/>
              <a:cxnLst/>
              <a:rect l="l" t="t" r="r" b="b"/>
              <a:pathLst>
                <a:path w="12860986" h="824994">
                  <a:moveTo>
                    <a:pt x="0" y="0"/>
                  </a:moveTo>
                  <a:lnTo>
                    <a:pt x="12860986" y="0"/>
                  </a:lnTo>
                  <a:lnTo>
                    <a:pt x="12860986" y="824994"/>
                  </a:lnTo>
                  <a:lnTo>
                    <a:pt x="0" y="824994"/>
                  </a:lnTo>
                  <a:close/>
                </a:path>
              </a:pathLst>
            </a:custGeom>
            <a:solidFill>
              <a:srgbClr val="E7AE00"/>
            </a:solidFill>
          </p:spPr>
          <p:txBody>
            <a:bodyPr/>
            <a:lstStyle/>
            <a:p>
              <a:endParaRPr lang="en-US"/>
            </a:p>
          </p:txBody>
        </p:sp>
      </p:grpSp>
      <p:sp>
        <p:nvSpPr>
          <p:cNvPr id="7" name="TextBox 7"/>
          <p:cNvSpPr txBox="1"/>
          <p:nvPr/>
        </p:nvSpPr>
        <p:spPr>
          <a:xfrm>
            <a:off x="26218" y="409592"/>
            <a:ext cx="12139188" cy="517208"/>
          </a:xfrm>
          <a:prstGeom prst="rect">
            <a:avLst/>
          </a:prstGeom>
        </p:spPr>
        <p:txBody>
          <a:bodyPr lIns="0" tIns="0" rIns="0" bIns="0" rtlCol="0" anchor="t">
            <a:spAutoFit/>
          </a:bodyPr>
          <a:lstStyle/>
          <a:p>
            <a:pPr algn="ctr">
              <a:lnSpc>
                <a:spcPts val="4226"/>
              </a:lnSpc>
            </a:pPr>
            <a:r>
              <a:rPr lang="en-US" sz="3018">
                <a:solidFill>
                  <a:srgbClr val="000000"/>
                </a:solidFill>
                <a:latin typeface="Libre Baskerville Bold"/>
              </a:rPr>
              <a:t>Why should people get tested for hepatitis B?</a:t>
            </a:r>
          </a:p>
        </p:txBody>
      </p:sp>
      <p:grpSp>
        <p:nvGrpSpPr>
          <p:cNvPr id="8" name="Group 8"/>
          <p:cNvGrpSpPr/>
          <p:nvPr/>
        </p:nvGrpSpPr>
        <p:grpSpPr>
          <a:xfrm>
            <a:off x="923385" y="0"/>
            <a:ext cx="9527531" cy="483454"/>
            <a:chOff x="0" y="0"/>
            <a:chExt cx="11117916" cy="571500"/>
          </a:xfrm>
        </p:grpSpPr>
        <p:sp>
          <p:nvSpPr>
            <p:cNvPr id="9" name="Freeform 9"/>
            <p:cNvSpPr/>
            <p:nvPr/>
          </p:nvSpPr>
          <p:spPr>
            <a:xfrm>
              <a:off x="0" y="255270"/>
              <a:ext cx="11117916" cy="69850"/>
            </a:xfrm>
            <a:custGeom>
              <a:avLst/>
              <a:gdLst/>
              <a:ahLst/>
              <a:cxnLst/>
              <a:rect l="l" t="t" r="r" b="b"/>
              <a:pathLst>
                <a:path w="11117916" h="69850">
                  <a:moveTo>
                    <a:pt x="10827086" y="0"/>
                  </a:moveTo>
                  <a:lnTo>
                    <a:pt x="0" y="0"/>
                  </a:lnTo>
                  <a:lnTo>
                    <a:pt x="0" y="69850"/>
                  </a:lnTo>
                  <a:lnTo>
                    <a:pt x="11117916" y="69850"/>
                  </a:lnTo>
                  <a:lnTo>
                    <a:pt x="11117916" y="0"/>
                  </a:lnTo>
                  <a:close/>
                </a:path>
              </a:pathLst>
            </a:custGeom>
            <a:solidFill>
              <a:srgbClr val="CF221E"/>
            </a:solidFill>
          </p:spPr>
          <p:txBody>
            <a:bodyPr/>
            <a:lstStyle/>
            <a:p>
              <a:endParaRPr lang="en-US"/>
            </a:p>
          </p:txBody>
        </p:sp>
      </p:grpSp>
      <p:grpSp>
        <p:nvGrpSpPr>
          <p:cNvPr id="10" name="Group 10"/>
          <p:cNvGrpSpPr/>
          <p:nvPr/>
        </p:nvGrpSpPr>
        <p:grpSpPr>
          <a:xfrm>
            <a:off x="-505888" y="3200703"/>
            <a:ext cx="13601560" cy="1231276"/>
            <a:chOff x="0" y="0"/>
            <a:chExt cx="15925627" cy="1441662"/>
          </a:xfrm>
        </p:grpSpPr>
        <p:sp>
          <p:nvSpPr>
            <p:cNvPr id="11" name="Freeform 11"/>
            <p:cNvSpPr/>
            <p:nvPr/>
          </p:nvSpPr>
          <p:spPr>
            <a:xfrm>
              <a:off x="0" y="0"/>
              <a:ext cx="15925626" cy="1441662"/>
            </a:xfrm>
            <a:custGeom>
              <a:avLst/>
              <a:gdLst/>
              <a:ahLst/>
              <a:cxnLst/>
              <a:rect l="l" t="t" r="r" b="b"/>
              <a:pathLst>
                <a:path w="15925626" h="1441662">
                  <a:moveTo>
                    <a:pt x="0" y="0"/>
                  </a:moveTo>
                  <a:lnTo>
                    <a:pt x="15925626" y="0"/>
                  </a:lnTo>
                  <a:lnTo>
                    <a:pt x="15925626" y="1441662"/>
                  </a:lnTo>
                  <a:lnTo>
                    <a:pt x="0" y="1441662"/>
                  </a:lnTo>
                  <a:close/>
                </a:path>
              </a:pathLst>
            </a:custGeom>
            <a:solidFill>
              <a:srgbClr val="3ABDC4"/>
            </a:solidFill>
          </p:spPr>
          <p:txBody>
            <a:bodyPr/>
            <a:lstStyle/>
            <a:p>
              <a:endParaRPr lang="en-US"/>
            </a:p>
          </p:txBody>
        </p:sp>
      </p:grpSp>
      <p:sp>
        <p:nvSpPr>
          <p:cNvPr id="12" name="Freeform 12"/>
          <p:cNvSpPr/>
          <p:nvPr/>
        </p:nvSpPr>
        <p:spPr>
          <a:xfrm>
            <a:off x="4719255" y="2523774"/>
            <a:ext cx="3014983" cy="3014983"/>
          </a:xfrm>
          <a:custGeom>
            <a:avLst/>
            <a:gdLst/>
            <a:ahLst/>
            <a:cxnLst/>
            <a:rect l="l" t="t" r="r" b="b"/>
            <a:pathLst>
              <a:path w="3014983" h="3014983">
                <a:moveTo>
                  <a:pt x="0" y="0"/>
                </a:moveTo>
                <a:lnTo>
                  <a:pt x="3014983" y="0"/>
                </a:lnTo>
                <a:lnTo>
                  <a:pt x="3014983" y="3014983"/>
                </a:lnTo>
                <a:lnTo>
                  <a:pt x="0" y="30149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3" name="Group 13"/>
          <p:cNvGrpSpPr/>
          <p:nvPr/>
        </p:nvGrpSpPr>
        <p:grpSpPr>
          <a:xfrm>
            <a:off x="145479" y="1293862"/>
            <a:ext cx="1697642" cy="1700234"/>
            <a:chOff x="0" y="0"/>
            <a:chExt cx="2263523" cy="2266978"/>
          </a:xfrm>
        </p:grpSpPr>
        <p:sp>
          <p:nvSpPr>
            <p:cNvPr id="14" name="Freeform 14"/>
            <p:cNvSpPr/>
            <p:nvPr/>
          </p:nvSpPr>
          <p:spPr>
            <a:xfrm rot="1394922">
              <a:off x="1577101" y="1559993"/>
              <a:ext cx="465229" cy="465229"/>
            </a:xfrm>
            <a:custGeom>
              <a:avLst/>
              <a:gdLst/>
              <a:ahLst/>
              <a:cxnLst/>
              <a:rect l="l" t="t" r="r" b="b"/>
              <a:pathLst>
                <a:path w="465229" h="465229">
                  <a:moveTo>
                    <a:pt x="0" y="0"/>
                  </a:moveTo>
                  <a:lnTo>
                    <a:pt x="465229" y="0"/>
                  </a:lnTo>
                  <a:lnTo>
                    <a:pt x="465229" y="465229"/>
                  </a:lnTo>
                  <a:lnTo>
                    <a:pt x="0" y="4652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Freeform 15"/>
            <p:cNvSpPr/>
            <p:nvPr/>
          </p:nvSpPr>
          <p:spPr>
            <a:xfrm>
              <a:off x="0" y="0"/>
              <a:ext cx="2263523" cy="2263523"/>
            </a:xfrm>
            <a:custGeom>
              <a:avLst/>
              <a:gdLst/>
              <a:ahLst/>
              <a:cxnLst/>
              <a:rect l="l" t="t" r="r" b="b"/>
              <a:pathLst>
                <a:path w="2263523" h="2263523">
                  <a:moveTo>
                    <a:pt x="0" y="0"/>
                  </a:moveTo>
                  <a:lnTo>
                    <a:pt x="2263523" y="0"/>
                  </a:lnTo>
                  <a:lnTo>
                    <a:pt x="2263523" y="2263523"/>
                  </a:lnTo>
                  <a:lnTo>
                    <a:pt x="0" y="226352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6" name="Freeform 16"/>
            <p:cNvSpPr/>
            <p:nvPr/>
          </p:nvSpPr>
          <p:spPr>
            <a:xfrm rot="6037825">
              <a:off x="1413189" y="1762830"/>
              <a:ext cx="465229" cy="465229"/>
            </a:xfrm>
            <a:custGeom>
              <a:avLst/>
              <a:gdLst/>
              <a:ahLst/>
              <a:cxnLst/>
              <a:rect l="l" t="t" r="r" b="b"/>
              <a:pathLst>
                <a:path w="465229" h="465229">
                  <a:moveTo>
                    <a:pt x="0" y="0"/>
                  </a:moveTo>
                  <a:lnTo>
                    <a:pt x="465229" y="0"/>
                  </a:lnTo>
                  <a:lnTo>
                    <a:pt x="465229" y="465229"/>
                  </a:lnTo>
                  <a:lnTo>
                    <a:pt x="0" y="4652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7" name="Freeform 17"/>
          <p:cNvSpPr/>
          <p:nvPr/>
        </p:nvSpPr>
        <p:spPr>
          <a:xfrm>
            <a:off x="10470119" y="4836326"/>
            <a:ext cx="1721715" cy="1721715"/>
          </a:xfrm>
          <a:custGeom>
            <a:avLst/>
            <a:gdLst/>
            <a:ahLst/>
            <a:cxnLst/>
            <a:rect l="l" t="t" r="r" b="b"/>
            <a:pathLst>
              <a:path w="1721715" h="1721715">
                <a:moveTo>
                  <a:pt x="0" y="0"/>
                </a:moveTo>
                <a:lnTo>
                  <a:pt x="1721715" y="0"/>
                </a:lnTo>
                <a:lnTo>
                  <a:pt x="1721715" y="1721715"/>
                </a:lnTo>
                <a:lnTo>
                  <a:pt x="0" y="17217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8" name="TextBox 18"/>
          <p:cNvSpPr txBox="1"/>
          <p:nvPr/>
        </p:nvSpPr>
        <p:spPr>
          <a:xfrm>
            <a:off x="1326202" y="5101774"/>
            <a:ext cx="4071768" cy="1126394"/>
          </a:xfrm>
          <a:prstGeom prst="rect">
            <a:avLst/>
          </a:prstGeom>
        </p:spPr>
        <p:txBody>
          <a:bodyPr lIns="0" tIns="0" rIns="0" bIns="0" rtlCol="0" anchor="t">
            <a:spAutoFit/>
          </a:bodyPr>
          <a:lstStyle/>
          <a:p>
            <a:pPr algn="ctr">
              <a:lnSpc>
                <a:spcPts val="2999"/>
              </a:lnSpc>
            </a:pPr>
            <a:r>
              <a:rPr lang="en-US" sz="2142">
                <a:solidFill>
                  <a:srgbClr val="000000"/>
                </a:solidFill>
                <a:latin typeface="Kite One"/>
              </a:rPr>
              <a:t>There is a safe and effective vaccine that can protect loved ones who don't have hepatitis B.</a:t>
            </a:r>
          </a:p>
        </p:txBody>
      </p:sp>
      <p:sp>
        <p:nvSpPr>
          <p:cNvPr id="19" name="Freeform 19"/>
          <p:cNvSpPr/>
          <p:nvPr/>
        </p:nvSpPr>
        <p:spPr>
          <a:xfrm>
            <a:off x="231388" y="3403451"/>
            <a:ext cx="762912" cy="762912"/>
          </a:xfrm>
          <a:custGeom>
            <a:avLst/>
            <a:gdLst/>
            <a:ahLst/>
            <a:cxnLst/>
            <a:rect l="l" t="t" r="r" b="b"/>
            <a:pathLst>
              <a:path w="762912" h="762912">
                <a:moveTo>
                  <a:pt x="0" y="0"/>
                </a:moveTo>
                <a:lnTo>
                  <a:pt x="762912" y="0"/>
                </a:lnTo>
                <a:lnTo>
                  <a:pt x="762912" y="762912"/>
                </a:lnTo>
                <a:lnTo>
                  <a:pt x="0" y="76291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0" name="Freeform 20"/>
          <p:cNvSpPr/>
          <p:nvPr/>
        </p:nvSpPr>
        <p:spPr>
          <a:xfrm>
            <a:off x="10981530" y="3345422"/>
            <a:ext cx="878969" cy="878969"/>
          </a:xfrm>
          <a:custGeom>
            <a:avLst/>
            <a:gdLst/>
            <a:ahLst/>
            <a:cxnLst/>
            <a:rect l="l" t="t" r="r" b="b"/>
            <a:pathLst>
              <a:path w="878969" h="878969">
                <a:moveTo>
                  <a:pt x="0" y="0"/>
                </a:moveTo>
                <a:lnTo>
                  <a:pt x="878969" y="0"/>
                </a:lnTo>
                <a:lnTo>
                  <a:pt x="878969" y="878970"/>
                </a:lnTo>
                <a:lnTo>
                  <a:pt x="0" y="8789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21"/>
          <p:cNvSpPr/>
          <p:nvPr/>
        </p:nvSpPr>
        <p:spPr>
          <a:xfrm>
            <a:off x="11004970" y="3351541"/>
            <a:ext cx="837338" cy="837338"/>
          </a:xfrm>
          <a:custGeom>
            <a:avLst/>
            <a:gdLst/>
            <a:ahLst/>
            <a:cxnLst/>
            <a:rect l="l" t="t" r="r" b="b"/>
            <a:pathLst>
              <a:path w="837338" h="837338">
                <a:moveTo>
                  <a:pt x="0" y="0"/>
                </a:moveTo>
                <a:lnTo>
                  <a:pt x="837337" y="0"/>
                </a:lnTo>
                <a:lnTo>
                  <a:pt x="837337" y="837337"/>
                </a:lnTo>
                <a:lnTo>
                  <a:pt x="0" y="83733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2" name="Freeform 22"/>
          <p:cNvSpPr/>
          <p:nvPr/>
        </p:nvSpPr>
        <p:spPr>
          <a:xfrm>
            <a:off x="-13163" y="4908808"/>
            <a:ext cx="1540656" cy="1540656"/>
          </a:xfrm>
          <a:custGeom>
            <a:avLst/>
            <a:gdLst/>
            <a:ahLst/>
            <a:cxnLst/>
            <a:rect l="l" t="t" r="r" b="b"/>
            <a:pathLst>
              <a:path w="1540656" h="1540656">
                <a:moveTo>
                  <a:pt x="0" y="0"/>
                </a:moveTo>
                <a:lnTo>
                  <a:pt x="1540656" y="0"/>
                </a:lnTo>
                <a:lnTo>
                  <a:pt x="1540656" y="1540656"/>
                </a:lnTo>
                <a:lnTo>
                  <a:pt x="0" y="154065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3" name="Freeform 23"/>
          <p:cNvSpPr/>
          <p:nvPr/>
        </p:nvSpPr>
        <p:spPr>
          <a:xfrm>
            <a:off x="643542" y="5037613"/>
            <a:ext cx="227246" cy="204521"/>
          </a:xfrm>
          <a:custGeom>
            <a:avLst/>
            <a:gdLst/>
            <a:ahLst/>
            <a:cxnLst/>
            <a:rect l="l" t="t" r="r" b="b"/>
            <a:pathLst>
              <a:path w="227246" h="204521">
                <a:moveTo>
                  <a:pt x="0" y="0"/>
                </a:moveTo>
                <a:lnTo>
                  <a:pt x="227246" y="0"/>
                </a:lnTo>
                <a:lnTo>
                  <a:pt x="227246" y="204522"/>
                </a:lnTo>
                <a:lnTo>
                  <a:pt x="0" y="20452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grpSp>
        <p:nvGrpSpPr>
          <p:cNvPr id="24" name="Group 24"/>
          <p:cNvGrpSpPr/>
          <p:nvPr/>
        </p:nvGrpSpPr>
        <p:grpSpPr>
          <a:xfrm>
            <a:off x="0" y="0"/>
            <a:ext cx="12343424" cy="403799"/>
            <a:chOff x="0" y="0"/>
            <a:chExt cx="16457898" cy="538398"/>
          </a:xfrm>
        </p:grpSpPr>
        <p:pic>
          <p:nvPicPr>
            <p:cNvPr id="25" name="Picture 25"/>
            <p:cNvPicPr>
              <a:picLocks noChangeAspect="1"/>
            </p:cNvPicPr>
            <p:nvPr/>
          </p:nvPicPr>
          <p:blipFill>
            <a:blip r:embed="rId19"/>
            <a:srcRect t="48843" b="48843"/>
            <a:stretch>
              <a:fillRect/>
            </a:stretch>
          </p:blipFill>
          <p:spPr>
            <a:xfrm>
              <a:off x="0" y="0"/>
              <a:ext cx="16457898" cy="538398"/>
            </a:xfrm>
            <a:prstGeom prst="rect">
              <a:avLst/>
            </a:prstGeom>
          </p:spPr>
        </p:pic>
      </p:grpSp>
      <p:grpSp>
        <p:nvGrpSpPr>
          <p:cNvPr id="26" name="Group 26"/>
          <p:cNvGrpSpPr/>
          <p:nvPr/>
        </p:nvGrpSpPr>
        <p:grpSpPr>
          <a:xfrm>
            <a:off x="-90369" y="-19050"/>
            <a:ext cx="12358081" cy="436009"/>
            <a:chOff x="0" y="0"/>
            <a:chExt cx="16477441" cy="581345"/>
          </a:xfrm>
        </p:grpSpPr>
        <p:pic>
          <p:nvPicPr>
            <p:cNvPr id="27" name="Picture 27"/>
            <p:cNvPicPr>
              <a:picLocks noChangeAspect="1"/>
            </p:cNvPicPr>
            <p:nvPr/>
          </p:nvPicPr>
          <p:blipFill>
            <a:blip r:embed="rId20"/>
            <a:srcRect t="47353" b="47353"/>
            <a:stretch>
              <a:fillRect/>
            </a:stretch>
          </p:blipFill>
          <p:spPr>
            <a:xfrm>
              <a:off x="0" y="0"/>
              <a:ext cx="16477441" cy="581345"/>
            </a:xfrm>
            <a:prstGeom prst="rect">
              <a:avLst/>
            </a:prstGeom>
          </p:spPr>
        </p:pic>
      </p:grpSp>
      <p:sp>
        <p:nvSpPr>
          <p:cNvPr id="28" name="Freeform 28"/>
          <p:cNvSpPr/>
          <p:nvPr/>
        </p:nvSpPr>
        <p:spPr>
          <a:xfrm>
            <a:off x="10505213" y="1586027"/>
            <a:ext cx="1474417" cy="1408068"/>
          </a:xfrm>
          <a:custGeom>
            <a:avLst/>
            <a:gdLst/>
            <a:ahLst/>
            <a:cxnLst/>
            <a:rect l="l" t="t" r="r" b="b"/>
            <a:pathLst>
              <a:path w="1474417" h="1408068">
                <a:moveTo>
                  <a:pt x="0" y="0"/>
                </a:moveTo>
                <a:lnTo>
                  <a:pt x="1474416" y="0"/>
                </a:lnTo>
                <a:lnTo>
                  <a:pt x="1474416" y="1408068"/>
                </a:lnTo>
                <a:lnTo>
                  <a:pt x="0" y="140806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29" name="Freeform 29"/>
          <p:cNvSpPr/>
          <p:nvPr/>
        </p:nvSpPr>
        <p:spPr>
          <a:xfrm>
            <a:off x="4902520" y="2413307"/>
            <a:ext cx="2386584" cy="2743200"/>
          </a:xfrm>
          <a:custGeom>
            <a:avLst/>
            <a:gdLst/>
            <a:ahLst/>
            <a:cxnLst/>
            <a:rect l="l" t="t" r="r" b="b"/>
            <a:pathLst>
              <a:path w="2386584" h="2743200">
                <a:moveTo>
                  <a:pt x="0" y="0"/>
                </a:moveTo>
                <a:lnTo>
                  <a:pt x="2386584" y="0"/>
                </a:lnTo>
                <a:lnTo>
                  <a:pt x="2386584" y="2743200"/>
                </a:lnTo>
                <a:lnTo>
                  <a:pt x="0" y="2743200"/>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30" name="TextBox 30"/>
          <p:cNvSpPr txBox="1"/>
          <p:nvPr/>
        </p:nvSpPr>
        <p:spPr>
          <a:xfrm>
            <a:off x="1484843" y="1732434"/>
            <a:ext cx="3429910" cy="791339"/>
          </a:xfrm>
          <a:prstGeom prst="rect">
            <a:avLst/>
          </a:prstGeom>
        </p:spPr>
        <p:txBody>
          <a:bodyPr lIns="0" tIns="0" rIns="0" bIns="0" rtlCol="0" anchor="t">
            <a:spAutoFit/>
          </a:bodyPr>
          <a:lstStyle/>
          <a:p>
            <a:pPr algn="ctr">
              <a:lnSpc>
                <a:spcPts val="3193"/>
              </a:lnSpc>
            </a:pPr>
            <a:r>
              <a:rPr lang="en-US" sz="2281">
                <a:solidFill>
                  <a:srgbClr val="000000"/>
                </a:solidFill>
                <a:latin typeface="Kite One"/>
              </a:rPr>
              <a:t>Hepatitis B can be managed and treated!</a:t>
            </a:r>
          </a:p>
        </p:txBody>
      </p:sp>
      <p:sp>
        <p:nvSpPr>
          <p:cNvPr id="31" name="TextBox 31"/>
          <p:cNvSpPr txBox="1"/>
          <p:nvPr/>
        </p:nvSpPr>
        <p:spPr>
          <a:xfrm>
            <a:off x="6915241" y="5101499"/>
            <a:ext cx="3930571" cy="1136465"/>
          </a:xfrm>
          <a:prstGeom prst="rect">
            <a:avLst/>
          </a:prstGeom>
        </p:spPr>
        <p:txBody>
          <a:bodyPr lIns="0" tIns="0" rIns="0" bIns="0" rtlCol="0" anchor="t">
            <a:spAutoFit/>
          </a:bodyPr>
          <a:lstStyle/>
          <a:p>
            <a:pPr algn="ctr">
              <a:lnSpc>
                <a:spcPts val="2995"/>
              </a:lnSpc>
            </a:pPr>
            <a:r>
              <a:rPr lang="en-US" sz="2100">
                <a:solidFill>
                  <a:srgbClr val="000000"/>
                </a:solidFill>
                <a:latin typeface="Kite One"/>
              </a:rPr>
              <a:t>Getting tested </a:t>
            </a:r>
            <a:r>
              <a:rPr lang="en-US" sz="2100" strike="sngStrike">
                <a:solidFill>
                  <a:srgbClr val="000000"/>
                </a:solidFill>
                <a:latin typeface="Kite One"/>
              </a:rPr>
              <a:t>now</a:t>
            </a:r>
            <a:r>
              <a:rPr lang="en-US" sz="2100">
                <a:solidFill>
                  <a:srgbClr val="000000"/>
                </a:solidFill>
                <a:latin typeface="Kite One"/>
              </a:rPr>
              <a:t> can allow someone to stay healthy for themselves and their loved ones!</a:t>
            </a:r>
          </a:p>
        </p:txBody>
      </p:sp>
      <p:sp>
        <p:nvSpPr>
          <p:cNvPr id="32" name="TextBox 32"/>
          <p:cNvSpPr txBox="1"/>
          <p:nvPr/>
        </p:nvSpPr>
        <p:spPr>
          <a:xfrm>
            <a:off x="994300" y="3514784"/>
            <a:ext cx="3589504" cy="631742"/>
          </a:xfrm>
          <a:prstGeom prst="rect">
            <a:avLst/>
          </a:prstGeom>
        </p:spPr>
        <p:txBody>
          <a:bodyPr lIns="0" tIns="0" rIns="0" bIns="0" rtlCol="0" anchor="t">
            <a:spAutoFit/>
          </a:bodyPr>
          <a:lstStyle/>
          <a:p>
            <a:pPr algn="ctr">
              <a:lnSpc>
                <a:spcPts val="2462"/>
              </a:lnSpc>
            </a:pPr>
            <a:r>
              <a:rPr lang="en-US" sz="2280" spc="27">
                <a:solidFill>
                  <a:srgbClr val="000000"/>
                </a:solidFill>
                <a:latin typeface="Kite One"/>
              </a:rPr>
              <a:t>Someone should not wait until they feel sick.</a:t>
            </a:r>
          </a:p>
        </p:txBody>
      </p:sp>
      <p:sp>
        <p:nvSpPr>
          <p:cNvPr id="33" name="TextBox 33"/>
          <p:cNvSpPr txBox="1"/>
          <p:nvPr/>
        </p:nvSpPr>
        <p:spPr>
          <a:xfrm>
            <a:off x="7864896" y="1732434"/>
            <a:ext cx="2506967" cy="791339"/>
          </a:xfrm>
          <a:prstGeom prst="rect">
            <a:avLst/>
          </a:prstGeom>
        </p:spPr>
        <p:txBody>
          <a:bodyPr lIns="0" tIns="0" rIns="0" bIns="0" rtlCol="0" anchor="t">
            <a:spAutoFit/>
          </a:bodyPr>
          <a:lstStyle/>
          <a:p>
            <a:pPr algn="ctr">
              <a:lnSpc>
                <a:spcPts val="3193"/>
              </a:lnSpc>
            </a:pPr>
            <a:r>
              <a:rPr lang="en-US" sz="2281">
                <a:solidFill>
                  <a:srgbClr val="000000"/>
                </a:solidFill>
                <a:latin typeface="Kite One"/>
              </a:rPr>
              <a:t>Most people do not have symptoms. </a:t>
            </a:r>
          </a:p>
        </p:txBody>
      </p:sp>
      <p:sp>
        <p:nvSpPr>
          <p:cNvPr id="34" name="TextBox 34"/>
          <p:cNvSpPr txBox="1"/>
          <p:nvPr/>
        </p:nvSpPr>
        <p:spPr>
          <a:xfrm>
            <a:off x="8329573" y="3514784"/>
            <a:ext cx="2324831" cy="631690"/>
          </a:xfrm>
          <a:prstGeom prst="rect">
            <a:avLst/>
          </a:prstGeom>
        </p:spPr>
        <p:txBody>
          <a:bodyPr lIns="0" tIns="0" rIns="0" bIns="0" rtlCol="0" anchor="t">
            <a:spAutoFit/>
          </a:bodyPr>
          <a:lstStyle/>
          <a:p>
            <a:pPr marL="0" lvl="0" indent="0" algn="ctr">
              <a:lnSpc>
                <a:spcPts val="2462"/>
              </a:lnSpc>
              <a:spcBef>
                <a:spcPct val="0"/>
              </a:spcBef>
            </a:pPr>
            <a:r>
              <a:rPr lang="en-US" sz="2280" u="none" spc="27">
                <a:solidFill>
                  <a:srgbClr val="000000"/>
                </a:solidFill>
                <a:latin typeface="Kite One"/>
              </a:rPr>
              <a:t>They should get tested now!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850" y="-31750"/>
            <a:ext cx="12331732" cy="6921508"/>
            <a:chOff x="0" y="0"/>
            <a:chExt cx="16442310" cy="9228677"/>
          </a:xfrm>
        </p:grpSpPr>
        <p:pic>
          <p:nvPicPr>
            <p:cNvPr id="3" name="Picture 3"/>
            <p:cNvPicPr>
              <a:picLocks noChangeAspect="1"/>
            </p:cNvPicPr>
            <p:nvPr/>
          </p:nvPicPr>
          <p:blipFill>
            <a:blip r:embed="rId2"/>
            <a:srcRect t="2925" b="55793"/>
            <a:stretch>
              <a:fillRect/>
            </a:stretch>
          </p:blipFill>
          <p:spPr>
            <a:xfrm>
              <a:off x="0" y="0"/>
              <a:ext cx="10876873" cy="2991559"/>
            </a:xfrm>
            <a:prstGeom prst="rect">
              <a:avLst/>
            </a:prstGeom>
          </p:spPr>
        </p:pic>
        <p:sp>
          <p:nvSpPr>
            <p:cNvPr id="4" name="AutoShape 4"/>
            <p:cNvSpPr/>
            <p:nvPr/>
          </p:nvSpPr>
          <p:spPr>
            <a:xfrm>
              <a:off x="0" y="3118559"/>
              <a:ext cx="10876873" cy="6110118"/>
            </a:xfrm>
            <a:prstGeom prst="rect">
              <a:avLst/>
            </a:prstGeom>
            <a:solidFill>
              <a:srgbClr val="E7AE00"/>
            </a:solidFill>
          </p:spPr>
          <p:txBody>
            <a:bodyPr/>
            <a:lstStyle/>
            <a:p>
              <a:endParaRPr lang="en-US"/>
            </a:p>
          </p:txBody>
        </p:sp>
        <p:pic>
          <p:nvPicPr>
            <p:cNvPr id="5" name="Picture 5"/>
            <p:cNvPicPr>
              <a:picLocks noChangeAspect="1"/>
            </p:cNvPicPr>
            <p:nvPr/>
          </p:nvPicPr>
          <p:blipFill>
            <a:blip r:embed="rId3"/>
            <a:srcRect l="17189" r="4212"/>
            <a:stretch>
              <a:fillRect/>
            </a:stretch>
          </p:blipFill>
          <p:spPr>
            <a:xfrm>
              <a:off x="11003873" y="0"/>
              <a:ext cx="5438437" cy="4614339"/>
            </a:xfrm>
            <a:prstGeom prst="rect">
              <a:avLst/>
            </a:prstGeom>
          </p:spPr>
        </p:pic>
        <p:pic>
          <p:nvPicPr>
            <p:cNvPr id="6" name="Picture 6"/>
            <p:cNvPicPr>
              <a:picLocks noChangeAspect="1"/>
            </p:cNvPicPr>
            <p:nvPr/>
          </p:nvPicPr>
          <p:blipFill>
            <a:blip r:embed="rId4"/>
            <a:srcRect l="15404" r="3849"/>
            <a:stretch>
              <a:fillRect/>
            </a:stretch>
          </p:blipFill>
          <p:spPr>
            <a:xfrm>
              <a:off x="11003873" y="4741339"/>
              <a:ext cx="5438437" cy="4487339"/>
            </a:xfrm>
            <a:prstGeom prst="rect">
              <a:avLst/>
            </a:prstGeom>
          </p:spPr>
        </p:pic>
      </p:grpSp>
      <p:sp>
        <p:nvSpPr>
          <p:cNvPr id="7" name="TextBox 7"/>
          <p:cNvSpPr txBox="1"/>
          <p:nvPr/>
        </p:nvSpPr>
        <p:spPr>
          <a:xfrm>
            <a:off x="342900" y="4387863"/>
            <a:ext cx="7627650" cy="2220554"/>
          </a:xfrm>
          <a:prstGeom prst="rect">
            <a:avLst/>
          </a:prstGeom>
        </p:spPr>
        <p:txBody>
          <a:bodyPr lIns="0" tIns="0" rIns="0" bIns="0" rtlCol="0" anchor="t">
            <a:spAutoFit/>
          </a:bodyPr>
          <a:lstStyle/>
          <a:p>
            <a:pPr>
              <a:lnSpc>
                <a:spcPts val="5926"/>
              </a:lnSpc>
            </a:pPr>
            <a:r>
              <a:rPr lang="en-US" sz="4233">
                <a:solidFill>
                  <a:srgbClr val="000000"/>
                </a:solidFill>
                <a:latin typeface="Bebas Neue Cyrillic"/>
              </a:rPr>
              <a:t>You have the power to save lives by:</a:t>
            </a:r>
          </a:p>
          <a:p>
            <a:pPr marL="698870" lvl="1" indent="-349435">
              <a:lnSpc>
                <a:spcPts val="5926"/>
              </a:lnSpc>
              <a:buFont typeface="Arial"/>
              <a:buChar char="•"/>
            </a:pPr>
            <a:r>
              <a:rPr lang="en-US" sz="4233">
                <a:solidFill>
                  <a:srgbClr val="000000"/>
                </a:solidFill>
                <a:latin typeface="Bebas Neue Cyrillic"/>
              </a:rPr>
              <a:t>Educating about hepatitis B</a:t>
            </a:r>
          </a:p>
          <a:p>
            <a:pPr marL="698870" lvl="1" indent="-349435">
              <a:lnSpc>
                <a:spcPts val="5926"/>
              </a:lnSpc>
              <a:buFont typeface="Arial"/>
              <a:buChar char="•"/>
            </a:pPr>
            <a:r>
              <a:rPr lang="en-US" sz="4233">
                <a:solidFill>
                  <a:srgbClr val="000000"/>
                </a:solidFill>
                <a:latin typeface="Bebas Neue Cyrillic"/>
              </a:rPr>
              <a:t>Promoting testing in your community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0" y="-76200"/>
            <a:ext cx="12744734" cy="1770781"/>
            <a:chOff x="0" y="0"/>
            <a:chExt cx="12397287" cy="1722506"/>
          </a:xfrm>
        </p:grpSpPr>
        <p:sp>
          <p:nvSpPr>
            <p:cNvPr id="3" name="Freeform 3"/>
            <p:cNvSpPr/>
            <p:nvPr/>
          </p:nvSpPr>
          <p:spPr>
            <a:xfrm>
              <a:off x="0" y="0"/>
              <a:ext cx="12397287" cy="1722506"/>
            </a:xfrm>
            <a:custGeom>
              <a:avLst/>
              <a:gdLst/>
              <a:ahLst/>
              <a:cxnLst/>
              <a:rect l="l" t="t" r="r" b="b"/>
              <a:pathLst>
                <a:path w="12397287" h="1722506">
                  <a:moveTo>
                    <a:pt x="0" y="0"/>
                  </a:moveTo>
                  <a:lnTo>
                    <a:pt x="12397287" y="0"/>
                  </a:lnTo>
                  <a:lnTo>
                    <a:pt x="12397287" y="1722506"/>
                  </a:lnTo>
                  <a:lnTo>
                    <a:pt x="0" y="1722506"/>
                  </a:lnTo>
                  <a:close/>
                </a:path>
              </a:pathLst>
            </a:custGeom>
            <a:solidFill>
              <a:srgbClr val="E7AE0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Freeform 5"/>
          <p:cNvSpPr/>
          <p:nvPr/>
        </p:nvSpPr>
        <p:spPr>
          <a:xfrm>
            <a:off x="5467693" y="2151589"/>
            <a:ext cx="4651430" cy="4587712"/>
          </a:xfrm>
          <a:custGeom>
            <a:avLst/>
            <a:gdLst/>
            <a:ahLst/>
            <a:cxnLst/>
            <a:rect l="l" t="t" r="r" b="b"/>
            <a:pathLst>
              <a:path w="4651430" h="4587712">
                <a:moveTo>
                  <a:pt x="0" y="0"/>
                </a:moveTo>
                <a:lnTo>
                  <a:pt x="4651430" y="0"/>
                </a:lnTo>
                <a:lnTo>
                  <a:pt x="4651430" y="4587711"/>
                </a:lnTo>
                <a:lnTo>
                  <a:pt x="0" y="4587711"/>
                </a:lnTo>
                <a:lnTo>
                  <a:pt x="0" y="0"/>
                </a:lnTo>
                <a:close/>
              </a:path>
            </a:pathLst>
          </a:custGeom>
          <a:blipFill>
            <a:blip r:embed="rId2">
              <a:extLst>
                <a:ext uri="{96DAC541-7B7A-43D3-8B79-37D633B846F1}">
                  <asvg:svgBlip xmlns:asvg="http://schemas.microsoft.com/office/drawing/2016/SVG/main" r:embed="rId3"/>
                </a:ext>
              </a:extLst>
            </a:blip>
            <a:stretch>
              <a:fillRect t="-11" b="-11"/>
            </a:stretch>
          </a:blipFill>
        </p:spPr>
        <p:txBody>
          <a:bodyPr/>
          <a:lstStyle/>
          <a:p>
            <a:endParaRPr lang="en-US"/>
          </a:p>
        </p:txBody>
      </p:sp>
      <p:sp>
        <p:nvSpPr>
          <p:cNvPr id="6" name="Freeform 6"/>
          <p:cNvSpPr/>
          <p:nvPr/>
        </p:nvSpPr>
        <p:spPr>
          <a:xfrm>
            <a:off x="3800038" y="2151589"/>
            <a:ext cx="8020972" cy="2572414"/>
          </a:xfrm>
          <a:custGeom>
            <a:avLst/>
            <a:gdLst/>
            <a:ahLst/>
            <a:cxnLst/>
            <a:rect l="l" t="t" r="r" b="b"/>
            <a:pathLst>
              <a:path w="8020972" h="2572414">
                <a:moveTo>
                  <a:pt x="0" y="0"/>
                </a:moveTo>
                <a:lnTo>
                  <a:pt x="8020972" y="0"/>
                </a:lnTo>
                <a:lnTo>
                  <a:pt x="8020972" y="2572413"/>
                </a:lnTo>
                <a:lnTo>
                  <a:pt x="0" y="2572413"/>
                </a:lnTo>
                <a:lnTo>
                  <a:pt x="0" y="0"/>
                </a:lnTo>
                <a:close/>
              </a:path>
            </a:pathLst>
          </a:custGeom>
          <a:blipFill>
            <a:blip r:embed="rId4">
              <a:extLst>
                <a:ext uri="{96DAC541-7B7A-43D3-8B79-37D633B846F1}">
                  <asvg:svgBlip xmlns:asvg="http://schemas.microsoft.com/office/drawing/2016/SVG/main" r:embed="rId5"/>
                </a:ext>
              </a:extLst>
            </a:blip>
            <a:stretch>
              <a:fillRect t="-105903" b="-105903"/>
            </a:stretch>
          </a:blipFill>
        </p:spPr>
        <p:txBody>
          <a:bodyPr/>
          <a:lstStyle/>
          <a:p>
            <a:endParaRPr lang="en-US"/>
          </a:p>
        </p:txBody>
      </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6"/>
            <a:srcRect t="48364" b="48364"/>
            <a:stretch>
              <a:fillRect/>
            </a:stretch>
          </p:blipFill>
          <p:spPr>
            <a:xfrm>
              <a:off x="0" y="0"/>
              <a:ext cx="16457898" cy="538398"/>
            </a:xfrm>
            <a:prstGeom prst="rect">
              <a:avLst/>
            </a:prstGeom>
          </p:spPr>
        </p:pic>
      </p:grpSp>
      <p:grpSp>
        <p:nvGrpSpPr>
          <p:cNvPr id="9" name="Group 9"/>
          <p:cNvGrpSpPr/>
          <p:nvPr/>
        </p:nvGrpSpPr>
        <p:grpSpPr>
          <a:xfrm>
            <a:off x="0" y="0"/>
            <a:ext cx="12343424" cy="403799"/>
            <a:chOff x="0" y="0"/>
            <a:chExt cx="16457898" cy="538398"/>
          </a:xfrm>
        </p:grpSpPr>
        <p:pic>
          <p:nvPicPr>
            <p:cNvPr id="10" name="Picture 10"/>
            <p:cNvPicPr>
              <a:picLocks noChangeAspect="1"/>
            </p:cNvPicPr>
            <p:nvPr/>
          </p:nvPicPr>
          <p:blipFill>
            <a:blip r:embed="rId7"/>
            <a:srcRect t="48843" b="48843"/>
            <a:stretch>
              <a:fillRect/>
            </a:stretch>
          </p:blipFill>
          <p:spPr>
            <a:xfrm>
              <a:off x="0" y="0"/>
              <a:ext cx="16457898" cy="538398"/>
            </a:xfrm>
            <a:prstGeom prst="rect">
              <a:avLst/>
            </a:prstGeom>
          </p:spPr>
        </p:pic>
      </p:grpSp>
      <p:sp>
        <p:nvSpPr>
          <p:cNvPr id="11" name="Freeform 11"/>
          <p:cNvSpPr/>
          <p:nvPr/>
        </p:nvSpPr>
        <p:spPr>
          <a:xfrm>
            <a:off x="-95250" y="1818406"/>
            <a:ext cx="3349964" cy="5028089"/>
          </a:xfrm>
          <a:custGeom>
            <a:avLst/>
            <a:gdLst/>
            <a:ahLst/>
            <a:cxnLst/>
            <a:rect l="l" t="t" r="r" b="b"/>
            <a:pathLst>
              <a:path w="3349964" h="5028089">
                <a:moveTo>
                  <a:pt x="0" y="0"/>
                </a:moveTo>
                <a:lnTo>
                  <a:pt x="3349964" y="0"/>
                </a:lnTo>
                <a:lnTo>
                  <a:pt x="3349964" y="5028089"/>
                </a:lnTo>
                <a:lnTo>
                  <a:pt x="0" y="5028089"/>
                </a:lnTo>
                <a:lnTo>
                  <a:pt x="0" y="0"/>
                </a:lnTo>
                <a:close/>
              </a:path>
            </a:pathLst>
          </a:custGeom>
          <a:blipFill>
            <a:blip r:embed="rId8"/>
            <a:stretch>
              <a:fillRect l="-3721" r="-3721"/>
            </a:stretch>
          </a:blipFill>
        </p:spPr>
        <p:txBody>
          <a:bodyPr/>
          <a:lstStyle/>
          <a:p>
            <a:endParaRPr lang="en-US"/>
          </a:p>
        </p:txBody>
      </p:sp>
      <p:sp>
        <p:nvSpPr>
          <p:cNvPr id="12" name="TextBox 12"/>
          <p:cNvSpPr txBox="1"/>
          <p:nvPr/>
        </p:nvSpPr>
        <p:spPr>
          <a:xfrm>
            <a:off x="4165423" y="2525608"/>
            <a:ext cx="7096125" cy="1707694"/>
          </a:xfrm>
          <a:prstGeom prst="rect">
            <a:avLst/>
          </a:prstGeom>
        </p:spPr>
        <p:txBody>
          <a:bodyPr lIns="0" tIns="0" rIns="0" bIns="0" rtlCol="0" anchor="t">
            <a:spAutoFit/>
          </a:bodyPr>
          <a:lstStyle/>
          <a:p>
            <a:pPr algn="ctr">
              <a:lnSpc>
                <a:spcPts val="3413"/>
              </a:lnSpc>
            </a:pPr>
            <a:r>
              <a:rPr lang="en-US" sz="2892" spc="173">
                <a:solidFill>
                  <a:srgbClr val="000000"/>
                </a:solidFill>
                <a:latin typeface="Kite One Italics"/>
              </a:rPr>
              <a:t>Knowing the common misconceptions and how to overcome them can help dispel stigma and convey accurate information.</a:t>
            </a:r>
          </a:p>
        </p:txBody>
      </p:sp>
      <p:sp>
        <p:nvSpPr>
          <p:cNvPr id="13" name="TextBox 13"/>
          <p:cNvSpPr txBox="1"/>
          <p:nvPr/>
        </p:nvSpPr>
        <p:spPr>
          <a:xfrm>
            <a:off x="187377" y="468056"/>
            <a:ext cx="11926897" cy="1056799"/>
          </a:xfrm>
          <a:prstGeom prst="rect">
            <a:avLst/>
          </a:prstGeom>
        </p:spPr>
        <p:txBody>
          <a:bodyPr lIns="0" tIns="0" rIns="0" bIns="0" rtlCol="0" anchor="t">
            <a:spAutoFit/>
          </a:bodyPr>
          <a:lstStyle/>
          <a:p>
            <a:pPr algn="ctr">
              <a:lnSpc>
                <a:spcPts val="4226"/>
              </a:lnSpc>
            </a:pPr>
            <a:r>
              <a:rPr lang="en-US" sz="3018">
                <a:solidFill>
                  <a:srgbClr val="000000"/>
                </a:solidFill>
                <a:latin typeface="Libre Baskerville Bold"/>
              </a:rPr>
              <a:t>Talking about hepatitis B in a </a:t>
            </a:r>
          </a:p>
          <a:p>
            <a:pPr algn="ctr">
              <a:lnSpc>
                <a:spcPts val="4226"/>
              </a:lnSpc>
            </a:pPr>
            <a:r>
              <a:rPr lang="en-US" sz="3018">
                <a:solidFill>
                  <a:srgbClr val="000000"/>
                </a:solidFill>
                <a:latin typeface="Libre Baskerville Bold"/>
              </a:rPr>
              <a:t>culturally sensitive way can be challenging.</a:t>
            </a:r>
          </a:p>
        </p:txBody>
      </p:sp>
      <p:grpSp>
        <p:nvGrpSpPr>
          <p:cNvPr id="14" name="Group 14"/>
          <p:cNvGrpSpPr/>
          <p:nvPr/>
        </p:nvGrpSpPr>
        <p:grpSpPr>
          <a:xfrm>
            <a:off x="-75712" y="0"/>
            <a:ext cx="12343424" cy="403799"/>
            <a:chOff x="0" y="0"/>
            <a:chExt cx="16457898" cy="538398"/>
          </a:xfrm>
        </p:grpSpPr>
        <p:pic>
          <p:nvPicPr>
            <p:cNvPr id="15" name="Picture 15"/>
            <p:cNvPicPr>
              <a:picLocks noChangeAspect="1"/>
            </p:cNvPicPr>
            <p:nvPr/>
          </p:nvPicPr>
          <p:blipFill>
            <a:blip r:embed="rId9"/>
            <a:srcRect t="47546" b="47546"/>
            <a:stretch>
              <a:fillRect/>
            </a:stretch>
          </p:blipFill>
          <p:spPr>
            <a:xfrm>
              <a:off x="0" y="0"/>
              <a:ext cx="16457898" cy="538398"/>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FFE"/>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6107906" y="357188"/>
            <a:ext cx="6518672" cy="7289874"/>
          </a:xfrm>
          <a:custGeom>
            <a:avLst/>
            <a:gdLst/>
            <a:ahLst/>
            <a:cxnLst/>
            <a:rect l="l" t="t" r="r" b="b"/>
            <a:pathLst>
              <a:path w="6518672" h="7289874">
                <a:moveTo>
                  <a:pt x="0" y="0"/>
                </a:moveTo>
                <a:lnTo>
                  <a:pt x="6518672" y="0"/>
                </a:lnTo>
                <a:lnTo>
                  <a:pt x="6518672" y="7289874"/>
                </a:lnTo>
                <a:lnTo>
                  <a:pt x="0" y="7289874"/>
                </a:lnTo>
                <a:lnTo>
                  <a:pt x="0" y="0"/>
                </a:lnTo>
                <a:close/>
              </a:path>
            </a:pathLst>
          </a:custGeom>
          <a:blipFill>
            <a:blip r:embed="rId2">
              <a:extLst>
                <a:ext uri="{96DAC541-7B7A-43D3-8B79-37D633B846F1}">
                  <asvg:svgBlip xmlns:asvg="http://schemas.microsoft.com/office/drawing/2016/SVG/main" r:embed="rId3"/>
                </a:ext>
              </a:extLst>
            </a:blip>
            <a:stretch>
              <a:fillRect l="-5915" r="-5915"/>
            </a:stretch>
          </a:blipFill>
        </p:spPr>
        <p:txBody>
          <a:bodyPr/>
          <a:lstStyle/>
          <a:p>
            <a:endParaRPr lang="en-US"/>
          </a:p>
        </p:txBody>
      </p:sp>
      <p:sp>
        <p:nvSpPr>
          <p:cNvPr id="4" name="Freeform 4"/>
          <p:cNvSpPr/>
          <p:nvPr/>
        </p:nvSpPr>
        <p:spPr>
          <a:xfrm>
            <a:off x="6116836" y="491270"/>
            <a:ext cx="6226588" cy="6359516"/>
          </a:xfrm>
          <a:custGeom>
            <a:avLst/>
            <a:gdLst/>
            <a:ahLst/>
            <a:cxnLst/>
            <a:rect l="l" t="t" r="r" b="b"/>
            <a:pathLst>
              <a:path w="6226588" h="6359516">
                <a:moveTo>
                  <a:pt x="0" y="0"/>
                </a:moveTo>
                <a:lnTo>
                  <a:pt x="6226588" y="0"/>
                </a:lnTo>
                <a:lnTo>
                  <a:pt x="6226588" y="6359516"/>
                </a:lnTo>
                <a:lnTo>
                  <a:pt x="0" y="6359516"/>
                </a:lnTo>
                <a:lnTo>
                  <a:pt x="0" y="0"/>
                </a:lnTo>
                <a:close/>
              </a:path>
            </a:pathLst>
          </a:custGeom>
          <a:blipFill>
            <a:blip r:embed="rId4"/>
            <a:stretch>
              <a:fillRect l="-25076" r="-28221"/>
            </a:stretch>
          </a:blipFill>
        </p:spPr>
        <p:txBody>
          <a:bodyPr/>
          <a:lstStyle/>
          <a:p>
            <a:endParaRPr lang="en-US"/>
          </a:p>
        </p:txBody>
      </p:sp>
      <p:grpSp>
        <p:nvGrpSpPr>
          <p:cNvPr id="5" name="Group 5"/>
          <p:cNvGrpSpPr/>
          <p:nvPr/>
        </p:nvGrpSpPr>
        <p:grpSpPr>
          <a:xfrm rot="5400000">
            <a:off x="3143250" y="3732609"/>
            <a:ext cx="5947172" cy="660797"/>
            <a:chOff x="0" y="0"/>
            <a:chExt cx="5097576" cy="571500"/>
          </a:xfrm>
        </p:grpSpPr>
        <p:sp>
          <p:nvSpPr>
            <p:cNvPr id="6" name="Freeform 6"/>
            <p:cNvSpPr/>
            <p:nvPr/>
          </p:nvSpPr>
          <p:spPr>
            <a:xfrm>
              <a:off x="0" y="255270"/>
              <a:ext cx="5097576" cy="69850"/>
            </a:xfrm>
            <a:custGeom>
              <a:avLst/>
              <a:gdLst/>
              <a:ahLst/>
              <a:cxnLst/>
              <a:rect l="l" t="t" r="r" b="b"/>
              <a:pathLst>
                <a:path w="5097576" h="69850">
                  <a:moveTo>
                    <a:pt x="4806746" y="0"/>
                  </a:moveTo>
                  <a:lnTo>
                    <a:pt x="0" y="0"/>
                  </a:lnTo>
                  <a:lnTo>
                    <a:pt x="0" y="69850"/>
                  </a:lnTo>
                  <a:lnTo>
                    <a:pt x="5097576" y="69850"/>
                  </a:lnTo>
                  <a:lnTo>
                    <a:pt x="5097576" y="0"/>
                  </a:lnTo>
                  <a:close/>
                </a:path>
              </a:pathLst>
            </a:custGeom>
            <a:solidFill>
              <a:srgbClr val="3B041C"/>
            </a:solidFill>
          </p:spPr>
          <p:txBody>
            <a:bodyPr/>
            <a:lstStyle/>
            <a:p>
              <a:endParaRPr lang="en-US"/>
            </a:p>
          </p:txBody>
        </p:sp>
      </p:grpSp>
      <p:grpSp>
        <p:nvGrpSpPr>
          <p:cNvPr id="7" name="Group 7"/>
          <p:cNvGrpSpPr/>
          <p:nvPr/>
        </p:nvGrpSpPr>
        <p:grpSpPr>
          <a:xfrm>
            <a:off x="-376026" y="53718"/>
            <a:ext cx="13071345" cy="660797"/>
            <a:chOff x="0" y="0"/>
            <a:chExt cx="11204010" cy="571500"/>
          </a:xfrm>
        </p:grpSpPr>
        <p:sp>
          <p:nvSpPr>
            <p:cNvPr id="8" name="Freeform 8"/>
            <p:cNvSpPr/>
            <p:nvPr/>
          </p:nvSpPr>
          <p:spPr>
            <a:xfrm>
              <a:off x="0" y="255270"/>
              <a:ext cx="11204010" cy="69850"/>
            </a:xfrm>
            <a:custGeom>
              <a:avLst/>
              <a:gdLst/>
              <a:ahLst/>
              <a:cxnLst/>
              <a:rect l="l" t="t" r="r" b="b"/>
              <a:pathLst>
                <a:path w="11204010" h="69850">
                  <a:moveTo>
                    <a:pt x="10913180" y="0"/>
                  </a:moveTo>
                  <a:lnTo>
                    <a:pt x="0" y="0"/>
                  </a:lnTo>
                  <a:lnTo>
                    <a:pt x="0" y="69850"/>
                  </a:lnTo>
                  <a:lnTo>
                    <a:pt x="11204010" y="69850"/>
                  </a:lnTo>
                  <a:lnTo>
                    <a:pt x="11204010" y="0"/>
                  </a:lnTo>
                  <a:close/>
                </a:path>
              </a:pathLst>
            </a:custGeom>
            <a:solidFill>
              <a:srgbClr val="F4A64E"/>
            </a:solidFill>
          </p:spPr>
          <p:txBody>
            <a:bodyPr/>
            <a:lstStyle/>
            <a:p>
              <a:endParaRPr lang="en-US"/>
            </a:p>
          </p:txBody>
        </p:sp>
      </p:grpSp>
      <p:grpSp>
        <p:nvGrpSpPr>
          <p:cNvPr id="9" name="Group 9"/>
          <p:cNvGrpSpPr/>
          <p:nvPr/>
        </p:nvGrpSpPr>
        <p:grpSpPr>
          <a:xfrm>
            <a:off x="-19050" y="-19050"/>
            <a:ext cx="12343424" cy="403799"/>
            <a:chOff x="0" y="0"/>
            <a:chExt cx="16457898" cy="538398"/>
          </a:xfrm>
        </p:grpSpPr>
        <p:pic>
          <p:nvPicPr>
            <p:cNvPr id="10" name="Picture 10"/>
            <p:cNvPicPr>
              <a:picLocks noChangeAspect="1"/>
            </p:cNvPicPr>
            <p:nvPr/>
          </p:nvPicPr>
          <p:blipFill>
            <a:blip r:embed="rId5"/>
            <a:srcRect t="48364" b="48364"/>
            <a:stretch>
              <a:fillRect/>
            </a:stretch>
          </p:blipFill>
          <p:spPr>
            <a:xfrm>
              <a:off x="0" y="0"/>
              <a:ext cx="16457898" cy="538398"/>
            </a:xfrm>
            <a:prstGeom prst="rect">
              <a:avLst/>
            </a:prstGeom>
          </p:spPr>
        </p:pic>
      </p:grpSp>
      <p:grpSp>
        <p:nvGrpSpPr>
          <p:cNvPr id="11" name="Group 11"/>
          <p:cNvGrpSpPr>
            <a:grpSpLocks noChangeAspect="1"/>
          </p:cNvGrpSpPr>
          <p:nvPr/>
        </p:nvGrpSpPr>
        <p:grpSpPr>
          <a:xfrm rot="-5400000">
            <a:off x="3096400" y="3867281"/>
            <a:ext cx="6023013" cy="269687"/>
            <a:chOff x="0" y="0"/>
            <a:chExt cx="9621520" cy="276860"/>
          </a:xfrm>
        </p:grpSpPr>
        <p:sp>
          <p:nvSpPr>
            <p:cNvPr id="12" name="Freeform 12"/>
            <p:cNvSpPr/>
            <p:nvPr/>
          </p:nvSpPr>
          <p:spPr>
            <a:xfrm>
              <a:off x="253365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3" name="Freeform 13"/>
            <p:cNvSpPr/>
            <p:nvPr/>
          </p:nvSpPr>
          <p:spPr>
            <a:xfrm>
              <a:off x="304038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4" name="Freeform 14"/>
            <p:cNvSpPr/>
            <p:nvPr/>
          </p:nvSpPr>
          <p:spPr>
            <a:xfrm>
              <a:off x="20269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5" name="Freeform 15"/>
            <p:cNvSpPr/>
            <p:nvPr/>
          </p:nvSpPr>
          <p:spPr>
            <a:xfrm>
              <a:off x="405257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6" name="Freeform 16"/>
            <p:cNvSpPr/>
            <p:nvPr/>
          </p:nvSpPr>
          <p:spPr>
            <a:xfrm>
              <a:off x="1270" y="11430"/>
              <a:ext cx="251460" cy="251460"/>
            </a:xfrm>
            <a:custGeom>
              <a:avLst/>
              <a:gdLst/>
              <a:ahLst/>
              <a:cxnLst/>
              <a:rect l="l" t="t" r="r" b="b"/>
              <a:pathLst>
                <a:path w="251460" h="251460">
                  <a:moveTo>
                    <a:pt x="125730" y="0"/>
                  </a:moveTo>
                  <a:cubicBezTo>
                    <a:pt x="92710" y="0"/>
                    <a:pt x="59690" y="13970"/>
                    <a:pt x="36830" y="36830"/>
                  </a:cubicBezTo>
                  <a:cubicBezTo>
                    <a:pt x="12700" y="59690"/>
                    <a:pt x="0" y="92710"/>
                    <a:pt x="0" y="125730"/>
                  </a:cubicBezTo>
                  <a:cubicBezTo>
                    <a:pt x="0" y="158750"/>
                    <a:pt x="13970" y="191770"/>
                    <a:pt x="36830" y="214630"/>
                  </a:cubicBezTo>
                  <a:cubicBezTo>
                    <a:pt x="59690" y="238760"/>
                    <a:pt x="92710" y="251460"/>
                    <a:pt x="125730" y="251460"/>
                  </a:cubicBezTo>
                  <a:cubicBezTo>
                    <a:pt x="158750" y="251460"/>
                    <a:pt x="191770" y="237490"/>
                    <a:pt x="214630" y="214630"/>
                  </a:cubicBezTo>
                  <a:cubicBezTo>
                    <a:pt x="238760" y="191770"/>
                    <a:pt x="251460" y="158750"/>
                    <a:pt x="251460" y="125730"/>
                  </a:cubicBezTo>
                  <a:cubicBezTo>
                    <a:pt x="251460" y="92710"/>
                    <a:pt x="237490" y="59690"/>
                    <a:pt x="214630" y="36830"/>
                  </a:cubicBezTo>
                  <a:cubicBezTo>
                    <a:pt x="191770" y="13970"/>
                    <a:pt x="158750" y="0"/>
                    <a:pt x="125730" y="0"/>
                  </a:cubicBezTo>
                  <a:close/>
                </a:path>
              </a:pathLst>
            </a:custGeom>
            <a:solidFill>
              <a:srgbClr val="F26722"/>
            </a:solidFill>
          </p:spPr>
          <p:txBody>
            <a:bodyPr/>
            <a:lstStyle/>
            <a:p>
              <a:endParaRPr lang="en-US"/>
            </a:p>
          </p:txBody>
        </p:sp>
        <p:sp>
          <p:nvSpPr>
            <p:cNvPr id="17" name="Freeform 17"/>
            <p:cNvSpPr/>
            <p:nvPr/>
          </p:nvSpPr>
          <p:spPr>
            <a:xfrm>
              <a:off x="455930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8" name="Freeform 18"/>
            <p:cNvSpPr/>
            <p:nvPr/>
          </p:nvSpPr>
          <p:spPr>
            <a:xfrm>
              <a:off x="50800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9" name="Freeform 19"/>
            <p:cNvSpPr/>
            <p:nvPr/>
          </p:nvSpPr>
          <p:spPr>
            <a:xfrm>
              <a:off x="101473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0" name="Freeform 20"/>
            <p:cNvSpPr/>
            <p:nvPr/>
          </p:nvSpPr>
          <p:spPr>
            <a:xfrm>
              <a:off x="152019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1" name="Freeform 21"/>
            <p:cNvSpPr/>
            <p:nvPr/>
          </p:nvSpPr>
          <p:spPr>
            <a:xfrm>
              <a:off x="354584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2" name="Freeform 22"/>
            <p:cNvSpPr/>
            <p:nvPr/>
          </p:nvSpPr>
          <p:spPr>
            <a:xfrm>
              <a:off x="7597139" y="11430"/>
              <a:ext cx="251461" cy="252730"/>
            </a:xfrm>
            <a:custGeom>
              <a:avLst/>
              <a:gdLst/>
              <a:ahLst/>
              <a:cxnLst/>
              <a:rect l="l" t="t" r="r" b="b"/>
              <a:pathLst>
                <a:path w="251461" h="252730">
                  <a:moveTo>
                    <a:pt x="251461" y="125730"/>
                  </a:moveTo>
                  <a:cubicBezTo>
                    <a:pt x="251461" y="55880"/>
                    <a:pt x="194311" y="0"/>
                    <a:pt x="125731" y="0"/>
                  </a:cubicBezTo>
                  <a:cubicBezTo>
                    <a:pt x="55881" y="0"/>
                    <a:pt x="0" y="57150"/>
                    <a:pt x="0" y="125730"/>
                  </a:cubicBezTo>
                  <a:cubicBezTo>
                    <a:pt x="0" y="195580"/>
                    <a:pt x="55881" y="251460"/>
                    <a:pt x="125731" y="251460"/>
                  </a:cubicBezTo>
                  <a:cubicBezTo>
                    <a:pt x="195581" y="252730"/>
                    <a:pt x="251461" y="195580"/>
                    <a:pt x="251461" y="125730"/>
                  </a:cubicBezTo>
                  <a:close/>
                </a:path>
              </a:pathLst>
            </a:custGeom>
            <a:solidFill>
              <a:srgbClr val="F26722"/>
            </a:solidFill>
          </p:spPr>
          <p:txBody>
            <a:bodyPr/>
            <a:lstStyle/>
            <a:p>
              <a:endParaRPr lang="en-US"/>
            </a:p>
          </p:txBody>
        </p:sp>
        <p:sp>
          <p:nvSpPr>
            <p:cNvPr id="23" name="Freeform 23"/>
            <p:cNvSpPr/>
            <p:nvPr/>
          </p:nvSpPr>
          <p:spPr>
            <a:xfrm>
              <a:off x="8103870" y="11430"/>
              <a:ext cx="251461" cy="252730"/>
            </a:xfrm>
            <a:custGeom>
              <a:avLst/>
              <a:gdLst/>
              <a:ahLst/>
              <a:cxnLst/>
              <a:rect l="l" t="t" r="r" b="b"/>
              <a:pathLst>
                <a:path w="251461"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4" name="Freeform 24"/>
            <p:cNvSpPr/>
            <p:nvPr/>
          </p:nvSpPr>
          <p:spPr>
            <a:xfrm>
              <a:off x="860933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5" name="Freeform 25"/>
            <p:cNvSpPr/>
            <p:nvPr/>
          </p:nvSpPr>
          <p:spPr>
            <a:xfrm>
              <a:off x="911605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715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6" name="Freeform 26"/>
            <p:cNvSpPr/>
            <p:nvPr/>
          </p:nvSpPr>
          <p:spPr>
            <a:xfrm>
              <a:off x="709040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588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7" name="Freeform 27"/>
            <p:cNvSpPr/>
            <p:nvPr/>
          </p:nvSpPr>
          <p:spPr>
            <a:xfrm>
              <a:off x="557149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8" name="Freeform 28"/>
            <p:cNvSpPr/>
            <p:nvPr/>
          </p:nvSpPr>
          <p:spPr>
            <a:xfrm>
              <a:off x="60782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9" name="Freeform 29"/>
            <p:cNvSpPr/>
            <p:nvPr/>
          </p:nvSpPr>
          <p:spPr>
            <a:xfrm>
              <a:off x="506476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30" name="Freeform 30"/>
            <p:cNvSpPr/>
            <p:nvPr/>
          </p:nvSpPr>
          <p:spPr>
            <a:xfrm>
              <a:off x="658368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grpSp>
      <p:grpSp>
        <p:nvGrpSpPr>
          <p:cNvPr id="31" name="Group 31"/>
          <p:cNvGrpSpPr/>
          <p:nvPr/>
        </p:nvGrpSpPr>
        <p:grpSpPr>
          <a:xfrm>
            <a:off x="0" y="0"/>
            <a:ext cx="12343424" cy="403799"/>
            <a:chOff x="0" y="0"/>
            <a:chExt cx="16457898" cy="538398"/>
          </a:xfrm>
        </p:grpSpPr>
        <p:pic>
          <p:nvPicPr>
            <p:cNvPr id="32" name="Picture 32"/>
            <p:cNvPicPr>
              <a:picLocks noChangeAspect="1"/>
            </p:cNvPicPr>
            <p:nvPr/>
          </p:nvPicPr>
          <p:blipFill>
            <a:blip r:embed="rId6"/>
            <a:srcRect t="48843" b="48843"/>
            <a:stretch>
              <a:fillRect/>
            </a:stretch>
          </p:blipFill>
          <p:spPr>
            <a:xfrm>
              <a:off x="0" y="0"/>
              <a:ext cx="16457898" cy="538398"/>
            </a:xfrm>
            <a:prstGeom prst="rect">
              <a:avLst/>
            </a:prstGeom>
          </p:spPr>
        </p:pic>
      </p:grpSp>
      <p:grpSp>
        <p:nvGrpSpPr>
          <p:cNvPr id="33" name="Group 33"/>
          <p:cNvGrpSpPr/>
          <p:nvPr/>
        </p:nvGrpSpPr>
        <p:grpSpPr>
          <a:xfrm>
            <a:off x="-19050" y="-201831"/>
            <a:ext cx="12645628" cy="697635"/>
            <a:chOff x="0" y="0"/>
            <a:chExt cx="16860838" cy="930181"/>
          </a:xfrm>
        </p:grpSpPr>
        <p:pic>
          <p:nvPicPr>
            <p:cNvPr id="34" name="Picture 34"/>
            <p:cNvPicPr>
              <a:picLocks noChangeAspect="1"/>
            </p:cNvPicPr>
            <p:nvPr/>
          </p:nvPicPr>
          <p:blipFill>
            <a:blip r:embed="rId7"/>
            <a:srcRect t="45862" b="45862"/>
            <a:stretch>
              <a:fillRect/>
            </a:stretch>
          </p:blipFill>
          <p:spPr>
            <a:xfrm>
              <a:off x="0" y="0"/>
              <a:ext cx="16860838" cy="930181"/>
            </a:xfrm>
            <a:prstGeom prst="rect">
              <a:avLst/>
            </a:prstGeom>
          </p:spPr>
        </p:pic>
      </p:grpSp>
      <p:grpSp>
        <p:nvGrpSpPr>
          <p:cNvPr id="35" name="Group 35"/>
          <p:cNvGrpSpPr/>
          <p:nvPr/>
        </p:nvGrpSpPr>
        <p:grpSpPr>
          <a:xfrm>
            <a:off x="3396258" y="-17859"/>
            <a:ext cx="5279522" cy="1117243"/>
            <a:chOff x="0" y="0"/>
            <a:chExt cx="7162878" cy="1516380"/>
          </a:xfrm>
        </p:grpSpPr>
        <p:sp>
          <p:nvSpPr>
            <p:cNvPr id="36" name="Freeform 36"/>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E6900"/>
            </a:solidFill>
          </p:spPr>
          <p:txBody>
            <a:bodyPr/>
            <a:lstStyle/>
            <a:p>
              <a:endParaRPr lang="en-US"/>
            </a:p>
          </p:txBody>
        </p:sp>
      </p:grpSp>
      <p:sp>
        <p:nvSpPr>
          <p:cNvPr id="37" name="Freeform 37"/>
          <p:cNvSpPr/>
          <p:nvPr/>
        </p:nvSpPr>
        <p:spPr>
          <a:xfrm>
            <a:off x="-1960580" y="2671028"/>
            <a:ext cx="7675485" cy="4342603"/>
          </a:xfrm>
          <a:custGeom>
            <a:avLst/>
            <a:gdLst/>
            <a:ahLst/>
            <a:cxnLst/>
            <a:rect l="l" t="t" r="r" b="b"/>
            <a:pathLst>
              <a:path w="7675485" h="4342603">
                <a:moveTo>
                  <a:pt x="0" y="0"/>
                </a:moveTo>
                <a:lnTo>
                  <a:pt x="7675485" y="0"/>
                </a:lnTo>
                <a:lnTo>
                  <a:pt x="7675485" y="4342603"/>
                </a:lnTo>
                <a:lnTo>
                  <a:pt x="0" y="4342603"/>
                </a:lnTo>
                <a:lnTo>
                  <a:pt x="0" y="0"/>
                </a:lnTo>
                <a:close/>
              </a:path>
            </a:pathLst>
          </a:custGeom>
          <a:blipFill>
            <a:blip r:embed="rId8"/>
            <a:stretch>
              <a:fillRect l="-291" r="-291"/>
            </a:stretch>
          </a:blipFill>
        </p:spPr>
        <p:txBody>
          <a:bodyPr/>
          <a:lstStyle/>
          <a:p>
            <a:endParaRPr lang="en-US"/>
          </a:p>
        </p:txBody>
      </p:sp>
      <p:sp>
        <p:nvSpPr>
          <p:cNvPr id="38" name="Freeform 38"/>
          <p:cNvSpPr/>
          <p:nvPr/>
        </p:nvSpPr>
        <p:spPr>
          <a:xfrm rot="-3204606">
            <a:off x="4191616" y="3026689"/>
            <a:ext cx="1824565" cy="1504466"/>
          </a:xfrm>
          <a:custGeom>
            <a:avLst/>
            <a:gdLst/>
            <a:ahLst/>
            <a:cxnLst/>
            <a:rect l="l" t="t" r="r" b="b"/>
            <a:pathLst>
              <a:path w="1824565" h="1504466">
                <a:moveTo>
                  <a:pt x="0" y="0"/>
                </a:moveTo>
                <a:lnTo>
                  <a:pt x="1824565" y="0"/>
                </a:lnTo>
                <a:lnTo>
                  <a:pt x="1824565" y="1504466"/>
                </a:lnTo>
                <a:lnTo>
                  <a:pt x="0" y="1504466"/>
                </a:lnTo>
                <a:lnTo>
                  <a:pt x="0" y="0"/>
                </a:lnTo>
                <a:close/>
              </a:path>
            </a:pathLst>
          </a:custGeom>
          <a:blipFill>
            <a:blip r:embed="rId9">
              <a:extLst>
                <a:ext uri="{96DAC541-7B7A-43D3-8B79-37D633B846F1}">
                  <asvg:svgBlip xmlns:asvg="http://schemas.microsoft.com/office/drawing/2016/SVG/main" r:embed="rId10"/>
                </a:ext>
              </a:extLst>
            </a:blip>
            <a:stretch>
              <a:fillRect t="-42" b="-42"/>
            </a:stretch>
          </a:blipFill>
        </p:spPr>
        <p:txBody>
          <a:bodyPr/>
          <a:lstStyle/>
          <a:p>
            <a:endParaRPr lang="en-US"/>
          </a:p>
        </p:txBody>
      </p:sp>
      <p:sp>
        <p:nvSpPr>
          <p:cNvPr id="39" name="TextBox 39"/>
          <p:cNvSpPr txBox="1"/>
          <p:nvPr/>
        </p:nvSpPr>
        <p:spPr>
          <a:xfrm>
            <a:off x="3762029" y="197305"/>
            <a:ext cx="4552950" cy="718283"/>
          </a:xfrm>
          <a:prstGeom prst="rect">
            <a:avLst/>
          </a:prstGeom>
        </p:spPr>
        <p:txBody>
          <a:bodyPr lIns="0" tIns="0" rIns="0" bIns="0" rtlCol="0" anchor="t">
            <a:spAutoFit/>
          </a:bodyPr>
          <a:lstStyle/>
          <a:p>
            <a:pPr algn="ctr">
              <a:lnSpc>
                <a:spcPts val="5665"/>
              </a:lnSpc>
            </a:pPr>
            <a:endParaRPr/>
          </a:p>
        </p:txBody>
      </p:sp>
      <p:sp>
        <p:nvSpPr>
          <p:cNvPr id="40" name="TextBox 40"/>
          <p:cNvSpPr txBox="1"/>
          <p:nvPr/>
        </p:nvSpPr>
        <p:spPr>
          <a:xfrm rot="85348">
            <a:off x="7157123" y="1503970"/>
            <a:ext cx="1374926" cy="452895"/>
          </a:xfrm>
          <a:prstGeom prst="rect">
            <a:avLst/>
          </a:prstGeom>
        </p:spPr>
        <p:txBody>
          <a:bodyPr lIns="0" tIns="0" rIns="0" bIns="0" rtlCol="0" anchor="t">
            <a:spAutoFit/>
          </a:bodyPr>
          <a:lstStyle/>
          <a:p>
            <a:pPr algn="ctr">
              <a:lnSpc>
                <a:spcPts val="3698"/>
              </a:lnSpc>
            </a:pPr>
            <a:r>
              <a:rPr lang="en-US" sz="2641">
                <a:solidFill>
                  <a:srgbClr val="000000"/>
                </a:solidFill>
                <a:latin typeface="Libre Baskerville Bold"/>
              </a:rPr>
              <a:t>Yes.</a:t>
            </a:r>
          </a:p>
        </p:txBody>
      </p:sp>
      <p:sp>
        <p:nvSpPr>
          <p:cNvPr id="41" name="TextBox 41"/>
          <p:cNvSpPr txBox="1"/>
          <p:nvPr/>
        </p:nvSpPr>
        <p:spPr>
          <a:xfrm>
            <a:off x="6252619" y="2085816"/>
            <a:ext cx="3183102" cy="875802"/>
          </a:xfrm>
          <a:prstGeom prst="rect">
            <a:avLst/>
          </a:prstGeom>
        </p:spPr>
        <p:txBody>
          <a:bodyPr lIns="0" tIns="0" rIns="0" bIns="0" rtlCol="0" anchor="t">
            <a:spAutoFit/>
          </a:bodyPr>
          <a:lstStyle/>
          <a:p>
            <a:pPr algn="ctr">
              <a:lnSpc>
                <a:spcPts val="2384"/>
              </a:lnSpc>
            </a:pPr>
            <a:r>
              <a:rPr lang="en-US" sz="2020" spc="121">
                <a:solidFill>
                  <a:srgbClr val="000000"/>
                </a:solidFill>
                <a:latin typeface="Kite One Italics"/>
              </a:rPr>
              <a:t>Most people with hepatitis B do not have any symptoms!</a:t>
            </a:r>
          </a:p>
        </p:txBody>
      </p:sp>
      <p:sp>
        <p:nvSpPr>
          <p:cNvPr id="42" name="TextBox 42"/>
          <p:cNvSpPr txBox="1"/>
          <p:nvPr/>
        </p:nvSpPr>
        <p:spPr>
          <a:xfrm>
            <a:off x="3079470" y="1232734"/>
            <a:ext cx="2706968" cy="2441647"/>
          </a:xfrm>
          <a:prstGeom prst="rect">
            <a:avLst/>
          </a:prstGeom>
        </p:spPr>
        <p:txBody>
          <a:bodyPr lIns="0" tIns="0" rIns="0" bIns="0" rtlCol="0" anchor="t">
            <a:spAutoFit/>
          </a:bodyPr>
          <a:lstStyle/>
          <a:p>
            <a:pPr algn="ctr">
              <a:lnSpc>
                <a:spcPts val="3228"/>
              </a:lnSpc>
            </a:pPr>
            <a:r>
              <a:rPr lang="en-US" sz="2736" spc="164">
                <a:solidFill>
                  <a:srgbClr val="000000"/>
                </a:solidFill>
                <a:latin typeface="Kite One Italics"/>
              </a:rPr>
              <a:t>I don't have any symptoms. </a:t>
            </a:r>
          </a:p>
          <a:p>
            <a:pPr algn="ctr">
              <a:lnSpc>
                <a:spcPts val="3228"/>
              </a:lnSpc>
            </a:pPr>
            <a:endParaRPr lang="en-US" sz="2736" spc="164">
              <a:solidFill>
                <a:srgbClr val="000000"/>
              </a:solidFill>
              <a:latin typeface="Kite One Italics"/>
            </a:endParaRPr>
          </a:p>
          <a:p>
            <a:pPr algn="ctr">
              <a:lnSpc>
                <a:spcPts val="3228"/>
              </a:lnSpc>
            </a:pPr>
            <a:r>
              <a:rPr lang="en-US" sz="2736" spc="164">
                <a:solidFill>
                  <a:srgbClr val="000000"/>
                </a:solidFill>
                <a:latin typeface="Kite One Italics"/>
              </a:rPr>
              <a:t>Could I still have hepatitis B?</a:t>
            </a:r>
          </a:p>
        </p:txBody>
      </p:sp>
      <p:sp>
        <p:nvSpPr>
          <p:cNvPr id="43" name="TextBox 43"/>
          <p:cNvSpPr txBox="1"/>
          <p:nvPr/>
        </p:nvSpPr>
        <p:spPr>
          <a:xfrm>
            <a:off x="3227031" y="34487"/>
            <a:ext cx="5600700" cy="456783"/>
          </a:xfrm>
          <a:prstGeom prst="rect">
            <a:avLst/>
          </a:prstGeom>
        </p:spPr>
        <p:txBody>
          <a:bodyPr lIns="0" tIns="0" rIns="0" bIns="0" rtlCol="0" anchor="t">
            <a:spAutoFit/>
          </a:bodyPr>
          <a:lstStyle/>
          <a:p>
            <a:pPr algn="ctr">
              <a:lnSpc>
                <a:spcPts val="3697"/>
              </a:lnSpc>
            </a:pPr>
            <a:r>
              <a:rPr lang="en-US" sz="2641">
                <a:solidFill>
                  <a:srgbClr val="FFFFFF"/>
                </a:solidFill>
                <a:latin typeface="Kite One Bold"/>
              </a:rPr>
              <a:t>Misconception #1:</a:t>
            </a:r>
          </a:p>
        </p:txBody>
      </p:sp>
      <p:sp>
        <p:nvSpPr>
          <p:cNvPr id="44" name="TextBox 44"/>
          <p:cNvSpPr txBox="1"/>
          <p:nvPr/>
        </p:nvSpPr>
        <p:spPr>
          <a:xfrm>
            <a:off x="4332210" y="476755"/>
            <a:ext cx="3343275" cy="523399"/>
          </a:xfrm>
          <a:prstGeom prst="rect">
            <a:avLst/>
          </a:prstGeom>
        </p:spPr>
        <p:txBody>
          <a:bodyPr lIns="0" tIns="0" rIns="0" bIns="0" rtlCol="0" anchor="t">
            <a:spAutoFit/>
          </a:bodyPr>
          <a:lstStyle/>
          <a:p>
            <a:pPr algn="ctr">
              <a:lnSpc>
                <a:spcPts val="4226"/>
              </a:lnSpc>
            </a:pPr>
            <a:r>
              <a:rPr lang="en-US" sz="3018">
                <a:solidFill>
                  <a:srgbClr val="FFFFFF"/>
                </a:solidFill>
                <a:latin typeface="Kite One Bold"/>
              </a:rPr>
              <a:t>Symptoms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BEAF0"/>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376026" y="53718"/>
            <a:ext cx="13053478" cy="660797"/>
            <a:chOff x="0" y="0"/>
            <a:chExt cx="11188695" cy="571500"/>
          </a:xfrm>
        </p:grpSpPr>
        <p:sp>
          <p:nvSpPr>
            <p:cNvPr id="6" name="Freeform 6"/>
            <p:cNvSpPr/>
            <p:nvPr/>
          </p:nvSpPr>
          <p:spPr>
            <a:xfrm>
              <a:off x="0" y="255270"/>
              <a:ext cx="11188695" cy="69850"/>
            </a:xfrm>
            <a:custGeom>
              <a:avLst/>
              <a:gdLst/>
              <a:ahLst/>
              <a:cxnLst/>
              <a:rect l="l" t="t" r="r" b="b"/>
              <a:pathLst>
                <a:path w="11188695" h="69850">
                  <a:moveTo>
                    <a:pt x="10897865" y="0"/>
                  </a:moveTo>
                  <a:lnTo>
                    <a:pt x="0" y="0"/>
                  </a:lnTo>
                  <a:lnTo>
                    <a:pt x="0" y="69850"/>
                  </a:lnTo>
                  <a:lnTo>
                    <a:pt x="11188695" y="69850"/>
                  </a:lnTo>
                  <a:lnTo>
                    <a:pt x="11188695" y="0"/>
                  </a:lnTo>
                  <a:close/>
                </a:path>
              </a:pathLst>
            </a:custGeom>
            <a:solidFill>
              <a:srgbClr val="F4A64E"/>
            </a:solidFill>
          </p:spPr>
          <p:txBody>
            <a:bodyPr/>
            <a:lstStyle/>
            <a:p>
              <a:endParaRPr lang="en-US"/>
            </a:p>
          </p:txBody>
        </p:sp>
      </p:gr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9" name="Group 9"/>
          <p:cNvGrpSpPr/>
          <p:nvPr/>
        </p:nvGrpSpPr>
        <p:grpSpPr>
          <a:xfrm>
            <a:off x="-35719" y="-10284"/>
            <a:ext cx="12379142" cy="461487"/>
            <a:chOff x="0" y="0"/>
            <a:chExt cx="16505523" cy="615317"/>
          </a:xfrm>
        </p:grpSpPr>
        <p:pic>
          <p:nvPicPr>
            <p:cNvPr id="10" name="Picture 10"/>
            <p:cNvPicPr>
              <a:picLocks noChangeAspect="1"/>
            </p:cNvPicPr>
            <p:nvPr/>
          </p:nvPicPr>
          <p:blipFill>
            <a:blip r:embed="rId4"/>
            <a:srcRect t="47204" b="47204"/>
            <a:stretch>
              <a:fillRect/>
            </a:stretch>
          </p:blipFill>
          <p:spPr>
            <a:xfrm>
              <a:off x="0" y="0"/>
              <a:ext cx="16505523" cy="615317"/>
            </a:xfrm>
            <a:prstGeom prst="rect">
              <a:avLst/>
            </a:prstGeom>
          </p:spPr>
        </p:pic>
      </p:grpSp>
      <p:grpSp>
        <p:nvGrpSpPr>
          <p:cNvPr id="11" name="Group 11"/>
          <p:cNvGrpSpPr/>
          <p:nvPr/>
        </p:nvGrpSpPr>
        <p:grpSpPr>
          <a:xfrm>
            <a:off x="3843006" y="-10284"/>
            <a:ext cx="4485605" cy="949236"/>
            <a:chOff x="0" y="0"/>
            <a:chExt cx="5980806" cy="1265647"/>
          </a:xfrm>
        </p:grpSpPr>
        <p:grpSp>
          <p:nvGrpSpPr>
            <p:cNvPr id="12" name="Group 12"/>
            <p:cNvGrpSpPr/>
            <p:nvPr/>
          </p:nvGrpSpPr>
          <p:grpSpPr>
            <a:xfrm>
              <a:off x="0" y="0"/>
              <a:ext cx="5980806" cy="1265647"/>
              <a:chOff x="0" y="0"/>
              <a:chExt cx="7162878" cy="1516380"/>
            </a:xfrm>
          </p:grpSpPr>
          <p:sp>
            <p:nvSpPr>
              <p:cNvPr id="13" name="Freeform 13"/>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D6615"/>
              </a:solidFill>
            </p:spPr>
            <p:txBody>
              <a:bodyPr/>
              <a:lstStyle/>
              <a:p>
                <a:endParaRPr lang="en-US"/>
              </a:p>
            </p:txBody>
          </p:sp>
        </p:grpSp>
        <p:sp>
          <p:nvSpPr>
            <p:cNvPr id="14" name="TextBox 14"/>
            <p:cNvSpPr txBox="1"/>
            <p:nvPr/>
          </p:nvSpPr>
          <p:spPr>
            <a:xfrm>
              <a:off x="414357" y="242264"/>
              <a:ext cx="5156200" cy="816654"/>
            </a:xfrm>
            <a:prstGeom prst="rect">
              <a:avLst/>
            </a:prstGeom>
          </p:spPr>
          <p:txBody>
            <a:bodyPr lIns="0" tIns="0" rIns="0" bIns="0" rtlCol="0" anchor="t">
              <a:spAutoFit/>
            </a:bodyPr>
            <a:lstStyle/>
            <a:p>
              <a:pPr algn="ctr">
                <a:lnSpc>
                  <a:spcPts val="4813"/>
                </a:lnSpc>
              </a:pPr>
              <a:endParaRPr/>
            </a:p>
          </p:txBody>
        </p:sp>
      </p:grpSp>
      <p:sp>
        <p:nvSpPr>
          <p:cNvPr id="15" name="Freeform 15"/>
          <p:cNvSpPr/>
          <p:nvPr/>
        </p:nvSpPr>
        <p:spPr>
          <a:xfrm>
            <a:off x="-1330497" y="1969484"/>
            <a:ext cx="4118800" cy="4912493"/>
          </a:xfrm>
          <a:custGeom>
            <a:avLst/>
            <a:gdLst/>
            <a:ahLst/>
            <a:cxnLst/>
            <a:rect l="l" t="t" r="r" b="b"/>
            <a:pathLst>
              <a:path w="4118800" h="4912493">
                <a:moveTo>
                  <a:pt x="0" y="0"/>
                </a:moveTo>
                <a:lnTo>
                  <a:pt x="4118800" y="0"/>
                </a:lnTo>
                <a:lnTo>
                  <a:pt x="4118800" y="4912493"/>
                </a:lnTo>
                <a:lnTo>
                  <a:pt x="0" y="4912493"/>
                </a:lnTo>
                <a:lnTo>
                  <a:pt x="0" y="0"/>
                </a:lnTo>
                <a:close/>
              </a:path>
            </a:pathLst>
          </a:custGeom>
          <a:blipFill>
            <a:blip r:embed="rId5"/>
            <a:stretch>
              <a:fillRect l="-297" r="-78718"/>
            </a:stretch>
          </a:blipFill>
        </p:spPr>
        <p:txBody>
          <a:bodyPr/>
          <a:lstStyle/>
          <a:p>
            <a:endParaRPr lang="en-US"/>
          </a:p>
        </p:txBody>
      </p:sp>
      <p:sp>
        <p:nvSpPr>
          <p:cNvPr id="16" name="Freeform 16"/>
          <p:cNvSpPr/>
          <p:nvPr/>
        </p:nvSpPr>
        <p:spPr>
          <a:xfrm>
            <a:off x="2788303" y="3866167"/>
            <a:ext cx="1537352" cy="559564"/>
          </a:xfrm>
          <a:custGeom>
            <a:avLst/>
            <a:gdLst/>
            <a:ahLst/>
            <a:cxnLst/>
            <a:rect l="l" t="t" r="r" b="b"/>
            <a:pathLst>
              <a:path w="1537352" h="559564">
                <a:moveTo>
                  <a:pt x="0" y="0"/>
                </a:moveTo>
                <a:lnTo>
                  <a:pt x="1537352" y="0"/>
                </a:lnTo>
                <a:lnTo>
                  <a:pt x="1537352" y="559564"/>
                </a:lnTo>
                <a:lnTo>
                  <a:pt x="0" y="559564"/>
                </a:lnTo>
                <a:lnTo>
                  <a:pt x="0" y="0"/>
                </a:lnTo>
                <a:close/>
              </a:path>
            </a:pathLst>
          </a:custGeom>
          <a:blipFill>
            <a:blip r:embed="rId6">
              <a:extLst>
                <a:ext uri="{96DAC541-7B7A-43D3-8B79-37D633B846F1}">
                  <asvg:svgBlip xmlns:asvg="http://schemas.microsoft.com/office/drawing/2016/SVG/main" r:embed="rId7"/>
                </a:ext>
              </a:extLst>
            </a:blip>
            <a:stretch>
              <a:fillRect t="-87370" b="-87370"/>
            </a:stretch>
          </a:blipFill>
        </p:spPr>
        <p:txBody>
          <a:bodyPr/>
          <a:lstStyle/>
          <a:p>
            <a:endParaRPr lang="en-US"/>
          </a:p>
        </p:txBody>
      </p:sp>
      <p:sp>
        <p:nvSpPr>
          <p:cNvPr id="17" name="TextBox 17"/>
          <p:cNvSpPr txBox="1"/>
          <p:nvPr/>
        </p:nvSpPr>
        <p:spPr>
          <a:xfrm>
            <a:off x="-35719" y="1075529"/>
            <a:ext cx="12268200" cy="447258"/>
          </a:xfrm>
          <a:prstGeom prst="rect">
            <a:avLst/>
          </a:prstGeom>
        </p:spPr>
        <p:txBody>
          <a:bodyPr lIns="0" tIns="0" rIns="0" bIns="0" rtlCol="0" anchor="t">
            <a:spAutoFit/>
          </a:bodyPr>
          <a:lstStyle/>
          <a:p>
            <a:pPr algn="ctr">
              <a:lnSpc>
                <a:spcPts val="3697"/>
              </a:lnSpc>
            </a:pPr>
            <a:r>
              <a:rPr lang="en-US" sz="2641">
                <a:solidFill>
                  <a:srgbClr val="231F1F"/>
                </a:solidFill>
                <a:latin typeface="Libre Baskerville Bold"/>
              </a:rPr>
              <a:t>Most people with hepatitis B don’t have any symptoms.</a:t>
            </a:r>
          </a:p>
        </p:txBody>
      </p:sp>
      <p:sp>
        <p:nvSpPr>
          <p:cNvPr id="18" name="TextBox 18"/>
          <p:cNvSpPr txBox="1"/>
          <p:nvPr/>
        </p:nvSpPr>
        <p:spPr>
          <a:xfrm>
            <a:off x="3474914" y="2405503"/>
            <a:ext cx="8346096" cy="684248"/>
          </a:xfrm>
          <a:prstGeom prst="rect">
            <a:avLst/>
          </a:prstGeom>
        </p:spPr>
        <p:txBody>
          <a:bodyPr lIns="0" tIns="0" rIns="0" bIns="0" rtlCol="0" anchor="t">
            <a:spAutoFit/>
          </a:bodyPr>
          <a:lstStyle/>
          <a:p>
            <a:pPr>
              <a:lnSpc>
                <a:spcPts val="2671"/>
              </a:lnSpc>
            </a:pPr>
            <a:r>
              <a:rPr lang="en-US" sz="2264" spc="45">
                <a:solidFill>
                  <a:srgbClr val="000000"/>
                </a:solidFill>
                <a:latin typeface="Kite One"/>
              </a:rPr>
              <a:t>People may be used to treating illnesses only when they have symptoms. People may not have a sense of urgency to get tested.</a:t>
            </a:r>
          </a:p>
        </p:txBody>
      </p:sp>
      <p:sp>
        <p:nvSpPr>
          <p:cNvPr id="19" name="TextBox 19"/>
          <p:cNvSpPr txBox="1"/>
          <p:nvPr/>
        </p:nvSpPr>
        <p:spPr>
          <a:xfrm>
            <a:off x="3330517" y="4553341"/>
            <a:ext cx="8490493" cy="550089"/>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a:rPr>
              <a:t>Let community members know that people with hepatitis B often have no symptoms, even though their liver could be damaged. </a:t>
            </a:r>
          </a:p>
        </p:txBody>
      </p:sp>
      <p:sp>
        <p:nvSpPr>
          <p:cNvPr id="20" name="TextBox 20"/>
          <p:cNvSpPr txBox="1"/>
          <p:nvPr/>
        </p:nvSpPr>
        <p:spPr>
          <a:xfrm>
            <a:off x="3357562" y="5321642"/>
            <a:ext cx="8652801" cy="550089"/>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a:rPr>
              <a:t>Remind people that they have the power to improve their health now, to prevent serious liver problems in the future.</a:t>
            </a:r>
          </a:p>
        </p:txBody>
      </p:sp>
      <p:sp>
        <p:nvSpPr>
          <p:cNvPr id="21" name="TextBox 21"/>
          <p:cNvSpPr txBox="1"/>
          <p:nvPr/>
        </p:nvSpPr>
        <p:spPr>
          <a:xfrm>
            <a:off x="3722489" y="160596"/>
            <a:ext cx="4752975"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Fact #1</a:t>
            </a:r>
          </a:p>
        </p:txBody>
      </p:sp>
      <p:sp>
        <p:nvSpPr>
          <p:cNvPr id="22" name="TextBox 22"/>
          <p:cNvSpPr txBox="1"/>
          <p:nvPr/>
        </p:nvSpPr>
        <p:spPr>
          <a:xfrm>
            <a:off x="3357562" y="6145023"/>
            <a:ext cx="8148638" cy="538024"/>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a:rPr>
              <a:t>The hepatitis B test is a simple blood test. It is the only way to know if someone is living with the virus! </a:t>
            </a:r>
          </a:p>
        </p:txBody>
      </p:sp>
      <p:sp>
        <p:nvSpPr>
          <p:cNvPr id="23" name="TextBox 23"/>
          <p:cNvSpPr txBox="1"/>
          <p:nvPr/>
        </p:nvSpPr>
        <p:spPr>
          <a:xfrm>
            <a:off x="2948265" y="3967559"/>
            <a:ext cx="1382076" cy="346249"/>
          </a:xfrm>
          <a:prstGeom prst="rect">
            <a:avLst/>
          </a:prstGeom>
        </p:spPr>
        <p:txBody>
          <a:bodyPr wrap="square" lIns="0" tIns="0" rIns="0" bIns="0" rtlCol="0" anchor="t">
            <a:spAutoFit/>
          </a:bodyPr>
          <a:lstStyle/>
          <a:p>
            <a:pPr>
              <a:lnSpc>
                <a:spcPts val="2671"/>
              </a:lnSpc>
            </a:pPr>
            <a:r>
              <a:rPr lang="en-US" sz="2264" spc="135">
                <a:solidFill>
                  <a:srgbClr val="000000"/>
                </a:solidFill>
                <a:latin typeface="Kite One Italics"/>
              </a:rPr>
              <a:t>Key Tips:</a:t>
            </a:r>
          </a:p>
        </p:txBody>
      </p:sp>
      <p:sp>
        <p:nvSpPr>
          <p:cNvPr id="24" name="Freeform 24"/>
          <p:cNvSpPr/>
          <p:nvPr/>
        </p:nvSpPr>
        <p:spPr>
          <a:xfrm>
            <a:off x="2788303" y="1679206"/>
            <a:ext cx="1876366" cy="551453"/>
          </a:xfrm>
          <a:custGeom>
            <a:avLst/>
            <a:gdLst/>
            <a:ahLst/>
            <a:cxnLst/>
            <a:rect l="l" t="t" r="r" b="b"/>
            <a:pathLst>
              <a:path w="1876366" h="551453">
                <a:moveTo>
                  <a:pt x="0" y="0"/>
                </a:moveTo>
                <a:lnTo>
                  <a:pt x="1876366" y="0"/>
                </a:lnTo>
                <a:lnTo>
                  <a:pt x="1876366" y="551453"/>
                </a:lnTo>
                <a:lnTo>
                  <a:pt x="0" y="551453"/>
                </a:lnTo>
                <a:lnTo>
                  <a:pt x="0" y="0"/>
                </a:lnTo>
                <a:close/>
              </a:path>
            </a:pathLst>
          </a:custGeom>
          <a:blipFill>
            <a:blip r:embed="rId6">
              <a:extLst>
                <a:ext uri="{96DAC541-7B7A-43D3-8B79-37D633B846F1}">
                  <asvg:svgBlip xmlns:asvg="http://schemas.microsoft.com/office/drawing/2016/SVG/main" r:embed="rId7"/>
                </a:ext>
              </a:extLst>
            </a:blip>
            <a:stretch>
              <a:fillRect t="-120129" b="-120129"/>
            </a:stretch>
          </a:blipFill>
        </p:spPr>
        <p:txBody>
          <a:bodyPr/>
          <a:lstStyle/>
          <a:p>
            <a:endParaRPr lang="en-US"/>
          </a:p>
        </p:txBody>
      </p:sp>
      <p:sp>
        <p:nvSpPr>
          <p:cNvPr id="25" name="TextBox 25"/>
          <p:cNvSpPr txBox="1"/>
          <p:nvPr/>
        </p:nvSpPr>
        <p:spPr>
          <a:xfrm>
            <a:off x="2949122" y="1770952"/>
            <a:ext cx="1700913" cy="346249"/>
          </a:xfrm>
          <a:prstGeom prst="rect">
            <a:avLst/>
          </a:prstGeom>
        </p:spPr>
        <p:txBody>
          <a:bodyPr wrap="square" lIns="0" tIns="0" rIns="0" bIns="0" rtlCol="0" anchor="t">
            <a:spAutoFit/>
          </a:bodyPr>
          <a:lstStyle/>
          <a:p>
            <a:pPr>
              <a:lnSpc>
                <a:spcPts val="2671"/>
              </a:lnSpc>
            </a:pPr>
            <a:r>
              <a:rPr lang="en-US" sz="2250" spc="135">
                <a:solidFill>
                  <a:srgbClr val="000000"/>
                </a:solidFill>
                <a:latin typeface="Kite One Italics"/>
              </a:rPr>
              <a:t>Remember: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FFE"/>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6107906" y="357188"/>
            <a:ext cx="6518672" cy="7289874"/>
          </a:xfrm>
          <a:custGeom>
            <a:avLst/>
            <a:gdLst/>
            <a:ahLst/>
            <a:cxnLst/>
            <a:rect l="l" t="t" r="r" b="b"/>
            <a:pathLst>
              <a:path w="6518672" h="7289874">
                <a:moveTo>
                  <a:pt x="0" y="0"/>
                </a:moveTo>
                <a:lnTo>
                  <a:pt x="6518672" y="0"/>
                </a:lnTo>
                <a:lnTo>
                  <a:pt x="6518672" y="7289874"/>
                </a:lnTo>
                <a:lnTo>
                  <a:pt x="0" y="7289874"/>
                </a:lnTo>
                <a:lnTo>
                  <a:pt x="0" y="0"/>
                </a:lnTo>
                <a:close/>
              </a:path>
            </a:pathLst>
          </a:custGeom>
          <a:blipFill>
            <a:blip r:embed="rId2">
              <a:extLst>
                <a:ext uri="{96DAC541-7B7A-43D3-8B79-37D633B846F1}">
                  <asvg:svgBlip xmlns:asvg="http://schemas.microsoft.com/office/drawing/2016/SVG/main" r:embed="rId3"/>
                </a:ext>
              </a:extLst>
            </a:blip>
            <a:stretch>
              <a:fillRect l="-5915" r="-5915"/>
            </a:stretch>
          </a:blipFill>
        </p:spPr>
        <p:txBody>
          <a:bodyPr/>
          <a:lstStyle/>
          <a:p>
            <a:endParaRPr lang="en-US"/>
          </a:p>
        </p:txBody>
      </p:sp>
      <p:sp>
        <p:nvSpPr>
          <p:cNvPr id="4" name="Freeform 4"/>
          <p:cNvSpPr/>
          <p:nvPr/>
        </p:nvSpPr>
        <p:spPr>
          <a:xfrm>
            <a:off x="6079670" y="451203"/>
            <a:ext cx="6263754" cy="6464759"/>
          </a:xfrm>
          <a:custGeom>
            <a:avLst/>
            <a:gdLst/>
            <a:ahLst/>
            <a:cxnLst/>
            <a:rect l="l" t="t" r="r" b="b"/>
            <a:pathLst>
              <a:path w="6263754" h="6464759">
                <a:moveTo>
                  <a:pt x="0" y="0"/>
                </a:moveTo>
                <a:lnTo>
                  <a:pt x="6263754" y="0"/>
                </a:lnTo>
                <a:lnTo>
                  <a:pt x="6263754" y="6464759"/>
                </a:lnTo>
                <a:lnTo>
                  <a:pt x="0" y="6464759"/>
                </a:lnTo>
                <a:lnTo>
                  <a:pt x="0" y="0"/>
                </a:lnTo>
                <a:close/>
              </a:path>
            </a:pathLst>
          </a:custGeom>
          <a:blipFill>
            <a:blip r:embed="rId4"/>
            <a:stretch>
              <a:fillRect l="-26323" r="-28586"/>
            </a:stretch>
          </a:blipFill>
        </p:spPr>
        <p:txBody>
          <a:bodyPr/>
          <a:lstStyle/>
          <a:p>
            <a:endParaRPr lang="en-US"/>
          </a:p>
        </p:txBody>
      </p:sp>
      <p:grpSp>
        <p:nvGrpSpPr>
          <p:cNvPr id="5" name="Group 5"/>
          <p:cNvGrpSpPr/>
          <p:nvPr/>
        </p:nvGrpSpPr>
        <p:grpSpPr>
          <a:xfrm rot="5400000">
            <a:off x="3106084" y="3526480"/>
            <a:ext cx="5947172" cy="660797"/>
            <a:chOff x="0" y="0"/>
            <a:chExt cx="5097576" cy="571500"/>
          </a:xfrm>
        </p:grpSpPr>
        <p:sp>
          <p:nvSpPr>
            <p:cNvPr id="6" name="Freeform 6"/>
            <p:cNvSpPr/>
            <p:nvPr/>
          </p:nvSpPr>
          <p:spPr>
            <a:xfrm>
              <a:off x="0" y="255270"/>
              <a:ext cx="5097576" cy="69850"/>
            </a:xfrm>
            <a:custGeom>
              <a:avLst/>
              <a:gdLst/>
              <a:ahLst/>
              <a:cxnLst/>
              <a:rect l="l" t="t" r="r" b="b"/>
              <a:pathLst>
                <a:path w="5097576" h="69850">
                  <a:moveTo>
                    <a:pt x="4806746" y="0"/>
                  </a:moveTo>
                  <a:lnTo>
                    <a:pt x="0" y="0"/>
                  </a:lnTo>
                  <a:lnTo>
                    <a:pt x="0" y="69850"/>
                  </a:lnTo>
                  <a:lnTo>
                    <a:pt x="5097576" y="69850"/>
                  </a:lnTo>
                  <a:lnTo>
                    <a:pt x="5097576" y="0"/>
                  </a:lnTo>
                  <a:close/>
                </a:path>
              </a:pathLst>
            </a:custGeom>
            <a:solidFill>
              <a:srgbClr val="3B041C"/>
            </a:solidFill>
          </p:spPr>
          <p:txBody>
            <a:bodyPr/>
            <a:lstStyle/>
            <a:p>
              <a:endParaRPr lang="en-US"/>
            </a:p>
          </p:txBody>
        </p:sp>
      </p:gr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5"/>
            <a:srcRect t="17690" b="76501"/>
            <a:stretch>
              <a:fillRect/>
            </a:stretch>
          </p:blipFill>
          <p:spPr>
            <a:xfrm>
              <a:off x="0" y="0"/>
              <a:ext cx="16457898" cy="538398"/>
            </a:xfrm>
            <a:prstGeom prst="rect">
              <a:avLst/>
            </a:prstGeom>
          </p:spPr>
        </p:pic>
      </p:grpSp>
      <p:grpSp>
        <p:nvGrpSpPr>
          <p:cNvPr id="9" name="Group 9"/>
          <p:cNvGrpSpPr>
            <a:grpSpLocks noChangeAspect="1"/>
          </p:cNvGrpSpPr>
          <p:nvPr/>
        </p:nvGrpSpPr>
        <p:grpSpPr>
          <a:xfrm rot="-5400000">
            <a:off x="3026998" y="3958188"/>
            <a:ext cx="6023013" cy="269687"/>
            <a:chOff x="0" y="0"/>
            <a:chExt cx="9621520" cy="276860"/>
          </a:xfrm>
        </p:grpSpPr>
        <p:sp>
          <p:nvSpPr>
            <p:cNvPr id="10" name="Freeform 10"/>
            <p:cNvSpPr/>
            <p:nvPr/>
          </p:nvSpPr>
          <p:spPr>
            <a:xfrm>
              <a:off x="253365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1" name="Freeform 11"/>
            <p:cNvSpPr/>
            <p:nvPr/>
          </p:nvSpPr>
          <p:spPr>
            <a:xfrm>
              <a:off x="304038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2" name="Freeform 12"/>
            <p:cNvSpPr/>
            <p:nvPr/>
          </p:nvSpPr>
          <p:spPr>
            <a:xfrm>
              <a:off x="20269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3" name="Freeform 13"/>
            <p:cNvSpPr/>
            <p:nvPr/>
          </p:nvSpPr>
          <p:spPr>
            <a:xfrm>
              <a:off x="405257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4" name="Freeform 14"/>
            <p:cNvSpPr/>
            <p:nvPr/>
          </p:nvSpPr>
          <p:spPr>
            <a:xfrm>
              <a:off x="1270" y="11430"/>
              <a:ext cx="251460" cy="251460"/>
            </a:xfrm>
            <a:custGeom>
              <a:avLst/>
              <a:gdLst/>
              <a:ahLst/>
              <a:cxnLst/>
              <a:rect l="l" t="t" r="r" b="b"/>
              <a:pathLst>
                <a:path w="251460" h="251460">
                  <a:moveTo>
                    <a:pt x="125730" y="0"/>
                  </a:moveTo>
                  <a:cubicBezTo>
                    <a:pt x="92710" y="0"/>
                    <a:pt x="59690" y="13970"/>
                    <a:pt x="36830" y="36830"/>
                  </a:cubicBezTo>
                  <a:cubicBezTo>
                    <a:pt x="12700" y="59690"/>
                    <a:pt x="0" y="92710"/>
                    <a:pt x="0" y="125730"/>
                  </a:cubicBezTo>
                  <a:cubicBezTo>
                    <a:pt x="0" y="158750"/>
                    <a:pt x="13970" y="191770"/>
                    <a:pt x="36830" y="214630"/>
                  </a:cubicBezTo>
                  <a:cubicBezTo>
                    <a:pt x="59690" y="238760"/>
                    <a:pt x="92710" y="251460"/>
                    <a:pt x="125730" y="251460"/>
                  </a:cubicBezTo>
                  <a:cubicBezTo>
                    <a:pt x="158750" y="251460"/>
                    <a:pt x="191770" y="237490"/>
                    <a:pt x="214630" y="214630"/>
                  </a:cubicBezTo>
                  <a:cubicBezTo>
                    <a:pt x="238760" y="191770"/>
                    <a:pt x="251460" y="158750"/>
                    <a:pt x="251460" y="125730"/>
                  </a:cubicBezTo>
                  <a:cubicBezTo>
                    <a:pt x="251460" y="92710"/>
                    <a:pt x="237490" y="59690"/>
                    <a:pt x="214630" y="36830"/>
                  </a:cubicBezTo>
                  <a:cubicBezTo>
                    <a:pt x="191770" y="13970"/>
                    <a:pt x="158750" y="0"/>
                    <a:pt x="125730" y="0"/>
                  </a:cubicBezTo>
                  <a:close/>
                </a:path>
              </a:pathLst>
            </a:custGeom>
            <a:solidFill>
              <a:srgbClr val="F26722"/>
            </a:solidFill>
          </p:spPr>
          <p:txBody>
            <a:bodyPr/>
            <a:lstStyle/>
            <a:p>
              <a:endParaRPr lang="en-US"/>
            </a:p>
          </p:txBody>
        </p:sp>
        <p:sp>
          <p:nvSpPr>
            <p:cNvPr id="15" name="Freeform 15"/>
            <p:cNvSpPr/>
            <p:nvPr/>
          </p:nvSpPr>
          <p:spPr>
            <a:xfrm>
              <a:off x="455930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6" name="Freeform 16"/>
            <p:cNvSpPr/>
            <p:nvPr/>
          </p:nvSpPr>
          <p:spPr>
            <a:xfrm>
              <a:off x="50800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7" name="Freeform 17"/>
            <p:cNvSpPr/>
            <p:nvPr/>
          </p:nvSpPr>
          <p:spPr>
            <a:xfrm>
              <a:off x="101473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8" name="Freeform 18"/>
            <p:cNvSpPr/>
            <p:nvPr/>
          </p:nvSpPr>
          <p:spPr>
            <a:xfrm>
              <a:off x="152019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9" name="Freeform 19"/>
            <p:cNvSpPr/>
            <p:nvPr/>
          </p:nvSpPr>
          <p:spPr>
            <a:xfrm>
              <a:off x="354584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0" name="Freeform 20"/>
            <p:cNvSpPr/>
            <p:nvPr/>
          </p:nvSpPr>
          <p:spPr>
            <a:xfrm>
              <a:off x="7597139" y="11430"/>
              <a:ext cx="251461" cy="252730"/>
            </a:xfrm>
            <a:custGeom>
              <a:avLst/>
              <a:gdLst/>
              <a:ahLst/>
              <a:cxnLst/>
              <a:rect l="l" t="t" r="r" b="b"/>
              <a:pathLst>
                <a:path w="251461" h="252730">
                  <a:moveTo>
                    <a:pt x="251461" y="125730"/>
                  </a:moveTo>
                  <a:cubicBezTo>
                    <a:pt x="251461" y="55880"/>
                    <a:pt x="194311" y="0"/>
                    <a:pt x="125731" y="0"/>
                  </a:cubicBezTo>
                  <a:cubicBezTo>
                    <a:pt x="55881" y="0"/>
                    <a:pt x="0" y="57150"/>
                    <a:pt x="0" y="125730"/>
                  </a:cubicBezTo>
                  <a:cubicBezTo>
                    <a:pt x="0" y="195580"/>
                    <a:pt x="55881" y="251460"/>
                    <a:pt x="125731" y="251460"/>
                  </a:cubicBezTo>
                  <a:cubicBezTo>
                    <a:pt x="195581" y="252730"/>
                    <a:pt x="251461" y="195580"/>
                    <a:pt x="251461" y="125730"/>
                  </a:cubicBezTo>
                  <a:close/>
                </a:path>
              </a:pathLst>
            </a:custGeom>
            <a:solidFill>
              <a:srgbClr val="F26722"/>
            </a:solidFill>
          </p:spPr>
          <p:txBody>
            <a:bodyPr/>
            <a:lstStyle/>
            <a:p>
              <a:endParaRPr lang="en-US"/>
            </a:p>
          </p:txBody>
        </p:sp>
        <p:sp>
          <p:nvSpPr>
            <p:cNvPr id="21" name="Freeform 21"/>
            <p:cNvSpPr/>
            <p:nvPr/>
          </p:nvSpPr>
          <p:spPr>
            <a:xfrm>
              <a:off x="8103870" y="11430"/>
              <a:ext cx="251461" cy="252730"/>
            </a:xfrm>
            <a:custGeom>
              <a:avLst/>
              <a:gdLst/>
              <a:ahLst/>
              <a:cxnLst/>
              <a:rect l="l" t="t" r="r" b="b"/>
              <a:pathLst>
                <a:path w="251461"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2" name="Freeform 22"/>
            <p:cNvSpPr/>
            <p:nvPr/>
          </p:nvSpPr>
          <p:spPr>
            <a:xfrm>
              <a:off x="860933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3" name="Freeform 23"/>
            <p:cNvSpPr/>
            <p:nvPr/>
          </p:nvSpPr>
          <p:spPr>
            <a:xfrm>
              <a:off x="911605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715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4" name="Freeform 24"/>
            <p:cNvSpPr/>
            <p:nvPr/>
          </p:nvSpPr>
          <p:spPr>
            <a:xfrm>
              <a:off x="709040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588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5" name="Freeform 25"/>
            <p:cNvSpPr/>
            <p:nvPr/>
          </p:nvSpPr>
          <p:spPr>
            <a:xfrm>
              <a:off x="557149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6" name="Freeform 26"/>
            <p:cNvSpPr/>
            <p:nvPr/>
          </p:nvSpPr>
          <p:spPr>
            <a:xfrm>
              <a:off x="60782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7" name="Freeform 27"/>
            <p:cNvSpPr/>
            <p:nvPr/>
          </p:nvSpPr>
          <p:spPr>
            <a:xfrm>
              <a:off x="506476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8" name="Freeform 28"/>
            <p:cNvSpPr/>
            <p:nvPr/>
          </p:nvSpPr>
          <p:spPr>
            <a:xfrm>
              <a:off x="658368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grpSp>
      <p:grpSp>
        <p:nvGrpSpPr>
          <p:cNvPr id="29" name="Group 29"/>
          <p:cNvGrpSpPr/>
          <p:nvPr/>
        </p:nvGrpSpPr>
        <p:grpSpPr>
          <a:xfrm>
            <a:off x="3396258" y="-35719"/>
            <a:ext cx="5279522" cy="1117243"/>
            <a:chOff x="0" y="0"/>
            <a:chExt cx="7039363" cy="1489658"/>
          </a:xfrm>
        </p:grpSpPr>
        <p:grpSp>
          <p:nvGrpSpPr>
            <p:cNvPr id="30" name="Group 30"/>
            <p:cNvGrpSpPr/>
            <p:nvPr/>
          </p:nvGrpSpPr>
          <p:grpSpPr>
            <a:xfrm>
              <a:off x="0" y="0"/>
              <a:ext cx="7039363" cy="1489658"/>
              <a:chOff x="0" y="0"/>
              <a:chExt cx="7162878" cy="1516380"/>
            </a:xfrm>
          </p:grpSpPr>
          <p:sp>
            <p:nvSpPr>
              <p:cNvPr id="31" name="Freeform 31"/>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61D1D"/>
              </a:solidFill>
            </p:spPr>
            <p:txBody>
              <a:bodyPr/>
              <a:lstStyle/>
              <a:p>
                <a:endParaRPr lang="en-US"/>
              </a:p>
            </p:txBody>
          </p:sp>
        </p:grpSp>
        <p:sp>
          <p:nvSpPr>
            <p:cNvPr id="32" name="TextBox 32"/>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grpSp>
        <p:nvGrpSpPr>
          <p:cNvPr id="33" name="Group 33"/>
          <p:cNvGrpSpPr/>
          <p:nvPr/>
        </p:nvGrpSpPr>
        <p:grpSpPr>
          <a:xfrm>
            <a:off x="-376026" y="53718"/>
            <a:ext cx="13089249" cy="660797"/>
            <a:chOff x="0" y="0"/>
            <a:chExt cx="11219357" cy="571500"/>
          </a:xfrm>
        </p:grpSpPr>
        <p:sp>
          <p:nvSpPr>
            <p:cNvPr id="34" name="Freeform 34"/>
            <p:cNvSpPr/>
            <p:nvPr/>
          </p:nvSpPr>
          <p:spPr>
            <a:xfrm>
              <a:off x="0" y="255270"/>
              <a:ext cx="11219357" cy="69850"/>
            </a:xfrm>
            <a:custGeom>
              <a:avLst/>
              <a:gdLst/>
              <a:ahLst/>
              <a:cxnLst/>
              <a:rect l="l" t="t" r="r" b="b"/>
              <a:pathLst>
                <a:path w="11219357" h="69850">
                  <a:moveTo>
                    <a:pt x="10928527" y="0"/>
                  </a:moveTo>
                  <a:lnTo>
                    <a:pt x="0" y="0"/>
                  </a:lnTo>
                  <a:lnTo>
                    <a:pt x="0" y="69850"/>
                  </a:lnTo>
                  <a:lnTo>
                    <a:pt x="11219357" y="69850"/>
                  </a:lnTo>
                  <a:lnTo>
                    <a:pt x="11219357" y="0"/>
                  </a:lnTo>
                  <a:close/>
                </a:path>
              </a:pathLst>
            </a:custGeom>
            <a:solidFill>
              <a:srgbClr val="C62311"/>
            </a:solidFill>
          </p:spPr>
          <p:txBody>
            <a:bodyPr/>
            <a:lstStyle/>
            <a:p>
              <a:endParaRPr lang="en-US"/>
            </a:p>
          </p:txBody>
        </p:sp>
      </p:grpSp>
      <p:sp>
        <p:nvSpPr>
          <p:cNvPr id="35" name="TextBox 35"/>
          <p:cNvSpPr txBox="1"/>
          <p:nvPr/>
        </p:nvSpPr>
        <p:spPr>
          <a:xfrm>
            <a:off x="3306961" y="228364"/>
            <a:ext cx="560070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Misconception #2</a:t>
            </a:r>
          </a:p>
        </p:txBody>
      </p:sp>
      <p:sp>
        <p:nvSpPr>
          <p:cNvPr id="36" name="Freeform 36"/>
          <p:cNvSpPr/>
          <p:nvPr/>
        </p:nvSpPr>
        <p:spPr>
          <a:xfrm>
            <a:off x="-1960580" y="2671028"/>
            <a:ext cx="7675485" cy="4342603"/>
          </a:xfrm>
          <a:custGeom>
            <a:avLst/>
            <a:gdLst/>
            <a:ahLst/>
            <a:cxnLst/>
            <a:rect l="l" t="t" r="r" b="b"/>
            <a:pathLst>
              <a:path w="7675485" h="4342603">
                <a:moveTo>
                  <a:pt x="0" y="0"/>
                </a:moveTo>
                <a:lnTo>
                  <a:pt x="7675485" y="0"/>
                </a:lnTo>
                <a:lnTo>
                  <a:pt x="7675485" y="4342603"/>
                </a:lnTo>
                <a:lnTo>
                  <a:pt x="0" y="4342603"/>
                </a:lnTo>
                <a:lnTo>
                  <a:pt x="0" y="0"/>
                </a:lnTo>
                <a:close/>
              </a:path>
            </a:pathLst>
          </a:custGeom>
          <a:blipFill>
            <a:blip r:embed="rId6"/>
            <a:stretch>
              <a:fillRect l="-291" r="-291"/>
            </a:stretch>
          </a:blipFill>
        </p:spPr>
        <p:txBody>
          <a:bodyPr/>
          <a:lstStyle/>
          <a:p>
            <a:endParaRPr lang="en-US"/>
          </a:p>
        </p:txBody>
      </p:sp>
      <p:sp>
        <p:nvSpPr>
          <p:cNvPr id="37" name="Freeform 37"/>
          <p:cNvSpPr/>
          <p:nvPr/>
        </p:nvSpPr>
        <p:spPr>
          <a:xfrm rot="-2165400">
            <a:off x="4117583" y="2887604"/>
            <a:ext cx="1774413" cy="1463112"/>
          </a:xfrm>
          <a:custGeom>
            <a:avLst/>
            <a:gdLst/>
            <a:ahLst/>
            <a:cxnLst/>
            <a:rect l="l" t="t" r="r" b="b"/>
            <a:pathLst>
              <a:path w="1774413" h="1463112">
                <a:moveTo>
                  <a:pt x="0" y="0"/>
                </a:moveTo>
                <a:lnTo>
                  <a:pt x="1774413" y="0"/>
                </a:lnTo>
                <a:lnTo>
                  <a:pt x="1774413" y="1463112"/>
                </a:lnTo>
                <a:lnTo>
                  <a:pt x="0" y="1463112"/>
                </a:lnTo>
                <a:lnTo>
                  <a:pt x="0" y="0"/>
                </a:lnTo>
                <a:close/>
              </a:path>
            </a:pathLst>
          </a:custGeom>
          <a:blipFill>
            <a:blip r:embed="rId7">
              <a:extLst>
                <a:ext uri="{96DAC541-7B7A-43D3-8B79-37D633B846F1}">
                  <asvg:svgBlip xmlns:asvg="http://schemas.microsoft.com/office/drawing/2016/SVG/main" r:embed="rId8"/>
                </a:ext>
              </a:extLst>
            </a:blip>
            <a:stretch>
              <a:fillRect t="-42" b="-42"/>
            </a:stretch>
          </a:blipFill>
        </p:spPr>
        <p:txBody>
          <a:bodyPr/>
          <a:lstStyle/>
          <a:p>
            <a:endParaRPr lang="en-US"/>
          </a:p>
        </p:txBody>
      </p:sp>
      <p:sp>
        <p:nvSpPr>
          <p:cNvPr id="38" name="TextBox 38"/>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9" name="Group 39"/>
          <p:cNvGrpSpPr/>
          <p:nvPr/>
        </p:nvGrpSpPr>
        <p:grpSpPr>
          <a:xfrm>
            <a:off x="-376026" y="53718"/>
            <a:ext cx="13071345" cy="660797"/>
            <a:chOff x="0" y="0"/>
            <a:chExt cx="11204010" cy="571500"/>
          </a:xfrm>
        </p:grpSpPr>
        <p:sp>
          <p:nvSpPr>
            <p:cNvPr id="40" name="Freeform 40"/>
            <p:cNvSpPr/>
            <p:nvPr/>
          </p:nvSpPr>
          <p:spPr>
            <a:xfrm>
              <a:off x="0" y="255270"/>
              <a:ext cx="11204010" cy="69850"/>
            </a:xfrm>
            <a:custGeom>
              <a:avLst/>
              <a:gdLst/>
              <a:ahLst/>
              <a:cxnLst/>
              <a:rect l="l" t="t" r="r" b="b"/>
              <a:pathLst>
                <a:path w="11204010" h="69850">
                  <a:moveTo>
                    <a:pt x="10913180" y="0"/>
                  </a:moveTo>
                  <a:lnTo>
                    <a:pt x="0" y="0"/>
                  </a:lnTo>
                  <a:lnTo>
                    <a:pt x="0" y="69850"/>
                  </a:lnTo>
                  <a:lnTo>
                    <a:pt x="11204010" y="69850"/>
                  </a:lnTo>
                  <a:lnTo>
                    <a:pt x="11204010" y="0"/>
                  </a:lnTo>
                  <a:close/>
                </a:path>
              </a:pathLst>
            </a:custGeom>
            <a:solidFill>
              <a:srgbClr val="F4A64E"/>
            </a:solidFill>
          </p:spPr>
          <p:txBody>
            <a:bodyPr/>
            <a:lstStyle/>
            <a:p>
              <a:endParaRPr lang="en-US"/>
            </a:p>
          </p:txBody>
        </p:sp>
      </p:grpSp>
      <p:grpSp>
        <p:nvGrpSpPr>
          <p:cNvPr id="41" name="Group 41"/>
          <p:cNvGrpSpPr/>
          <p:nvPr/>
        </p:nvGrpSpPr>
        <p:grpSpPr>
          <a:xfrm>
            <a:off x="-19050" y="-19050"/>
            <a:ext cx="12343424" cy="403799"/>
            <a:chOff x="0" y="0"/>
            <a:chExt cx="16457898" cy="538398"/>
          </a:xfrm>
        </p:grpSpPr>
        <p:pic>
          <p:nvPicPr>
            <p:cNvPr id="42" name="Picture 42"/>
            <p:cNvPicPr>
              <a:picLocks noChangeAspect="1"/>
            </p:cNvPicPr>
            <p:nvPr/>
          </p:nvPicPr>
          <p:blipFill>
            <a:blip r:embed="rId9"/>
            <a:srcRect t="48364" b="48364"/>
            <a:stretch>
              <a:fillRect/>
            </a:stretch>
          </p:blipFill>
          <p:spPr>
            <a:xfrm>
              <a:off x="0" y="0"/>
              <a:ext cx="16457898" cy="538398"/>
            </a:xfrm>
            <a:prstGeom prst="rect">
              <a:avLst/>
            </a:prstGeom>
          </p:spPr>
        </p:pic>
      </p:grpSp>
      <p:grpSp>
        <p:nvGrpSpPr>
          <p:cNvPr id="43" name="Group 43"/>
          <p:cNvGrpSpPr/>
          <p:nvPr/>
        </p:nvGrpSpPr>
        <p:grpSpPr>
          <a:xfrm>
            <a:off x="0" y="0"/>
            <a:ext cx="12343424" cy="403799"/>
            <a:chOff x="0" y="0"/>
            <a:chExt cx="16457898" cy="538398"/>
          </a:xfrm>
        </p:grpSpPr>
        <p:pic>
          <p:nvPicPr>
            <p:cNvPr id="44" name="Picture 44"/>
            <p:cNvPicPr>
              <a:picLocks noChangeAspect="1"/>
            </p:cNvPicPr>
            <p:nvPr/>
          </p:nvPicPr>
          <p:blipFill>
            <a:blip r:embed="rId10"/>
            <a:srcRect t="48843" b="48843"/>
            <a:stretch>
              <a:fillRect/>
            </a:stretch>
          </p:blipFill>
          <p:spPr>
            <a:xfrm>
              <a:off x="0" y="0"/>
              <a:ext cx="16457898" cy="538398"/>
            </a:xfrm>
            <a:prstGeom prst="rect">
              <a:avLst/>
            </a:prstGeom>
          </p:spPr>
        </p:pic>
      </p:grpSp>
      <p:grpSp>
        <p:nvGrpSpPr>
          <p:cNvPr id="45" name="Group 45"/>
          <p:cNvGrpSpPr/>
          <p:nvPr/>
        </p:nvGrpSpPr>
        <p:grpSpPr>
          <a:xfrm>
            <a:off x="-35719" y="-10284"/>
            <a:ext cx="12379142" cy="461487"/>
            <a:chOff x="0" y="0"/>
            <a:chExt cx="16505523" cy="615317"/>
          </a:xfrm>
        </p:grpSpPr>
        <p:pic>
          <p:nvPicPr>
            <p:cNvPr id="46" name="Picture 46"/>
            <p:cNvPicPr>
              <a:picLocks noChangeAspect="1"/>
            </p:cNvPicPr>
            <p:nvPr/>
          </p:nvPicPr>
          <p:blipFill>
            <a:blip r:embed="rId11"/>
            <a:srcRect t="47204" b="47204"/>
            <a:stretch>
              <a:fillRect/>
            </a:stretch>
          </p:blipFill>
          <p:spPr>
            <a:xfrm>
              <a:off x="0" y="0"/>
              <a:ext cx="16505523" cy="615317"/>
            </a:xfrm>
            <a:prstGeom prst="rect">
              <a:avLst/>
            </a:prstGeom>
          </p:spPr>
        </p:pic>
      </p:grpSp>
      <p:grpSp>
        <p:nvGrpSpPr>
          <p:cNvPr id="47" name="Group 47"/>
          <p:cNvGrpSpPr/>
          <p:nvPr/>
        </p:nvGrpSpPr>
        <p:grpSpPr>
          <a:xfrm>
            <a:off x="3396258" y="-17859"/>
            <a:ext cx="5279522" cy="1117243"/>
            <a:chOff x="0" y="0"/>
            <a:chExt cx="7162878" cy="1516380"/>
          </a:xfrm>
        </p:grpSpPr>
        <p:sp>
          <p:nvSpPr>
            <p:cNvPr id="48" name="Freeform 48"/>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D6615"/>
            </a:solidFill>
          </p:spPr>
          <p:txBody>
            <a:bodyPr/>
            <a:lstStyle/>
            <a:p>
              <a:endParaRPr lang="en-US"/>
            </a:p>
          </p:txBody>
        </p:sp>
      </p:grpSp>
      <p:sp>
        <p:nvSpPr>
          <p:cNvPr id="49" name="TextBox 49"/>
          <p:cNvSpPr txBox="1"/>
          <p:nvPr/>
        </p:nvSpPr>
        <p:spPr>
          <a:xfrm>
            <a:off x="3762029" y="197305"/>
            <a:ext cx="4552950" cy="718283"/>
          </a:xfrm>
          <a:prstGeom prst="rect">
            <a:avLst/>
          </a:prstGeom>
        </p:spPr>
        <p:txBody>
          <a:bodyPr lIns="0" tIns="0" rIns="0" bIns="0" rtlCol="0" anchor="t">
            <a:spAutoFit/>
          </a:bodyPr>
          <a:lstStyle/>
          <a:p>
            <a:pPr algn="ctr">
              <a:lnSpc>
                <a:spcPts val="5665"/>
              </a:lnSpc>
            </a:pPr>
            <a:endParaRPr/>
          </a:p>
        </p:txBody>
      </p:sp>
      <p:sp>
        <p:nvSpPr>
          <p:cNvPr id="50" name="TextBox 50"/>
          <p:cNvSpPr txBox="1"/>
          <p:nvPr/>
        </p:nvSpPr>
        <p:spPr>
          <a:xfrm>
            <a:off x="2748598" y="1099384"/>
            <a:ext cx="2576728" cy="2212489"/>
          </a:xfrm>
          <a:prstGeom prst="rect">
            <a:avLst/>
          </a:prstGeom>
        </p:spPr>
        <p:txBody>
          <a:bodyPr lIns="0" tIns="0" rIns="0" bIns="0" rtlCol="0" anchor="t">
            <a:spAutoFit/>
          </a:bodyPr>
          <a:lstStyle/>
          <a:p>
            <a:pPr algn="ctr">
              <a:lnSpc>
                <a:spcPts val="2918"/>
              </a:lnSpc>
            </a:pPr>
            <a:r>
              <a:rPr lang="en-US" sz="2473" spc="148">
                <a:solidFill>
                  <a:srgbClr val="000000"/>
                </a:solidFill>
                <a:latin typeface="Kite One Italics"/>
              </a:rPr>
              <a:t>I haven’t done anything risky to get hepatitis B. </a:t>
            </a:r>
          </a:p>
          <a:p>
            <a:pPr algn="ctr">
              <a:lnSpc>
                <a:spcPts val="2918"/>
              </a:lnSpc>
            </a:pPr>
            <a:endParaRPr lang="en-US" sz="2473" spc="148">
              <a:solidFill>
                <a:srgbClr val="000000"/>
              </a:solidFill>
              <a:latin typeface="Kite One Italics"/>
            </a:endParaRPr>
          </a:p>
          <a:p>
            <a:pPr algn="ctr">
              <a:lnSpc>
                <a:spcPts val="2918"/>
              </a:lnSpc>
            </a:pPr>
            <a:r>
              <a:rPr lang="en-US" sz="2473" spc="148">
                <a:solidFill>
                  <a:srgbClr val="000000"/>
                </a:solidFill>
                <a:latin typeface="Kite One Italics"/>
              </a:rPr>
              <a:t>Could I still have it?</a:t>
            </a:r>
          </a:p>
        </p:txBody>
      </p:sp>
      <p:sp>
        <p:nvSpPr>
          <p:cNvPr id="51" name="TextBox 51"/>
          <p:cNvSpPr txBox="1"/>
          <p:nvPr/>
        </p:nvSpPr>
        <p:spPr>
          <a:xfrm>
            <a:off x="7030612" y="1317012"/>
            <a:ext cx="1645169" cy="551601"/>
          </a:xfrm>
          <a:prstGeom prst="rect">
            <a:avLst/>
          </a:prstGeom>
        </p:spPr>
        <p:txBody>
          <a:bodyPr lIns="0" tIns="0" rIns="0" bIns="0" rtlCol="0" anchor="t">
            <a:spAutoFit/>
          </a:bodyPr>
          <a:lstStyle/>
          <a:p>
            <a:pPr algn="ctr">
              <a:lnSpc>
                <a:spcPts val="4425"/>
              </a:lnSpc>
            </a:pPr>
            <a:r>
              <a:rPr lang="en-US" sz="3161">
                <a:solidFill>
                  <a:srgbClr val="000000"/>
                </a:solidFill>
                <a:latin typeface="Libre Baskerville Bold"/>
              </a:rPr>
              <a:t>Yes.</a:t>
            </a:r>
          </a:p>
        </p:txBody>
      </p:sp>
      <p:sp>
        <p:nvSpPr>
          <p:cNvPr id="52" name="TextBox 52"/>
          <p:cNvSpPr txBox="1"/>
          <p:nvPr/>
        </p:nvSpPr>
        <p:spPr>
          <a:xfrm>
            <a:off x="6107906" y="1979515"/>
            <a:ext cx="3838806" cy="977188"/>
          </a:xfrm>
          <a:prstGeom prst="rect">
            <a:avLst/>
          </a:prstGeom>
        </p:spPr>
        <p:txBody>
          <a:bodyPr lIns="0" tIns="0" rIns="0" bIns="0" rtlCol="0" anchor="t">
            <a:spAutoFit/>
          </a:bodyPr>
          <a:lstStyle/>
          <a:p>
            <a:pPr algn="ctr">
              <a:lnSpc>
                <a:spcPts val="2619"/>
              </a:lnSpc>
            </a:pPr>
            <a:r>
              <a:rPr lang="en-US" sz="2219" spc="133">
                <a:solidFill>
                  <a:srgbClr val="000000"/>
                </a:solidFill>
                <a:latin typeface="Kite One Italics"/>
              </a:rPr>
              <a:t>Most people contract hepatitis B as babies or children.</a:t>
            </a:r>
          </a:p>
        </p:txBody>
      </p:sp>
      <p:sp>
        <p:nvSpPr>
          <p:cNvPr id="53" name="TextBox 53"/>
          <p:cNvSpPr txBox="1"/>
          <p:nvPr/>
        </p:nvSpPr>
        <p:spPr>
          <a:xfrm>
            <a:off x="3227031" y="34487"/>
            <a:ext cx="5600700" cy="456783"/>
          </a:xfrm>
          <a:prstGeom prst="rect">
            <a:avLst/>
          </a:prstGeom>
        </p:spPr>
        <p:txBody>
          <a:bodyPr lIns="0" tIns="0" rIns="0" bIns="0" rtlCol="0" anchor="t">
            <a:spAutoFit/>
          </a:bodyPr>
          <a:lstStyle/>
          <a:p>
            <a:pPr algn="ctr">
              <a:lnSpc>
                <a:spcPts val="3697"/>
              </a:lnSpc>
            </a:pPr>
            <a:r>
              <a:rPr lang="en-US" sz="2641">
                <a:solidFill>
                  <a:srgbClr val="FFFFFF"/>
                </a:solidFill>
                <a:latin typeface="Kite One Bold"/>
              </a:rPr>
              <a:t>Misconception #2:</a:t>
            </a:r>
          </a:p>
        </p:txBody>
      </p:sp>
      <p:sp>
        <p:nvSpPr>
          <p:cNvPr id="54" name="TextBox 54"/>
          <p:cNvSpPr txBox="1"/>
          <p:nvPr/>
        </p:nvSpPr>
        <p:spPr>
          <a:xfrm>
            <a:off x="4332210" y="476755"/>
            <a:ext cx="3343275" cy="523399"/>
          </a:xfrm>
          <a:prstGeom prst="rect">
            <a:avLst/>
          </a:prstGeom>
        </p:spPr>
        <p:txBody>
          <a:bodyPr lIns="0" tIns="0" rIns="0" bIns="0" rtlCol="0" anchor="t">
            <a:spAutoFit/>
          </a:bodyPr>
          <a:lstStyle/>
          <a:p>
            <a:pPr algn="ctr">
              <a:lnSpc>
                <a:spcPts val="4226"/>
              </a:lnSpc>
            </a:pPr>
            <a:r>
              <a:rPr lang="en-US" sz="3018">
                <a:solidFill>
                  <a:srgbClr val="FFFFFF"/>
                </a:solidFill>
                <a:latin typeface="Kite One Bold"/>
              </a:rPr>
              <a:t>Transmission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DECF2"/>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376026" y="53718"/>
            <a:ext cx="13035572" cy="660797"/>
            <a:chOff x="0" y="0"/>
            <a:chExt cx="11173347" cy="571500"/>
          </a:xfrm>
        </p:grpSpPr>
        <p:sp>
          <p:nvSpPr>
            <p:cNvPr id="6" name="Freeform 6"/>
            <p:cNvSpPr/>
            <p:nvPr/>
          </p:nvSpPr>
          <p:spPr>
            <a:xfrm>
              <a:off x="0" y="255270"/>
              <a:ext cx="11173347" cy="69850"/>
            </a:xfrm>
            <a:custGeom>
              <a:avLst/>
              <a:gdLst/>
              <a:ahLst/>
              <a:cxnLst/>
              <a:rect l="l" t="t" r="r" b="b"/>
              <a:pathLst>
                <a:path w="11173347" h="69850">
                  <a:moveTo>
                    <a:pt x="10882517" y="0"/>
                  </a:moveTo>
                  <a:lnTo>
                    <a:pt x="0" y="0"/>
                  </a:lnTo>
                  <a:lnTo>
                    <a:pt x="0" y="69850"/>
                  </a:lnTo>
                  <a:lnTo>
                    <a:pt x="11173347" y="69850"/>
                  </a:lnTo>
                  <a:lnTo>
                    <a:pt x="11173347" y="0"/>
                  </a:lnTo>
                  <a:close/>
                </a:path>
              </a:pathLst>
            </a:custGeom>
            <a:solidFill>
              <a:srgbClr val="F4A64E"/>
            </a:solidFill>
          </p:spPr>
          <p:txBody>
            <a:bodyPr/>
            <a:lstStyle/>
            <a:p>
              <a:endParaRPr lang="en-US"/>
            </a:p>
          </p:txBody>
        </p:sp>
      </p:gr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9" name="Group 9"/>
          <p:cNvGrpSpPr/>
          <p:nvPr/>
        </p:nvGrpSpPr>
        <p:grpSpPr>
          <a:xfrm>
            <a:off x="-35719" y="-10284"/>
            <a:ext cx="12379142" cy="461487"/>
            <a:chOff x="0" y="0"/>
            <a:chExt cx="16505523" cy="615317"/>
          </a:xfrm>
        </p:grpSpPr>
        <p:pic>
          <p:nvPicPr>
            <p:cNvPr id="10" name="Picture 10"/>
            <p:cNvPicPr>
              <a:picLocks noChangeAspect="1"/>
            </p:cNvPicPr>
            <p:nvPr/>
          </p:nvPicPr>
          <p:blipFill>
            <a:blip r:embed="rId4"/>
            <a:srcRect t="47204" b="47204"/>
            <a:stretch>
              <a:fillRect/>
            </a:stretch>
          </p:blipFill>
          <p:spPr>
            <a:xfrm>
              <a:off x="0" y="0"/>
              <a:ext cx="16505523" cy="615317"/>
            </a:xfrm>
            <a:prstGeom prst="rect">
              <a:avLst/>
            </a:prstGeom>
          </p:spPr>
        </p:pic>
      </p:grpSp>
      <p:grpSp>
        <p:nvGrpSpPr>
          <p:cNvPr id="11" name="Group 11"/>
          <p:cNvGrpSpPr/>
          <p:nvPr/>
        </p:nvGrpSpPr>
        <p:grpSpPr>
          <a:xfrm>
            <a:off x="3843006" y="-10284"/>
            <a:ext cx="4485605" cy="949236"/>
            <a:chOff x="0" y="0"/>
            <a:chExt cx="5980806" cy="1265647"/>
          </a:xfrm>
        </p:grpSpPr>
        <p:grpSp>
          <p:nvGrpSpPr>
            <p:cNvPr id="12" name="Group 12"/>
            <p:cNvGrpSpPr/>
            <p:nvPr/>
          </p:nvGrpSpPr>
          <p:grpSpPr>
            <a:xfrm>
              <a:off x="0" y="0"/>
              <a:ext cx="5980806" cy="1265647"/>
              <a:chOff x="0" y="0"/>
              <a:chExt cx="7162878" cy="1516380"/>
            </a:xfrm>
          </p:grpSpPr>
          <p:sp>
            <p:nvSpPr>
              <p:cNvPr id="13" name="Freeform 13"/>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D6615"/>
              </a:solidFill>
            </p:spPr>
            <p:txBody>
              <a:bodyPr/>
              <a:lstStyle/>
              <a:p>
                <a:endParaRPr lang="en-US"/>
              </a:p>
            </p:txBody>
          </p:sp>
        </p:grpSp>
        <p:sp>
          <p:nvSpPr>
            <p:cNvPr id="14" name="TextBox 14"/>
            <p:cNvSpPr txBox="1"/>
            <p:nvPr/>
          </p:nvSpPr>
          <p:spPr>
            <a:xfrm>
              <a:off x="414357" y="242264"/>
              <a:ext cx="5156200" cy="816654"/>
            </a:xfrm>
            <a:prstGeom prst="rect">
              <a:avLst/>
            </a:prstGeom>
          </p:spPr>
          <p:txBody>
            <a:bodyPr lIns="0" tIns="0" rIns="0" bIns="0" rtlCol="0" anchor="t">
              <a:spAutoFit/>
            </a:bodyPr>
            <a:lstStyle/>
            <a:p>
              <a:pPr algn="ctr">
                <a:lnSpc>
                  <a:spcPts val="4813"/>
                </a:lnSpc>
              </a:pPr>
              <a:endParaRPr/>
            </a:p>
          </p:txBody>
        </p:sp>
      </p:grpSp>
      <p:sp>
        <p:nvSpPr>
          <p:cNvPr id="15" name="Freeform 15"/>
          <p:cNvSpPr/>
          <p:nvPr/>
        </p:nvSpPr>
        <p:spPr>
          <a:xfrm>
            <a:off x="3026115" y="4100475"/>
            <a:ext cx="1537352" cy="559564"/>
          </a:xfrm>
          <a:custGeom>
            <a:avLst/>
            <a:gdLst/>
            <a:ahLst/>
            <a:cxnLst/>
            <a:rect l="l" t="t" r="r" b="b"/>
            <a:pathLst>
              <a:path w="1537352" h="559564">
                <a:moveTo>
                  <a:pt x="0" y="0"/>
                </a:moveTo>
                <a:lnTo>
                  <a:pt x="1537352" y="0"/>
                </a:lnTo>
                <a:lnTo>
                  <a:pt x="1537352" y="559564"/>
                </a:lnTo>
                <a:lnTo>
                  <a:pt x="0" y="559564"/>
                </a:lnTo>
                <a:lnTo>
                  <a:pt x="0" y="0"/>
                </a:lnTo>
                <a:close/>
              </a:path>
            </a:pathLst>
          </a:custGeom>
          <a:blipFill>
            <a:blip r:embed="rId5">
              <a:extLst>
                <a:ext uri="{96DAC541-7B7A-43D3-8B79-37D633B846F1}">
                  <asvg:svgBlip xmlns:asvg="http://schemas.microsoft.com/office/drawing/2016/SVG/main" r:embed="rId6"/>
                </a:ext>
              </a:extLst>
            </a:blip>
            <a:stretch>
              <a:fillRect t="-87370" b="-87370"/>
            </a:stretch>
          </a:blipFill>
        </p:spPr>
        <p:txBody>
          <a:bodyPr/>
          <a:lstStyle/>
          <a:p>
            <a:endParaRPr lang="en-US"/>
          </a:p>
        </p:txBody>
      </p:sp>
      <p:sp>
        <p:nvSpPr>
          <p:cNvPr id="16" name="Freeform 16"/>
          <p:cNvSpPr/>
          <p:nvPr/>
        </p:nvSpPr>
        <p:spPr>
          <a:xfrm>
            <a:off x="2964656" y="1732359"/>
            <a:ext cx="1876366" cy="551453"/>
          </a:xfrm>
          <a:custGeom>
            <a:avLst/>
            <a:gdLst/>
            <a:ahLst/>
            <a:cxnLst/>
            <a:rect l="l" t="t" r="r" b="b"/>
            <a:pathLst>
              <a:path w="1876366" h="551453">
                <a:moveTo>
                  <a:pt x="0" y="0"/>
                </a:moveTo>
                <a:lnTo>
                  <a:pt x="1876366" y="0"/>
                </a:lnTo>
                <a:lnTo>
                  <a:pt x="1876366" y="551453"/>
                </a:lnTo>
                <a:lnTo>
                  <a:pt x="0" y="551453"/>
                </a:lnTo>
                <a:lnTo>
                  <a:pt x="0" y="0"/>
                </a:lnTo>
                <a:close/>
              </a:path>
            </a:pathLst>
          </a:custGeom>
          <a:blipFill>
            <a:blip r:embed="rId5">
              <a:extLst>
                <a:ext uri="{96DAC541-7B7A-43D3-8B79-37D633B846F1}">
                  <asvg:svgBlip xmlns:asvg="http://schemas.microsoft.com/office/drawing/2016/SVG/main" r:embed="rId6"/>
                </a:ext>
              </a:extLst>
            </a:blip>
            <a:stretch>
              <a:fillRect t="-120129" b="-120129"/>
            </a:stretch>
          </a:blipFill>
        </p:spPr>
        <p:txBody>
          <a:bodyPr/>
          <a:lstStyle/>
          <a:p>
            <a:endParaRPr lang="en-US"/>
          </a:p>
        </p:txBody>
      </p:sp>
      <p:sp>
        <p:nvSpPr>
          <p:cNvPr id="17" name="TextBox 17"/>
          <p:cNvSpPr txBox="1"/>
          <p:nvPr/>
        </p:nvSpPr>
        <p:spPr>
          <a:xfrm>
            <a:off x="35719" y="1116074"/>
            <a:ext cx="12201525" cy="380643"/>
          </a:xfrm>
          <a:prstGeom prst="rect">
            <a:avLst/>
          </a:prstGeom>
        </p:spPr>
        <p:txBody>
          <a:bodyPr lIns="0" tIns="0" rIns="0" bIns="0" rtlCol="0" anchor="t">
            <a:spAutoFit/>
          </a:bodyPr>
          <a:lstStyle/>
          <a:p>
            <a:pPr algn="ctr">
              <a:lnSpc>
                <a:spcPts val="3169"/>
              </a:lnSpc>
            </a:pPr>
            <a:r>
              <a:rPr lang="en-US" sz="2264">
                <a:solidFill>
                  <a:srgbClr val="231F1F"/>
                </a:solidFill>
                <a:latin typeface="Libre Baskerville Bold"/>
              </a:rPr>
              <a:t>Most people living with hepatitis B were infected at birth or early childhood. </a:t>
            </a:r>
          </a:p>
        </p:txBody>
      </p:sp>
      <p:sp>
        <p:nvSpPr>
          <p:cNvPr id="18" name="TextBox 18"/>
          <p:cNvSpPr txBox="1"/>
          <p:nvPr/>
        </p:nvSpPr>
        <p:spPr>
          <a:xfrm>
            <a:off x="3491393" y="2617831"/>
            <a:ext cx="8494129" cy="589312"/>
          </a:xfrm>
          <a:prstGeom prst="rect">
            <a:avLst/>
          </a:prstGeom>
        </p:spPr>
        <p:txBody>
          <a:bodyPr lIns="0" tIns="0" rIns="0" bIns="0" rtlCol="0" anchor="t">
            <a:spAutoFit/>
          </a:bodyPr>
          <a:lstStyle/>
          <a:p>
            <a:pPr>
              <a:lnSpc>
                <a:spcPts val="2374"/>
              </a:lnSpc>
            </a:pPr>
            <a:r>
              <a:rPr lang="en-US" sz="2012" spc="80">
                <a:solidFill>
                  <a:srgbClr val="000000"/>
                </a:solidFill>
                <a:latin typeface="Kite One"/>
              </a:rPr>
              <a:t>Some people associate hepatitis B with unhealthy or risky behaviors. People may not be aware of how most people become infected. </a:t>
            </a:r>
          </a:p>
        </p:txBody>
      </p:sp>
      <p:sp>
        <p:nvSpPr>
          <p:cNvPr id="19" name="TextBox 19"/>
          <p:cNvSpPr txBox="1"/>
          <p:nvPr/>
        </p:nvSpPr>
        <p:spPr>
          <a:xfrm>
            <a:off x="3509025" y="4981898"/>
            <a:ext cx="7691123" cy="807913"/>
          </a:xfrm>
          <a:prstGeom prst="rect">
            <a:avLst/>
          </a:prstGeom>
        </p:spPr>
        <p:txBody>
          <a:bodyPr lIns="0" tIns="0" rIns="0" bIns="0" rtlCol="0" anchor="t">
            <a:spAutoFit/>
          </a:bodyPr>
          <a:lstStyle/>
          <a:p>
            <a:pPr marL="300355" lvl="1" indent="-149860">
              <a:lnSpc>
                <a:spcPts val="2148"/>
              </a:lnSpc>
              <a:buFont typeface="Arial"/>
              <a:buChar char="•"/>
            </a:pPr>
            <a:r>
              <a:rPr lang="en-US" spc="72">
                <a:solidFill>
                  <a:srgbClr val="000000"/>
                </a:solidFill>
                <a:latin typeface="Kite One Italics"/>
              </a:rPr>
              <a:t>Reinforce the most common way hepatitis B is transmitted; which is through blood contact at birth or contact with blood from someone living with hepatitis B during early childhood.</a:t>
            </a:r>
            <a:endParaRPr lang="en-US"/>
          </a:p>
        </p:txBody>
      </p:sp>
      <p:sp>
        <p:nvSpPr>
          <p:cNvPr id="20" name="TextBox 20"/>
          <p:cNvSpPr txBox="1"/>
          <p:nvPr/>
        </p:nvSpPr>
        <p:spPr>
          <a:xfrm>
            <a:off x="3503325" y="5897520"/>
            <a:ext cx="7536056" cy="573364"/>
          </a:xfrm>
          <a:prstGeom prst="rect">
            <a:avLst/>
          </a:prstGeom>
        </p:spPr>
        <p:txBody>
          <a:bodyPr lIns="0" tIns="0" rIns="0" bIns="0" rtlCol="0" anchor="t">
            <a:spAutoFit/>
          </a:bodyPr>
          <a:lstStyle/>
          <a:p>
            <a:pPr marL="300583" lvl="1" indent="-150292">
              <a:lnSpc>
                <a:spcPts val="2257"/>
              </a:lnSpc>
              <a:buFont typeface="Arial"/>
              <a:buChar char="•"/>
            </a:pPr>
            <a:r>
              <a:rPr lang="en-US" sz="1820" spc="72">
                <a:solidFill>
                  <a:srgbClr val="000000"/>
                </a:solidFill>
                <a:latin typeface="Kite One Italics"/>
              </a:rPr>
              <a:t>Reminding them that hepatitis B is one of the world’s most common infections may be helpful in normalizing testing.</a:t>
            </a:r>
          </a:p>
        </p:txBody>
      </p:sp>
      <p:sp>
        <p:nvSpPr>
          <p:cNvPr id="21" name="TextBox 21"/>
          <p:cNvSpPr txBox="1"/>
          <p:nvPr/>
        </p:nvSpPr>
        <p:spPr>
          <a:xfrm>
            <a:off x="3721494" y="125064"/>
            <a:ext cx="4752975"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Fact #2</a:t>
            </a:r>
          </a:p>
        </p:txBody>
      </p:sp>
      <p:sp>
        <p:nvSpPr>
          <p:cNvPr id="22" name="TextBox 22"/>
          <p:cNvSpPr txBox="1"/>
          <p:nvPr/>
        </p:nvSpPr>
        <p:spPr>
          <a:xfrm>
            <a:off x="3154145" y="4218759"/>
            <a:ext cx="1526239" cy="346249"/>
          </a:xfrm>
          <a:prstGeom prst="rect">
            <a:avLst/>
          </a:prstGeom>
        </p:spPr>
        <p:txBody>
          <a:bodyPr wrap="square" lIns="0" tIns="0" rIns="0" bIns="0" rtlCol="0" anchor="t">
            <a:spAutoFit/>
          </a:bodyPr>
          <a:lstStyle/>
          <a:p>
            <a:pPr>
              <a:lnSpc>
                <a:spcPts val="2671"/>
              </a:lnSpc>
            </a:pPr>
            <a:r>
              <a:rPr lang="en-US" sz="2264" spc="135">
                <a:solidFill>
                  <a:srgbClr val="000000"/>
                </a:solidFill>
                <a:latin typeface="Kite One Italics"/>
              </a:rPr>
              <a:t>Key Tips:</a:t>
            </a:r>
          </a:p>
        </p:txBody>
      </p:sp>
      <p:sp>
        <p:nvSpPr>
          <p:cNvPr id="23" name="TextBox 23"/>
          <p:cNvSpPr txBox="1"/>
          <p:nvPr/>
        </p:nvSpPr>
        <p:spPr>
          <a:xfrm>
            <a:off x="3161109" y="1832550"/>
            <a:ext cx="1984599" cy="342543"/>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Remember:</a:t>
            </a:r>
          </a:p>
        </p:txBody>
      </p:sp>
      <p:sp>
        <p:nvSpPr>
          <p:cNvPr id="24" name="Freeform 24"/>
          <p:cNvSpPr/>
          <p:nvPr/>
        </p:nvSpPr>
        <p:spPr>
          <a:xfrm>
            <a:off x="-1330497" y="1969484"/>
            <a:ext cx="4118800" cy="4912493"/>
          </a:xfrm>
          <a:custGeom>
            <a:avLst/>
            <a:gdLst/>
            <a:ahLst/>
            <a:cxnLst/>
            <a:rect l="l" t="t" r="r" b="b"/>
            <a:pathLst>
              <a:path w="4118800" h="4912493">
                <a:moveTo>
                  <a:pt x="0" y="0"/>
                </a:moveTo>
                <a:lnTo>
                  <a:pt x="4118800" y="0"/>
                </a:lnTo>
                <a:lnTo>
                  <a:pt x="4118800" y="4912493"/>
                </a:lnTo>
                <a:lnTo>
                  <a:pt x="0" y="4912493"/>
                </a:lnTo>
                <a:lnTo>
                  <a:pt x="0" y="0"/>
                </a:lnTo>
                <a:close/>
              </a:path>
            </a:pathLst>
          </a:custGeom>
          <a:blipFill>
            <a:blip r:embed="rId7"/>
            <a:stretch>
              <a:fillRect l="-297" r="-78718"/>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FFFE"/>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6107906" y="340296"/>
            <a:ext cx="6518672" cy="7289874"/>
          </a:xfrm>
          <a:custGeom>
            <a:avLst/>
            <a:gdLst/>
            <a:ahLst/>
            <a:cxnLst/>
            <a:rect l="l" t="t" r="r" b="b"/>
            <a:pathLst>
              <a:path w="6518672" h="7289874">
                <a:moveTo>
                  <a:pt x="0" y="0"/>
                </a:moveTo>
                <a:lnTo>
                  <a:pt x="6518672" y="0"/>
                </a:lnTo>
                <a:lnTo>
                  <a:pt x="6518672" y="7289874"/>
                </a:lnTo>
                <a:lnTo>
                  <a:pt x="0" y="7289874"/>
                </a:lnTo>
                <a:lnTo>
                  <a:pt x="0" y="0"/>
                </a:lnTo>
                <a:close/>
              </a:path>
            </a:pathLst>
          </a:custGeom>
          <a:blipFill>
            <a:blip r:embed="rId2">
              <a:extLst>
                <a:ext uri="{96DAC541-7B7A-43D3-8B79-37D633B846F1}">
                  <asvg:svgBlip xmlns:asvg="http://schemas.microsoft.com/office/drawing/2016/SVG/main" r:embed="rId3"/>
                </a:ext>
              </a:extLst>
            </a:blip>
            <a:stretch>
              <a:fillRect l="-5915" r="-5915"/>
            </a:stretch>
          </a:blipFill>
        </p:spPr>
        <p:txBody>
          <a:bodyPr/>
          <a:lstStyle/>
          <a:p>
            <a:endParaRPr lang="en-US"/>
          </a:p>
        </p:txBody>
      </p:sp>
      <p:sp>
        <p:nvSpPr>
          <p:cNvPr id="4" name="Freeform 4"/>
          <p:cNvSpPr/>
          <p:nvPr/>
        </p:nvSpPr>
        <p:spPr>
          <a:xfrm>
            <a:off x="6079670" y="451203"/>
            <a:ext cx="6263754" cy="6464759"/>
          </a:xfrm>
          <a:custGeom>
            <a:avLst/>
            <a:gdLst/>
            <a:ahLst/>
            <a:cxnLst/>
            <a:rect l="l" t="t" r="r" b="b"/>
            <a:pathLst>
              <a:path w="6263754" h="6464759">
                <a:moveTo>
                  <a:pt x="0" y="0"/>
                </a:moveTo>
                <a:lnTo>
                  <a:pt x="6263754" y="0"/>
                </a:lnTo>
                <a:lnTo>
                  <a:pt x="6263754" y="6464759"/>
                </a:lnTo>
                <a:lnTo>
                  <a:pt x="0" y="6464759"/>
                </a:lnTo>
                <a:lnTo>
                  <a:pt x="0" y="0"/>
                </a:lnTo>
                <a:close/>
              </a:path>
            </a:pathLst>
          </a:custGeom>
          <a:blipFill>
            <a:blip r:embed="rId4"/>
            <a:stretch>
              <a:fillRect l="-26323" r="-28586"/>
            </a:stretch>
          </a:blipFill>
        </p:spPr>
        <p:txBody>
          <a:bodyPr/>
          <a:lstStyle/>
          <a:p>
            <a:endParaRPr lang="en-US"/>
          </a:p>
        </p:txBody>
      </p:sp>
      <p:grpSp>
        <p:nvGrpSpPr>
          <p:cNvPr id="5" name="Group 5"/>
          <p:cNvGrpSpPr/>
          <p:nvPr/>
        </p:nvGrpSpPr>
        <p:grpSpPr>
          <a:xfrm rot="5400000">
            <a:off x="3134320" y="3554016"/>
            <a:ext cx="5947172" cy="660797"/>
            <a:chOff x="0" y="0"/>
            <a:chExt cx="5097576" cy="571500"/>
          </a:xfrm>
        </p:grpSpPr>
        <p:sp>
          <p:nvSpPr>
            <p:cNvPr id="6" name="Freeform 6"/>
            <p:cNvSpPr/>
            <p:nvPr/>
          </p:nvSpPr>
          <p:spPr>
            <a:xfrm>
              <a:off x="0" y="255270"/>
              <a:ext cx="5097576" cy="69850"/>
            </a:xfrm>
            <a:custGeom>
              <a:avLst/>
              <a:gdLst/>
              <a:ahLst/>
              <a:cxnLst/>
              <a:rect l="l" t="t" r="r" b="b"/>
              <a:pathLst>
                <a:path w="5097576" h="69850">
                  <a:moveTo>
                    <a:pt x="4806746" y="0"/>
                  </a:moveTo>
                  <a:lnTo>
                    <a:pt x="0" y="0"/>
                  </a:lnTo>
                  <a:lnTo>
                    <a:pt x="0" y="69850"/>
                  </a:lnTo>
                  <a:lnTo>
                    <a:pt x="5097576" y="69850"/>
                  </a:lnTo>
                  <a:lnTo>
                    <a:pt x="5097576" y="0"/>
                  </a:lnTo>
                  <a:close/>
                </a:path>
              </a:pathLst>
            </a:custGeom>
            <a:solidFill>
              <a:srgbClr val="3B041C"/>
            </a:solidFill>
          </p:spPr>
          <p:txBody>
            <a:bodyPr/>
            <a:lstStyle/>
            <a:p>
              <a:endParaRPr lang="en-US"/>
            </a:p>
          </p:txBody>
        </p:sp>
      </p:gr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5"/>
            <a:srcRect t="17690" b="76501"/>
            <a:stretch>
              <a:fillRect/>
            </a:stretch>
          </p:blipFill>
          <p:spPr>
            <a:xfrm>
              <a:off x="0" y="0"/>
              <a:ext cx="16457898" cy="538398"/>
            </a:xfrm>
            <a:prstGeom prst="rect">
              <a:avLst/>
            </a:prstGeom>
          </p:spPr>
        </p:pic>
      </p:grpSp>
      <p:grpSp>
        <p:nvGrpSpPr>
          <p:cNvPr id="9" name="Group 9"/>
          <p:cNvGrpSpPr>
            <a:grpSpLocks noChangeAspect="1"/>
          </p:cNvGrpSpPr>
          <p:nvPr/>
        </p:nvGrpSpPr>
        <p:grpSpPr>
          <a:xfrm rot="-5400000">
            <a:off x="3096400" y="3890243"/>
            <a:ext cx="6023013" cy="269687"/>
            <a:chOff x="0" y="0"/>
            <a:chExt cx="9621520" cy="276860"/>
          </a:xfrm>
        </p:grpSpPr>
        <p:sp>
          <p:nvSpPr>
            <p:cNvPr id="10" name="Freeform 10"/>
            <p:cNvSpPr/>
            <p:nvPr/>
          </p:nvSpPr>
          <p:spPr>
            <a:xfrm>
              <a:off x="253365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1" name="Freeform 11"/>
            <p:cNvSpPr/>
            <p:nvPr/>
          </p:nvSpPr>
          <p:spPr>
            <a:xfrm>
              <a:off x="304038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2" name="Freeform 12"/>
            <p:cNvSpPr/>
            <p:nvPr/>
          </p:nvSpPr>
          <p:spPr>
            <a:xfrm>
              <a:off x="20269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3" name="Freeform 13"/>
            <p:cNvSpPr/>
            <p:nvPr/>
          </p:nvSpPr>
          <p:spPr>
            <a:xfrm>
              <a:off x="405257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4" name="Freeform 14"/>
            <p:cNvSpPr/>
            <p:nvPr/>
          </p:nvSpPr>
          <p:spPr>
            <a:xfrm>
              <a:off x="1270" y="11430"/>
              <a:ext cx="251460" cy="251460"/>
            </a:xfrm>
            <a:custGeom>
              <a:avLst/>
              <a:gdLst/>
              <a:ahLst/>
              <a:cxnLst/>
              <a:rect l="l" t="t" r="r" b="b"/>
              <a:pathLst>
                <a:path w="251460" h="251460">
                  <a:moveTo>
                    <a:pt x="125730" y="0"/>
                  </a:moveTo>
                  <a:cubicBezTo>
                    <a:pt x="92710" y="0"/>
                    <a:pt x="59690" y="13970"/>
                    <a:pt x="36830" y="36830"/>
                  </a:cubicBezTo>
                  <a:cubicBezTo>
                    <a:pt x="12700" y="59690"/>
                    <a:pt x="0" y="92710"/>
                    <a:pt x="0" y="125730"/>
                  </a:cubicBezTo>
                  <a:cubicBezTo>
                    <a:pt x="0" y="158750"/>
                    <a:pt x="13970" y="191770"/>
                    <a:pt x="36830" y="214630"/>
                  </a:cubicBezTo>
                  <a:cubicBezTo>
                    <a:pt x="59690" y="238760"/>
                    <a:pt x="92710" y="251460"/>
                    <a:pt x="125730" y="251460"/>
                  </a:cubicBezTo>
                  <a:cubicBezTo>
                    <a:pt x="158750" y="251460"/>
                    <a:pt x="191770" y="237490"/>
                    <a:pt x="214630" y="214630"/>
                  </a:cubicBezTo>
                  <a:cubicBezTo>
                    <a:pt x="238760" y="191770"/>
                    <a:pt x="251460" y="158750"/>
                    <a:pt x="251460" y="125730"/>
                  </a:cubicBezTo>
                  <a:cubicBezTo>
                    <a:pt x="251460" y="92710"/>
                    <a:pt x="237490" y="59690"/>
                    <a:pt x="214630" y="36830"/>
                  </a:cubicBezTo>
                  <a:cubicBezTo>
                    <a:pt x="191770" y="13970"/>
                    <a:pt x="158750" y="0"/>
                    <a:pt x="125730" y="0"/>
                  </a:cubicBezTo>
                  <a:close/>
                </a:path>
              </a:pathLst>
            </a:custGeom>
            <a:solidFill>
              <a:srgbClr val="F26722"/>
            </a:solidFill>
          </p:spPr>
          <p:txBody>
            <a:bodyPr/>
            <a:lstStyle/>
            <a:p>
              <a:endParaRPr lang="en-US"/>
            </a:p>
          </p:txBody>
        </p:sp>
        <p:sp>
          <p:nvSpPr>
            <p:cNvPr id="15" name="Freeform 15"/>
            <p:cNvSpPr/>
            <p:nvPr/>
          </p:nvSpPr>
          <p:spPr>
            <a:xfrm>
              <a:off x="455930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6" name="Freeform 16"/>
            <p:cNvSpPr/>
            <p:nvPr/>
          </p:nvSpPr>
          <p:spPr>
            <a:xfrm>
              <a:off x="50800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7" name="Freeform 17"/>
            <p:cNvSpPr/>
            <p:nvPr/>
          </p:nvSpPr>
          <p:spPr>
            <a:xfrm>
              <a:off x="101473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8" name="Freeform 18"/>
            <p:cNvSpPr/>
            <p:nvPr/>
          </p:nvSpPr>
          <p:spPr>
            <a:xfrm>
              <a:off x="152019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9" name="Freeform 19"/>
            <p:cNvSpPr/>
            <p:nvPr/>
          </p:nvSpPr>
          <p:spPr>
            <a:xfrm>
              <a:off x="354584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0" name="Freeform 20"/>
            <p:cNvSpPr/>
            <p:nvPr/>
          </p:nvSpPr>
          <p:spPr>
            <a:xfrm>
              <a:off x="7597139" y="11430"/>
              <a:ext cx="251461" cy="252730"/>
            </a:xfrm>
            <a:custGeom>
              <a:avLst/>
              <a:gdLst/>
              <a:ahLst/>
              <a:cxnLst/>
              <a:rect l="l" t="t" r="r" b="b"/>
              <a:pathLst>
                <a:path w="251461" h="252730">
                  <a:moveTo>
                    <a:pt x="251461" y="125730"/>
                  </a:moveTo>
                  <a:cubicBezTo>
                    <a:pt x="251461" y="55880"/>
                    <a:pt x="194311" y="0"/>
                    <a:pt x="125731" y="0"/>
                  </a:cubicBezTo>
                  <a:cubicBezTo>
                    <a:pt x="55881" y="0"/>
                    <a:pt x="0" y="57150"/>
                    <a:pt x="0" y="125730"/>
                  </a:cubicBezTo>
                  <a:cubicBezTo>
                    <a:pt x="0" y="195580"/>
                    <a:pt x="55881" y="251460"/>
                    <a:pt x="125731" y="251460"/>
                  </a:cubicBezTo>
                  <a:cubicBezTo>
                    <a:pt x="195581" y="252730"/>
                    <a:pt x="251461" y="195580"/>
                    <a:pt x="251461" y="125730"/>
                  </a:cubicBezTo>
                  <a:close/>
                </a:path>
              </a:pathLst>
            </a:custGeom>
            <a:solidFill>
              <a:srgbClr val="F26722"/>
            </a:solidFill>
          </p:spPr>
          <p:txBody>
            <a:bodyPr/>
            <a:lstStyle/>
            <a:p>
              <a:endParaRPr lang="en-US"/>
            </a:p>
          </p:txBody>
        </p:sp>
        <p:sp>
          <p:nvSpPr>
            <p:cNvPr id="21" name="Freeform 21"/>
            <p:cNvSpPr/>
            <p:nvPr/>
          </p:nvSpPr>
          <p:spPr>
            <a:xfrm>
              <a:off x="8103870" y="11430"/>
              <a:ext cx="251461" cy="252730"/>
            </a:xfrm>
            <a:custGeom>
              <a:avLst/>
              <a:gdLst/>
              <a:ahLst/>
              <a:cxnLst/>
              <a:rect l="l" t="t" r="r" b="b"/>
              <a:pathLst>
                <a:path w="251461"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2" name="Freeform 22"/>
            <p:cNvSpPr/>
            <p:nvPr/>
          </p:nvSpPr>
          <p:spPr>
            <a:xfrm>
              <a:off x="860933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3" name="Freeform 23"/>
            <p:cNvSpPr/>
            <p:nvPr/>
          </p:nvSpPr>
          <p:spPr>
            <a:xfrm>
              <a:off x="911605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715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4" name="Freeform 24"/>
            <p:cNvSpPr/>
            <p:nvPr/>
          </p:nvSpPr>
          <p:spPr>
            <a:xfrm>
              <a:off x="709040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588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5" name="Freeform 25"/>
            <p:cNvSpPr/>
            <p:nvPr/>
          </p:nvSpPr>
          <p:spPr>
            <a:xfrm>
              <a:off x="557149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6" name="Freeform 26"/>
            <p:cNvSpPr/>
            <p:nvPr/>
          </p:nvSpPr>
          <p:spPr>
            <a:xfrm>
              <a:off x="60782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7" name="Freeform 27"/>
            <p:cNvSpPr/>
            <p:nvPr/>
          </p:nvSpPr>
          <p:spPr>
            <a:xfrm>
              <a:off x="506476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8" name="Freeform 28"/>
            <p:cNvSpPr/>
            <p:nvPr/>
          </p:nvSpPr>
          <p:spPr>
            <a:xfrm>
              <a:off x="658368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grpSp>
      <p:grpSp>
        <p:nvGrpSpPr>
          <p:cNvPr id="29" name="Group 29"/>
          <p:cNvGrpSpPr/>
          <p:nvPr/>
        </p:nvGrpSpPr>
        <p:grpSpPr>
          <a:xfrm>
            <a:off x="3396258" y="-17859"/>
            <a:ext cx="5279522" cy="1117243"/>
            <a:chOff x="0" y="0"/>
            <a:chExt cx="7039363" cy="1489658"/>
          </a:xfrm>
        </p:grpSpPr>
        <p:grpSp>
          <p:nvGrpSpPr>
            <p:cNvPr id="30" name="Group 30"/>
            <p:cNvGrpSpPr/>
            <p:nvPr/>
          </p:nvGrpSpPr>
          <p:grpSpPr>
            <a:xfrm>
              <a:off x="0" y="0"/>
              <a:ext cx="7039363" cy="1489658"/>
              <a:chOff x="0" y="0"/>
              <a:chExt cx="7162878" cy="1516380"/>
            </a:xfrm>
          </p:grpSpPr>
          <p:sp>
            <p:nvSpPr>
              <p:cNvPr id="31" name="Freeform 31"/>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61D1D"/>
              </a:solidFill>
            </p:spPr>
            <p:txBody>
              <a:bodyPr/>
              <a:lstStyle/>
              <a:p>
                <a:endParaRPr lang="en-US"/>
              </a:p>
            </p:txBody>
          </p:sp>
        </p:grpSp>
        <p:sp>
          <p:nvSpPr>
            <p:cNvPr id="32" name="TextBox 32"/>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grpSp>
        <p:nvGrpSpPr>
          <p:cNvPr id="33" name="Group 33"/>
          <p:cNvGrpSpPr/>
          <p:nvPr/>
        </p:nvGrpSpPr>
        <p:grpSpPr>
          <a:xfrm>
            <a:off x="-376026" y="53718"/>
            <a:ext cx="13090053" cy="660797"/>
            <a:chOff x="0" y="0"/>
            <a:chExt cx="11220046" cy="571500"/>
          </a:xfrm>
        </p:grpSpPr>
        <p:sp>
          <p:nvSpPr>
            <p:cNvPr id="34" name="Freeform 34"/>
            <p:cNvSpPr/>
            <p:nvPr/>
          </p:nvSpPr>
          <p:spPr>
            <a:xfrm>
              <a:off x="0" y="255270"/>
              <a:ext cx="11220046" cy="69850"/>
            </a:xfrm>
            <a:custGeom>
              <a:avLst/>
              <a:gdLst/>
              <a:ahLst/>
              <a:cxnLst/>
              <a:rect l="l" t="t" r="r" b="b"/>
              <a:pathLst>
                <a:path w="11220046" h="69850">
                  <a:moveTo>
                    <a:pt x="10929216" y="0"/>
                  </a:moveTo>
                  <a:lnTo>
                    <a:pt x="0" y="0"/>
                  </a:lnTo>
                  <a:lnTo>
                    <a:pt x="0" y="69850"/>
                  </a:lnTo>
                  <a:lnTo>
                    <a:pt x="11220046" y="69850"/>
                  </a:lnTo>
                  <a:lnTo>
                    <a:pt x="11220046" y="0"/>
                  </a:lnTo>
                  <a:close/>
                </a:path>
              </a:pathLst>
            </a:custGeom>
            <a:solidFill>
              <a:srgbClr val="C62311"/>
            </a:solidFill>
          </p:spPr>
          <p:txBody>
            <a:bodyPr/>
            <a:lstStyle/>
            <a:p>
              <a:endParaRPr lang="en-US"/>
            </a:p>
          </p:txBody>
        </p:sp>
      </p:grpSp>
      <p:sp>
        <p:nvSpPr>
          <p:cNvPr id="35" name="TextBox 35"/>
          <p:cNvSpPr txBox="1"/>
          <p:nvPr/>
        </p:nvSpPr>
        <p:spPr>
          <a:xfrm>
            <a:off x="3288060" y="201505"/>
            <a:ext cx="560070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Misconception #3</a:t>
            </a:r>
          </a:p>
        </p:txBody>
      </p:sp>
      <p:sp>
        <p:nvSpPr>
          <p:cNvPr id="36" name="Freeform 36"/>
          <p:cNvSpPr/>
          <p:nvPr/>
        </p:nvSpPr>
        <p:spPr>
          <a:xfrm>
            <a:off x="-1960580" y="2671028"/>
            <a:ext cx="7675485" cy="4342603"/>
          </a:xfrm>
          <a:custGeom>
            <a:avLst/>
            <a:gdLst/>
            <a:ahLst/>
            <a:cxnLst/>
            <a:rect l="l" t="t" r="r" b="b"/>
            <a:pathLst>
              <a:path w="7675485" h="4342603">
                <a:moveTo>
                  <a:pt x="0" y="0"/>
                </a:moveTo>
                <a:lnTo>
                  <a:pt x="7675485" y="0"/>
                </a:lnTo>
                <a:lnTo>
                  <a:pt x="7675485" y="4342603"/>
                </a:lnTo>
                <a:lnTo>
                  <a:pt x="0" y="4342603"/>
                </a:lnTo>
                <a:lnTo>
                  <a:pt x="0" y="0"/>
                </a:lnTo>
                <a:close/>
              </a:path>
            </a:pathLst>
          </a:custGeom>
          <a:blipFill>
            <a:blip r:embed="rId6"/>
            <a:stretch>
              <a:fillRect l="-291" r="-291"/>
            </a:stretch>
          </a:blipFill>
        </p:spPr>
        <p:txBody>
          <a:bodyPr/>
          <a:lstStyle/>
          <a:p>
            <a:endParaRPr lang="en-US"/>
          </a:p>
        </p:txBody>
      </p:sp>
      <p:sp>
        <p:nvSpPr>
          <p:cNvPr id="37" name="Freeform 37"/>
          <p:cNvSpPr/>
          <p:nvPr/>
        </p:nvSpPr>
        <p:spPr>
          <a:xfrm rot="-1122613">
            <a:off x="4029744" y="2573189"/>
            <a:ext cx="1660967" cy="1369570"/>
          </a:xfrm>
          <a:custGeom>
            <a:avLst/>
            <a:gdLst/>
            <a:ahLst/>
            <a:cxnLst/>
            <a:rect l="l" t="t" r="r" b="b"/>
            <a:pathLst>
              <a:path w="1660967" h="1369570">
                <a:moveTo>
                  <a:pt x="0" y="0"/>
                </a:moveTo>
                <a:lnTo>
                  <a:pt x="1660968" y="0"/>
                </a:lnTo>
                <a:lnTo>
                  <a:pt x="1660968" y="1369569"/>
                </a:lnTo>
                <a:lnTo>
                  <a:pt x="0" y="1369569"/>
                </a:lnTo>
                <a:lnTo>
                  <a:pt x="0" y="0"/>
                </a:lnTo>
                <a:close/>
              </a:path>
            </a:pathLst>
          </a:custGeom>
          <a:blipFill>
            <a:blip r:embed="rId7">
              <a:extLst>
                <a:ext uri="{96DAC541-7B7A-43D3-8B79-37D633B846F1}">
                  <asvg:svgBlip xmlns:asvg="http://schemas.microsoft.com/office/drawing/2016/SVG/main" r:embed="rId8"/>
                </a:ext>
              </a:extLst>
            </a:blip>
            <a:stretch>
              <a:fillRect t="-42" b="-42"/>
            </a:stretch>
          </a:blipFill>
        </p:spPr>
        <p:txBody>
          <a:bodyPr/>
          <a:lstStyle/>
          <a:p>
            <a:endParaRPr lang="en-US"/>
          </a:p>
        </p:txBody>
      </p:sp>
      <p:sp>
        <p:nvSpPr>
          <p:cNvPr id="38" name="TextBox 38"/>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9" name="Group 39"/>
          <p:cNvGrpSpPr/>
          <p:nvPr/>
        </p:nvGrpSpPr>
        <p:grpSpPr>
          <a:xfrm>
            <a:off x="-389189" y="53718"/>
            <a:ext cx="13071345" cy="660797"/>
            <a:chOff x="0" y="0"/>
            <a:chExt cx="11204010" cy="571500"/>
          </a:xfrm>
        </p:grpSpPr>
        <p:sp>
          <p:nvSpPr>
            <p:cNvPr id="40" name="Freeform 40"/>
            <p:cNvSpPr/>
            <p:nvPr/>
          </p:nvSpPr>
          <p:spPr>
            <a:xfrm>
              <a:off x="0" y="255270"/>
              <a:ext cx="11204010" cy="69850"/>
            </a:xfrm>
            <a:custGeom>
              <a:avLst/>
              <a:gdLst/>
              <a:ahLst/>
              <a:cxnLst/>
              <a:rect l="l" t="t" r="r" b="b"/>
              <a:pathLst>
                <a:path w="11204010" h="69850">
                  <a:moveTo>
                    <a:pt x="10913180" y="0"/>
                  </a:moveTo>
                  <a:lnTo>
                    <a:pt x="0" y="0"/>
                  </a:lnTo>
                  <a:lnTo>
                    <a:pt x="0" y="69850"/>
                  </a:lnTo>
                  <a:lnTo>
                    <a:pt x="11204010" y="69850"/>
                  </a:lnTo>
                  <a:lnTo>
                    <a:pt x="11204010" y="0"/>
                  </a:lnTo>
                  <a:close/>
                </a:path>
              </a:pathLst>
            </a:custGeom>
            <a:solidFill>
              <a:srgbClr val="F4A64E"/>
            </a:solidFill>
          </p:spPr>
          <p:txBody>
            <a:bodyPr/>
            <a:lstStyle/>
            <a:p>
              <a:endParaRPr lang="en-US"/>
            </a:p>
          </p:txBody>
        </p:sp>
      </p:grpSp>
      <p:grpSp>
        <p:nvGrpSpPr>
          <p:cNvPr id="41" name="Group 41"/>
          <p:cNvGrpSpPr/>
          <p:nvPr/>
        </p:nvGrpSpPr>
        <p:grpSpPr>
          <a:xfrm>
            <a:off x="-19050" y="-19050"/>
            <a:ext cx="12343424" cy="403799"/>
            <a:chOff x="0" y="0"/>
            <a:chExt cx="16457898" cy="538398"/>
          </a:xfrm>
        </p:grpSpPr>
        <p:pic>
          <p:nvPicPr>
            <p:cNvPr id="42" name="Picture 42"/>
            <p:cNvPicPr>
              <a:picLocks noChangeAspect="1"/>
            </p:cNvPicPr>
            <p:nvPr/>
          </p:nvPicPr>
          <p:blipFill>
            <a:blip r:embed="rId9"/>
            <a:srcRect t="48364" b="48364"/>
            <a:stretch>
              <a:fillRect/>
            </a:stretch>
          </p:blipFill>
          <p:spPr>
            <a:xfrm>
              <a:off x="0" y="0"/>
              <a:ext cx="16457898" cy="538398"/>
            </a:xfrm>
            <a:prstGeom prst="rect">
              <a:avLst/>
            </a:prstGeom>
          </p:spPr>
        </p:pic>
      </p:grpSp>
      <p:grpSp>
        <p:nvGrpSpPr>
          <p:cNvPr id="43" name="Group 43"/>
          <p:cNvGrpSpPr/>
          <p:nvPr/>
        </p:nvGrpSpPr>
        <p:grpSpPr>
          <a:xfrm>
            <a:off x="0" y="0"/>
            <a:ext cx="12343424" cy="403799"/>
            <a:chOff x="0" y="0"/>
            <a:chExt cx="16457898" cy="538398"/>
          </a:xfrm>
        </p:grpSpPr>
        <p:pic>
          <p:nvPicPr>
            <p:cNvPr id="44" name="Picture 44"/>
            <p:cNvPicPr>
              <a:picLocks noChangeAspect="1"/>
            </p:cNvPicPr>
            <p:nvPr/>
          </p:nvPicPr>
          <p:blipFill>
            <a:blip r:embed="rId10"/>
            <a:srcRect t="48843" b="48843"/>
            <a:stretch>
              <a:fillRect/>
            </a:stretch>
          </p:blipFill>
          <p:spPr>
            <a:xfrm>
              <a:off x="0" y="0"/>
              <a:ext cx="16457898" cy="538398"/>
            </a:xfrm>
            <a:prstGeom prst="rect">
              <a:avLst/>
            </a:prstGeom>
          </p:spPr>
        </p:pic>
      </p:grpSp>
      <p:grpSp>
        <p:nvGrpSpPr>
          <p:cNvPr id="45" name="Group 45"/>
          <p:cNvGrpSpPr/>
          <p:nvPr/>
        </p:nvGrpSpPr>
        <p:grpSpPr>
          <a:xfrm>
            <a:off x="-35719" y="-10284"/>
            <a:ext cx="12379142" cy="461487"/>
            <a:chOff x="0" y="0"/>
            <a:chExt cx="16505523" cy="615317"/>
          </a:xfrm>
        </p:grpSpPr>
        <p:pic>
          <p:nvPicPr>
            <p:cNvPr id="46" name="Picture 46"/>
            <p:cNvPicPr>
              <a:picLocks noChangeAspect="1"/>
            </p:cNvPicPr>
            <p:nvPr/>
          </p:nvPicPr>
          <p:blipFill>
            <a:blip r:embed="rId11"/>
            <a:srcRect t="47204" b="47204"/>
            <a:stretch>
              <a:fillRect/>
            </a:stretch>
          </p:blipFill>
          <p:spPr>
            <a:xfrm>
              <a:off x="0" y="0"/>
              <a:ext cx="16505523" cy="615317"/>
            </a:xfrm>
            <a:prstGeom prst="rect">
              <a:avLst/>
            </a:prstGeom>
          </p:spPr>
        </p:pic>
      </p:grpSp>
      <p:grpSp>
        <p:nvGrpSpPr>
          <p:cNvPr id="47" name="Group 47"/>
          <p:cNvGrpSpPr/>
          <p:nvPr/>
        </p:nvGrpSpPr>
        <p:grpSpPr>
          <a:xfrm>
            <a:off x="3396258" y="-17859"/>
            <a:ext cx="5279522" cy="1117243"/>
            <a:chOff x="0" y="0"/>
            <a:chExt cx="7039363" cy="1489658"/>
          </a:xfrm>
        </p:grpSpPr>
        <p:grpSp>
          <p:nvGrpSpPr>
            <p:cNvPr id="48" name="Group 48"/>
            <p:cNvGrpSpPr/>
            <p:nvPr/>
          </p:nvGrpSpPr>
          <p:grpSpPr>
            <a:xfrm>
              <a:off x="0" y="0"/>
              <a:ext cx="7039363" cy="1489658"/>
              <a:chOff x="0" y="0"/>
              <a:chExt cx="7162878" cy="1516380"/>
            </a:xfrm>
          </p:grpSpPr>
          <p:sp>
            <p:nvSpPr>
              <p:cNvPr id="49" name="Freeform 49"/>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E57218"/>
              </a:solidFill>
            </p:spPr>
            <p:txBody>
              <a:bodyPr/>
              <a:lstStyle/>
              <a:p>
                <a:endParaRPr lang="en-US"/>
              </a:p>
            </p:txBody>
          </p:sp>
        </p:grpSp>
        <p:sp>
          <p:nvSpPr>
            <p:cNvPr id="50" name="TextBox 50"/>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sp>
        <p:nvSpPr>
          <p:cNvPr id="51" name="TextBox 51"/>
          <p:cNvSpPr txBox="1"/>
          <p:nvPr/>
        </p:nvSpPr>
        <p:spPr>
          <a:xfrm>
            <a:off x="2032385" y="1347529"/>
            <a:ext cx="3643162" cy="1323499"/>
          </a:xfrm>
          <a:prstGeom prst="rect">
            <a:avLst/>
          </a:prstGeom>
        </p:spPr>
        <p:txBody>
          <a:bodyPr lIns="0" tIns="0" rIns="0" bIns="0" rtlCol="0" anchor="t">
            <a:spAutoFit/>
          </a:bodyPr>
          <a:lstStyle/>
          <a:p>
            <a:pPr algn="ctr">
              <a:lnSpc>
                <a:spcPts val="3562"/>
              </a:lnSpc>
            </a:pPr>
            <a:r>
              <a:rPr lang="en-US" sz="3018" spc="181">
                <a:solidFill>
                  <a:srgbClr val="000000"/>
                </a:solidFill>
                <a:latin typeface="Kite One Italics"/>
              </a:rPr>
              <a:t>Are there treatments for hepatitis B?</a:t>
            </a:r>
          </a:p>
        </p:txBody>
      </p:sp>
      <p:sp>
        <p:nvSpPr>
          <p:cNvPr id="52" name="TextBox 52"/>
          <p:cNvSpPr txBox="1"/>
          <p:nvPr/>
        </p:nvSpPr>
        <p:spPr>
          <a:xfrm>
            <a:off x="7228619" y="1185109"/>
            <a:ext cx="1660141" cy="556014"/>
          </a:xfrm>
          <a:prstGeom prst="rect">
            <a:avLst/>
          </a:prstGeom>
        </p:spPr>
        <p:txBody>
          <a:bodyPr lIns="0" tIns="0" rIns="0" bIns="0" rtlCol="0" anchor="t">
            <a:spAutoFit/>
          </a:bodyPr>
          <a:lstStyle/>
          <a:p>
            <a:pPr algn="ctr">
              <a:lnSpc>
                <a:spcPts val="4465"/>
              </a:lnSpc>
            </a:pPr>
            <a:r>
              <a:rPr lang="en-US" sz="3189">
                <a:solidFill>
                  <a:srgbClr val="000000"/>
                </a:solidFill>
                <a:latin typeface="Libre Baskerville Bold"/>
              </a:rPr>
              <a:t>Yes.</a:t>
            </a:r>
          </a:p>
        </p:txBody>
      </p:sp>
      <p:sp>
        <p:nvSpPr>
          <p:cNvPr id="53" name="TextBox 53"/>
          <p:cNvSpPr txBox="1"/>
          <p:nvPr/>
        </p:nvSpPr>
        <p:spPr>
          <a:xfrm>
            <a:off x="6242750" y="1903048"/>
            <a:ext cx="3625414" cy="1082489"/>
          </a:xfrm>
          <a:prstGeom prst="rect">
            <a:avLst/>
          </a:prstGeom>
        </p:spPr>
        <p:txBody>
          <a:bodyPr lIns="0" tIns="0" rIns="0" bIns="0" rtlCol="0" anchor="t">
            <a:spAutoFit/>
          </a:bodyPr>
          <a:lstStyle/>
          <a:p>
            <a:pPr algn="ctr">
              <a:lnSpc>
                <a:spcPts val="2863"/>
              </a:lnSpc>
            </a:pPr>
            <a:r>
              <a:rPr lang="en-US" sz="2426" spc="145">
                <a:solidFill>
                  <a:srgbClr val="000000"/>
                </a:solidFill>
                <a:latin typeface="Kite One Italics"/>
              </a:rPr>
              <a:t>Treatments are available that can help people stay healthy.</a:t>
            </a:r>
          </a:p>
        </p:txBody>
      </p:sp>
      <p:sp>
        <p:nvSpPr>
          <p:cNvPr id="54" name="TextBox 54"/>
          <p:cNvSpPr txBox="1"/>
          <p:nvPr/>
        </p:nvSpPr>
        <p:spPr>
          <a:xfrm>
            <a:off x="3227031" y="34487"/>
            <a:ext cx="5600700" cy="456783"/>
          </a:xfrm>
          <a:prstGeom prst="rect">
            <a:avLst/>
          </a:prstGeom>
        </p:spPr>
        <p:txBody>
          <a:bodyPr lIns="0" tIns="0" rIns="0" bIns="0" rtlCol="0" anchor="t">
            <a:spAutoFit/>
          </a:bodyPr>
          <a:lstStyle/>
          <a:p>
            <a:pPr algn="ctr">
              <a:lnSpc>
                <a:spcPts val="3697"/>
              </a:lnSpc>
            </a:pPr>
            <a:r>
              <a:rPr lang="en-US" sz="2641">
                <a:solidFill>
                  <a:srgbClr val="FFFFFF"/>
                </a:solidFill>
                <a:latin typeface="Kite One Bold"/>
              </a:rPr>
              <a:t>Misconception #3:</a:t>
            </a:r>
          </a:p>
        </p:txBody>
      </p:sp>
      <p:sp>
        <p:nvSpPr>
          <p:cNvPr id="55" name="TextBox 55"/>
          <p:cNvSpPr txBox="1"/>
          <p:nvPr/>
        </p:nvSpPr>
        <p:spPr>
          <a:xfrm>
            <a:off x="4332210" y="476755"/>
            <a:ext cx="3343275" cy="523399"/>
          </a:xfrm>
          <a:prstGeom prst="rect">
            <a:avLst/>
          </a:prstGeom>
        </p:spPr>
        <p:txBody>
          <a:bodyPr lIns="0" tIns="0" rIns="0" bIns="0" rtlCol="0" anchor="t">
            <a:spAutoFit/>
          </a:bodyPr>
          <a:lstStyle/>
          <a:p>
            <a:pPr algn="ctr">
              <a:lnSpc>
                <a:spcPts val="4226"/>
              </a:lnSpc>
            </a:pPr>
            <a:r>
              <a:rPr lang="en-US" sz="3018">
                <a:solidFill>
                  <a:srgbClr val="FFFFFF"/>
                </a:solidFill>
                <a:latin typeface="Kite One Bold"/>
              </a:rPr>
              <a:t>Medical Care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AE9EF"/>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2964656" y="1732359"/>
            <a:ext cx="1876366" cy="551453"/>
          </a:xfrm>
          <a:custGeom>
            <a:avLst/>
            <a:gdLst/>
            <a:ahLst/>
            <a:cxnLst/>
            <a:rect l="l" t="t" r="r" b="b"/>
            <a:pathLst>
              <a:path w="1876366" h="551453">
                <a:moveTo>
                  <a:pt x="0" y="0"/>
                </a:moveTo>
                <a:lnTo>
                  <a:pt x="1876366" y="0"/>
                </a:lnTo>
                <a:lnTo>
                  <a:pt x="1876366" y="551453"/>
                </a:lnTo>
                <a:lnTo>
                  <a:pt x="0" y="551453"/>
                </a:lnTo>
                <a:lnTo>
                  <a:pt x="0" y="0"/>
                </a:lnTo>
                <a:close/>
              </a:path>
            </a:pathLst>
          </a:custGeom>
          <a:blipFill>
            <a:blip r:embed="rId2">
              <a:extLst>
                <a:ext uri="{96DAC541-7B7A-43D3-8B79-37D633B846F1}">
                  <asvg:svgBlip xmlns:asvg="http://schemas.microsoft.com/office/drawing/2016/SVG/main" r:embed="rId3"/>
                </a:ext>
              </a:extLst>
            </a:blip>
            <a:stretch>
              <a:fillRect t="-120129" b="-120129"/>
            </a:stretch>
          </a:blipFill>
        </p:spPr>
        <p:txBody>
          <a:bodyPr/>
          <a:lstStyle/>
          <a:p>
            <a:endParaRPr lang="en-US"/>
          </a:p>
        </p:txBody>
      </p:sp>
      <p:sp>
        <p:nvSpPr>
          <p:cNvPr id="4" name="TextBox 4"/>
          <p:cNvSpPr txBox="1"/>
          <p:nvPr/>
        </p:nvSpPr>
        <p:spPr>
          <a:xfrm>
            <a:off x="3161109" y="1832550"/>
            <a:ext cx="1984599" cy="342543"/>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Remember:</a:t>
            </a:r>
          </a:p>
        </p:txBody>
      </p:sp>
      <p:sp>
        <p:nvSpPr>
          <p:cNvPr id="5" name="TextBox 5"/>
          <p:cNvSpPr txBox="1"/>
          <p:nvPr/>
        </p:nvSpPr>
        <p:spPr>
          <a:xfrm>
            <a:off x="35719" y="1057623"/>
            <a:ext cx="12201525" cy="447258"/>
          </a:xfrm>
          <a:prstGeom prst="rect">
            <a:avLst/>
          </a:prstGeom>
        </p:spPr>
        <p:txBody>
          <a:bodyPr lIns="0" tIns="0" rIns="0" bIns="0" rtlCol="0" anchor="t">
            <a:spAutoFit/>
          </a:bodyPr>
          <a:lstStyle/>
          <a:p>
            <a:pPr algn="ctr">
              <a:lnSpc>
                <a:spcPts val="3697"/>
              </a:lnSpc>
            </a:pPr>
            <a:r>
              <a:rPr lang="en-US" sz="2641">
                <a:solidFill>
                  <a:srgbClr val="231F1F"/>
                </a:solidFill>
                <a:latin typeface="Libre Baskerville Bold"/>
              </a:rPr>
              <a:t>Treatments are available that can help people stay healthy.</a:t>
            </a:r>
          </a:p>
        </p:txBody>
      </p:sp>
      <p:grpSp>
        <p:nvGrpSpPr>
          <p:cNvPr id="6" name="Group 6"/>
          <p:cNvGrpSpPr/>
          <p:nvPr/>
        </p:nvGrpSpPr>
        <p:grpSpPr>
          <a:xfrm>
            <a:off x="-19050" y="-19050"/>
            <a:ext cx="12343424" cy="403799"/>
            <a:chOff x="0" y="0"/>
            <a:chExt cx="16457898" cy="538398"/>
          </a:xfrm>
        </p:grpSpPr>
        <p:pic>
          <p:nvPicPr>
            <p:cNvPr id="7" name="Picture 7"/>
            <p:cNvPicPr>
              <a:picLocks noChangeAspect="1"/>
            </p:cNvPicPr>
            <p:nvPr/>
          </p:nvPicPr>
          <p:blipFill>
            <a:blip r:embed="rId4"/>
            <a:srcRect t="48364" b="48364"/>
            <a:stretch>
              <a:fillRect/>
            </a:stretch>
          </p:blipFill>
          <p:spPr>
            <a:xfrm>
              <a:off x="0" y="0"/>
              <a:ext cx="16457898" cy="538398"/>
            </a:xfrm>
            <a:prstGeom prst="rect">
              <a:avLst/>
            </a:prstGeom>
          </p:spPr>
        </p:pic>
      </p:grpSp>
      <p:grpSp>
        <p:nvGrpSpPr>
          <p:cNvPr id="8" name="Group 8"/>
          <p:cNvGrpSpPr/>
          <p:nvPr/>
        </p:nvGrpSpPr>
        <p:grpSpPr>
          <a:xfrm>
            <a:off x="0" y="0"/>
            <a:ext cx="12343424" cy="403799"/>
            <a:chOff x="0" y="0"/>
            <a:chExt cx="16457898" cy="538398"/>
          </a:xfrm>
        </p:grpSpPr>
        <p:pic>
          <p:nvPicPr>
            <p:cNvPr id="9" name="Picture 9"/>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10" name="Group 10"/>
          <p:cNvGrpSpPr/>
          <p:nvPr/>
        </p:nvGrpSpPr>
        <p:grpSpPr>
          <a:xfrm>
            <a:off x="-376026" y="53718"/>
            <a:ext cx="13072006" cy="660797"/>
            <a:chOff x="0" y="0"/>
            <a:chExt cx="11204577" cy="571500"/>
          </a:xfrm>
        </p:grpSpPr>
        <p:sp>
          <p:nvSpPr>
            <p:cNvPr id="11" name="Freeform 11"/>
            <p:cNvSpPr/>
            <p:nvPr/>
          </p:nvSpPr>
          <p:spPr>
            <a:xfrm>
              <a:off x="0" y="255270"/>
              <a:ext cx="11204577" cy="69850"/>
            </a:xfrm>
            <a:custGeom>
              <a:avLst/>
              <a:gdLst/>
              <a:ahLst/>
              <a:cxnLst/>
              <a:rect l="l" t="t" r="r" b="b"/>
              <a:pathLst>
                <a:path w="11204577" h="69850">
                  <a:moveTo>
                    <a:pt x="10913747" y="0"/>
                  </a:moveTo>
                  <a:lnTo>
                    <a:pt x="0" y="0"/>
                  </a:lnTo>
                  <a:lnTo>
                    <a:pt x="0" y="69850"/>
                  </a:lnTo>
                  <a:lnTo>
                    <a:pt x="11204577" y="69850"/>
                  </a:lnTo>
                  <a:lnTo>
                    <a:pt x="11204577" y="0"/>
                  </a:lnTo>
                  <a:close/>
                </a:path>
              </a:pathLst>
            </a:custGeom>
            <a:solidFill>
              <a:srgbClr val="F4A64E"/>
            </a:solidFill>
          </p:spPr>
          <p:txBody>
            <a:bodyPr/>
            <a:lstStyle/>
            <a:p>
              <a:endParaRPr lang="en-US"/>
            </a:p>
          </p:txBody>
        </p:sp>
      </p:grpSp>
      <p:sp>
        <p:nvSpPr>
          <p:cNvPr id="12" name="TextBox 12"/>
          <p:cNvSpPr txBox="1"/>
          <p:nvPr/>
        </p:nvSpPr>
        <p:spPr>
          <a:xfrm>
            <a:off x="3402096" y="2403332"/>
            <a:ext cx="7743825" cy="871887"/>
          </a:xfrm>
          <a:prstGeom prst="rect">
            <a:avLst/>
          </a:prstGeom>
        </p:spPr>
        <p:txBody>
          <a:bodyPr lIns="0" tIns="0" rIns="0" bIns="0" rtlCol="0" anchor="t">
            <a:spAutoFit/>
          </a:bodyPr>
          <a:lstStyle/>
          <a:p>
            <a:pPr>
              <a:lnSpc>
                <a:spcPts val="2374"/>
              </a:lnSpc>
            </a:pPr>
            <a:r>
              <a:rPr lang="en-US" sz="2012" spc="120">
                <a:solidFill>
                  <a:srgbClr val="000000"/>
                </a:solidFill>
                <a:latin typeface="Kite One Italics"/>
              </a:rPr>
              <a:t>People may be worried that there is no cure for hepatitis B or that a diagnosis will change their whole life – but it doesn’t have to!</a:t>
            </a:r>
          </a:p>
        </p:txBody>
      </p:sp>
      <p:sp>
        <p:nvSpPr>
          <p:cNvPr id="13" name="Freeform 13"/>
          <p:cNvSpPr/>
          <p:nvPr/>
        </p:nvSpPr>
        <p:spPr>
          <a:xfrm>
            <a:off x="2956916" y="3625453"/>
            <a:ext cx="1537352" cy="551453"/>
          </a:xfrm>
          <a:custGeom>
            <a:avLst/>
            <a:gdLst/>
            <a:ahLst/>
            <a:cxnLst/>
            <a:rect l="l" t="t" r="r" b="b"/>
            <a:pathLst>
              <a:path w="1537352" h="551453">
                <a:moveTo>
                  <a:pt x="0" y="0"/>
                </a:moveTo>
                <a:lnTo>
                  <a:pt x="1537352" y="0"/>
                </a:lnTo>
                <a:lnTo>
                  <a:pt x="1537352" y="551453"/>
                </a:lnTo>
                <a:lnTo>
                  <a:pt x="0" y="551453"/>
                </a:lnTo>
                <a:lnTo>
                  <a:pt x="0" y="0"/>
                </a:lnTo>
                <a:close/>
              </a:path>
            </a:pathLst>
          </a:custGeom>
          <a:blipFill>
            <a:blip r:embed="rId2">
              <a:extLst>
                <a:ext uri="{96DAC541-7B7A-43D3-8B79-37D633B846F1}">
                  <asvg:svgBlip xmlns:asvg="http://schemas.microsoft.com/office/drawing/2016/SVG/main" r:embed="rId3"/>
                </a:ext>
              </a:extLst>
            </a:blip>
            <a:stretch>
              <a:fillRect t="-89391" b="-89391"/>
            </a:stretch>
          </a:blipFill>
        </p:spPr>
        <p:txBody>
          <a:bodyPr/>
          <a:lstStyle/>
          <a:p>
            <a:endParaRPr lang="en-US"/>
          </a:p>
        </p:txBody>
      </p:sp>
      <p:sp>
        <p:nvSpPr>
          <p:cNvPr id="14" name="TextBox 14"/>
          <p:cNvSpPr txBox="1"/>
          <p:nvPr/>
        </p:nvSpPr>
        <p:spPr>
          <a:xfrm>
            <a:off x="3051498" y="3735297"/>
            <a:ext cx="1536535" cy="346249"/>
          </a:xfrm>
          <a:prstGeom prst="rect">
            <a:avLst/>
          </a:prstGeom>
        </p:spPr>
        <p:txBody>
          <a:bodyPr wrap="square" lIns="0" tIns="0" rIns="0" bIns="0" rtlCol="0" anchor="t">
            <a:spAutoFit/>
          </a:bodyPr>
          <a:lstStyle/>
          <a:p>
            <a:pPr>
              <a:lnSpc>
                <a:spcPts val="2671"/>
              </a:lnSpc>
            </a:pPr>
            <a:r>
              <a:rPr lang="en-US" sz="2264" spc="135">
                <a:solidFill>
                  <a:srgbClr val="000000"/>
                </a:solidFill>
                <a:latin typeface="Kite One Italics"/>
              </a:rPr>
              <a:t>Key Tips:</a:t>
            </a:r>
          </a:p>
        </p:txBody>
      </p:sp>
      <p:sp>
        <p:nvSpPr>
          <p:cNvPr id="15" name="TextBox 15"/>
          <p:cNvSpPr txBox="1"/>
          <p:nvPr/>
        </p:nvSpPr>
        <p:spPr>
          <a:xfrm>
            <a:off x="3402096" y="5897155"/>
            <a:ext cx="8349312" cy="550089"/>
          </a:xfrm>
          <a:prstGeom prst="rect">
            <a:avLst/>
          </a:prstGeom>
        </p:spPr>
        <p:txBody>
          <a:bodyPr lIns="0" tIns="0" rIns="0" bIns="0" rtlCol="0" anchor="t">
            <a:spAutoFit/>
          </a:bodyPr>
          <a:lstStyle/>
          <a:p>
            <a:pPr marL="300583" lvl="1" indent="-150292">
              <a:lnSpc>
                <a:spcPts val="2148"/>
              </a:lnSpc>
              <a:buFont typeface="Arial"/>
              <a:buChar char="•"/>
            </a:pPr>
            <a:r>
              <a:rPr lang="en-US" sz="1820" spc="109">
                <a:solidFill>
                  <a:srgbClr val="000000"/>
                </a:solidFill>
                <a:latin typeface="Kite One Italics"/>
              </a:rPr>
              <a:t>Hepatitis B can be managed effectively over time by seeing a doctor and taking treatment if it is needed.</a:t>
            </a:r>
          </a:p>
        </p:txBody>
      </p:sp>
      <p:grpSp>
        <p:nvGrpSpPr>
          <p:cNvPr id="16" name="Group 16"/>
          <p:cNvGrpSpPr/>
          <p:nvPr/>
        </p:nvGrpSpPr>
        <p:grpSpPr>
          <a:xfrm>
            <a:off x="-35719" y="-10284"/>
            <a:ext cx="12379142" cy="461487"/>
            <a:chOff x="0" y="0"/>
            <a:chExt cx="16505523" cy="615317"/>
          </a:xfrm>
        </p:grpSpPr>
        <p:pic>
          <p:nvPicPr>
            <p:cNvPr id="17" name="Picture 17"/>
            <p:cNvPicPr>
              <a:picLocks noChangeAspect="1"/>
            </p:cNvPicPr>
            <p:nvPr/>
          </p:nvPicPr>
          <p:blipFill>
            <a:blip r:embed="rId6"/>
            <a:srcRect t="47204" b="47204"/>
            <a:stretch>
              <a:fillRect/>
            </a:stretch>
          </p:blipFill>
          <p:spPr>
            <a:xfrm>
              <a:off x="0" y="0"/>
              <a:ext cx="16505523" cy="615317"/>
            </a:xfrm>
            <a:prstGeom prst="rect">
              <a:avLst/>
            </a:prstGeom>
          </p:spPr>
        </p:pic>
      </p:grpSp>
      <p:grpSp>
        <p:nvGrpSpPr>
          <p:cNvPr id="18" name="Group 18"/>
          <p:cNvGrpSpPr/>
          <p:nvPr/>
        </p:nvGrpSpPr>
        <p:grpSpPr>
          <a:xfrm>
            <a:off x="3843006" y="-10284"/>
            <a:ext cx="4485605" cy="949236"/>
            <a:chOff x="0" y="0"/>
            <a:chExt cx="5980806" cy="1265647"/>
          </a:xfrm>
        </p:grpSpPr>
        <p:grpSp>
          <p:nvGrpSpPr>
            <p:cNvPr id="19" name="Group 19"/>
            <p:cNvGrpSpPr/>
            <p:nvPr/>
          </p:nvGrpSpPr>
          <p:grpSpPr>
            <a:xfrm>
              <a:off x="0" y="0"/>
              <a:ext cx="5980806" cy="1265647"/>
              <a:chOff x="0" y="0"/>
              <a:chExt cx="7162878" cy="1516380"/>
            </a:xfrm>
          </p:grpSpPr>
          <p:sp>
            <p:nvSpPr>
              <p:cNvPr id="20" name="Freeform 20"/>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D6615"/>
              </a:solidFill>
            </p:spPr>
            <p:txBody>
              <a:bodyPr/>
              <a:lstStyle/>
              <a:p>
                <a:endParaRPr lang="en-US"/>
              </a:p>
            </p:txBody>
          </p:sp>
        </p:grpSp>
        <p:sp>
          <p:nvSpPr>
            <p:cNvPr id="21" name="TextBox 21"/>
            <p:cNvSpPr txBox="1"/>
            <p:nvPr/>
          </p:nvSpPr>
          <p:spPr>
            <a:xfrm>
              <a:off x="414357" y="242264"/>
              <a:ext cx="5156200" cy="816654"/>
            </a:xfrm>
            <a:prstGeom prst="rect">
              <a:avLst/>
            </a:prstGeom>
          </p:spPr>
          <p:txBody>
            <a:bodyPr lIns="0" tIns="0" rIns="0" bIns="0" rtlCol="0" anchor="t">
              <a:spAutoFit/>
            </a:bodyPr>
            <a:lstStyle/>
            <a:p>
              <a:pPr algn="ctr">
                <a:lnSpc>
                  <a:spcPts val="4813"/>
                </a:lnSpc>
              </a:pPr>
              <a:endParaRPr/>
            </a:p>
          </p:txBody>
        </p:sp>
      </p:grpSp>
      <p:sp>
        <p:nvSpPr>
          <p:cNvPr id="22" name="TextBox 22"/>
          <p:cNvSpPr txBox="1"/>
          <p:nvPr/>
        </p:nvSpPr>
        <p:spPr>
          <a:xfrm>
            <a:off x="3722489" y="160876"/>
            <a:ext cx="4752975"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Fact #3</a:t>
            </a:r>
          </a:p>
        </p:txBody>
      </p:sp>
      <p:sp>
        <p:nvSpPr>
          <p:cNvPr id="23" name="TextBox 23"/>
          <p:cNvSpPr txBox="1"/>
          <p:nvPr/>
        </p:nvSpPr>
        <p:spPr>
          <a:xfrm>
            <a:off x="3402096" y="5075349"/>
            <a:ext cx="8590021" cy="550089"/>
          </a:xfrm>
          <a:prstGeom prst="rect">
            <a:avLst/>
          </a:prstGeom>
        </p:spPr>
        <p:txBody>
          <a:bodyPr lIns="0" tIns="0" rIns="0" bIns="0" rtlCol="0" anchor="t">
            <a:spAutoFit/>
          </a:bodyPr>
          <a:lstStyle/>
          <a:p>
            <a:pPr marL="300583" lvl="1" indent="-150292">
              <a:lnSpc>
                <a:spcPts val="2148"/>
              </a:lnSpc>
              <a:buFont typeface="Arial"/>
              <a:buChar char="•"/>
            </a:pPr>
            <a:r>
              <a:rPr lang="en-US" sz="1820" spc="109">
                <a:solidFill>
                  <a:srgbClr val="000000"/>
                </a:solidFill>
                <a:latin typeface="Kite One Italics"/>
              </a:rPr>
              <a:t>Hepatitis B usually progresses slowly. The biggest danger is not knowing someone is infected!</a:t>
            </a:r>
          </a:p>
        </p:txBody>
      </p:sp>
      <p:sp>
        <p:nvSpPr>
          <p:cNvPr id="24" name="TextBox 24"/>
          <p:cNvSpPr txBox="1"/>
          <p:nvPr/>
        </p:nvSpPr>
        <p:spPr>
          <a:xfrm>
            <a:off x="3402096" y="4428710"/>
            <a:ext cx="8313593" cy="277357"/>
          </a:xfrm>
          <a:prstGeom prst="rect">
            <a:avLst/>
          </a:prstGeom>
        </p:spPr>
        <p:txBody>
          <a:bodyPr lIns="0" tIns="0" rIns="0" bIns="0" rtlCol="0" anchor="t">
            <a:spAutoFit/>
          </a:bodyPr>
          <a:lstStyle/>
          <a:p>
            <a:pPr marL="300583" lvl="1" indent="-150292">
              <a:lnSpc>
                <a:spcPts val="2148"/>
              </a:lnSpc>
              <a:buFont typeface="Arial"/>
              <a:buChar char="•"/>
            </a:pPr>
            <a:r>
              <a:rPr lang="en-US" sz="1820" spc="109">
                <a:solidFill>
                  <a:srgbClr val="000000"/>
                </a:solidFill>
                <a:latin typeface="Kite One Italics"/>
              </a:rPr>
              <a:t>People with hepatitis B can still live long, healthy and productive lives.</a:t>
            </a:r>
          </a:p>
        </p:txBody>
      </p:sp>
      <p:sp>
        <p:nvSpPr>
          <p:cNvPr id="25" name="Freeform 25"/>
          <p:cNvSpPr/>
          <p:nvPr/>
        </p:nvSpPr>
        <p:spPr>
          <a:xfrm>
            <a:off x="-1330497" y="1969484"/>
            <a:ext cx="4118800" cy="4912493"/>
          </a:xfrm>
          <a:custGeom>
            <a:avLst/>
            <a:gdLst/>
            <a:ahLst/>
            <a:cxnLst/>
            <a:rect l="l" t="t" r="r" b="b"/>
            <a:pathLst>
              <a:path w="4118800" h="4912493">
                <a:moveTo>
                  <a:pt x="0" y="0"/>
                </a:moveTo>
                <a:lnTo>
                  <a:pt x="4118800" y="0"/>
                </a:lnTo>
                <a:lnTo>
                  <a:pt x="4118800" y="4912493"/>
                </a:lnTo>
                <a:lnTo>
                  <a:pt x="0" y="4912493"/>
                </a:lnTo>
                <a:lnTo>
                  <a:pt x="0" y="0"/>
                </a:lnTo>
                <a:close/>
              </a:path>
            </a:pathLst>
          </a:custGeom>
          <a:blipFill>
            <a:blip r:embed="rId7"/>
            <a:stretch>
              <a:fillRect l="-297" r="-78718"/>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DEEF2"/>
        </a:solidFill>
        <a:effectLst/>
      </p:bgPr>
    </p:bg>
    <p:spTree>
      <p:nvGrpSpPr>
        <p:cNvPr id="1" name=""/>
        <p:cNvGrpSpPr/>
        <p:nvPr/>
      </p:nvGrpSpPr>
      <p:grpSpPr>
        <a:xfrm>
          <a:off x="0" y="0"/>
          <a:ext cx="0" cy="0"/>
          <a:chOff x="0" y="0"/>
          <a:chExt cx="0" cy="0"/>
        </a:xfrm>
      </p:grpSpPr>
      <p:sp>
        <p:nvSpPr>
          <p:cNvPr id="2" name="Freeform 2"/>
          <p:cNvSpPr/>
          <p:nvPr/>
        </p:nvSpPr>
        <p:spPr>
          <a:xfrm>
            <a:off x="0" y="391813"/>
            <a:ext cx="3655314" cy="6484493"/>
          </a:xfrm>
          <a:custGeom>
            <a:avLst/>
            <a:gdLst/>
            <a:ahLst/>
            <a:cxnLst/>
            <a:rect l="l" t="t" r="r" b="b"/>
            <a:pathLst>
              <a:path w="3655314" h="6484493">
                <a:moveTo>
                  <a:pt x="0" y="0"/>
                </a:moveTo>
                <a:lnTo>
                  <a:pt x="3655314" y="0"/>
                </a:lnTo>
                <a:lnTo>
                  <a:pt x="3655314" y="6484493"/>
                </a:lnTo>
                <a:lnTo>
                  <a:pt x="0" y="6484493"/>
                </a:lnTo>
                <a:lnTo>
                  <a:pt x="0" y="0"/>
                </a:lnTo>
                <a:close/>
              </a:path>
            </a:pathLst>
          </a:custGeom>
          <a:blipFill>
            <a:blip r:embed="rId2"/>
            <a:stretch>
              <a:fillRect l="-9096" r="-9096"/>
            </a:stretch>
          </a:blipFill>
        </p:spPr>
        <p:txBody>
          <a:bodyPr/>
          <a:lstStyle/>
          <a:p>
            <a:endParaRPr lang="en-US"/>
          </a:p>
        </p:txBody>
      </p:sp>
      <p:grpSp>
        <p:nvGrpSpPr>
          <p:cNvPr id="3" name="Group 3"/>
          <p:cNvGrpSpPr/>
          <p:nvPr/>
        </p:nvGrpSpPr>
        <p:grpSpPr>
          <a:xfrm>
            <a:off x="-83344" y="-11906"/>
            <a:ext cx="12343424" cy="403799"/>
            <a:chOff x="0" y="0"/>
            <a:chExt cx="16457898" cy="538398"/>
          </a:xfrm>
        </p:grpSpPr>
        <p:pic>
          <p:nvPicPr>
            <p:cNvPr id="4" name="Picture 4"/>
            <p:cNvPicPr>
              <a:picLocks noChangeAspect="1"/>
            </p:cNvPicPr>
            <p:nvPr/>
          </p:nvPicPr>
          <p:blipFill>
            <a:blip r:embed="rId3"/>
            <a:srcRect t="48364" b="48364"/>
            <a:stretch>
              <a:fillRect/>
            </a:stretch>
          </p:blipFill>
          <p:spPr>
            <a:xfrm>
              <a:off x="0" y="0"/>
              <a:ext cx="16457898" cy="538398"/>
            </a:xfrm>
            <a:prstGeom prst="rect">
              <a:avLst/>
            </a:prstGeom>
          </p:spPr>
        </p:pic>
      </p:grpSp>
      <p:grpSp>
        <p:nvGrpSpPr>
          <p:cNvPr id="5" name="Group 5"/>
          <p:cNvGrpSpPr/>
          <p:nvPr/>
        </p:nvGrpSpPr>
        <p:grpSpPr>
          <a:xfrm>
            <a:off x="-375047" y="61415"/>
            <a:ext cx="13217069" cy="660797"/>
            <a:chOff x="0" y="0"/>
            <a:chExt cx="11328916" cy="571500"/>
          </a:xfrm>
        </p:grpSpPr>
        <p:sp>
          <p:nvSpPr>
            <p:cNvPr id="6" name="Freeform 6"/>
            <p:cNvSpPr/>
            <p:nvPr/>
          </p:nvSpPr>
          <p:spPr>
            <a:xfrm>
              <a:off x="0" y="255270"/>
              <a:ext cx="11328916" cy="69850"/>
            </a:xfrm>
            <a:custGeom>
              <a:avLst/>
              <a:gdLst/>
              <a:ahLst/>
              <a:cxnLst/>
              <a:rect l="l" t="t" r="r" b="b"/>
              <a:pathLst>
                <a:path w="11328916" h="69850">
                  <a:moveTo>
                    <a:pt x="11038087" y="0"/>
                  </a:moveTo>
                  <a:lnTo>
                    <a:pt x="0" y="0"/>
                  </a:lnTo>
                  <a:lnTo>
                    <a:pt x="0" y="69850"/>
                  </a:lnTo>
                  <a:lnTo>
                    <a:pt x="11328916" y="69850"/>
                  </a:lnTo>
                  <a:lnTo>
                    <a:pt x="11328916" y="0"/>
                  </a:lnTo>
                  <a:close/>
                </a:path>
              </a:pathLst>
            </a:custGeom>
            <a:solidFill>
              <a:srgbClr val="F4A64E"/>
            </a:solidFill>
          </p:spPr>
          <p:txBody>
            <a:bodyPr/>
            <a:lstStyle/>
            <a:p>
              <a:endParaRPr lang="en-US"/>
            </a:p>
          </p:txBody>
        </p:sp>
      </p:gr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4"/>
            <a:srcRect t="48843" b="48843"/>
            <a:stretch>
              <a:fillRect/>
            </a:stretch>
          </p:blipFill>
          <p:spPr>
            <a:xfrm>
              <a:off x="0" y="0"/>
              <a:ext cx="16457898" cy="538398"/>
            </a:xfrm>
            <a:prstGeom prst="rect">
              <a:avLst/>
            </a:prstGeom>
          </p:spPr>
        </p:pic>
      </p:grpSp>
      <p:grpSp>
        <p:nvGrpSpPr>
          <p:cNvPr id="9" name="Group 9"/>
          <p:cNvGrpSpPr/>
          <p:nvPr/>
        </p:nvGrpSpPr>
        <p:grpSpPr>
          <a:xfrm>
            <a:off x="-35719" y="-10284"/>
            <a:ext cx="12379142" cy="461487"/>
            <a:chOff x="0" y="0"/>
            <a:chExt cx="16505523" cy="615317"/>
          </a:xfrm>
        </p:grpSpPr>
        <p:pic>
          <p:nvPicPr>
            <p:cNvPr id="10" name="Picture 10"/>
            <p:cNvPicPr>
              <a:picLocks noChangeAspect="1"/>
            </p:cNvPicPr>
            <p:nvPr/>
          </p:nvPicPr>
          <p:blipFill>
            <a:blip r:embed="rId5"/>
            <a:srcRect t="47204" b="47204"/>
            <a:stretch>
              <a:fillRect/>
            </a:stretch>
          </p:blipFill>
          <p:spPr>
            <a:xfrm>
              <a:off x="0" y="0"/>
              <a:ext cx="16505523" cy="615317"/>
            </a:xfrm>
            <a:prstGeom prst="rect">
              <a:avLst/>
            </a:prstGeom>
          </p:spPr>
        </p:pic>
      </p:grpSp>
      <p:grpSp>
        <p:nvGrpSpPr>
          <p:cNvPr id="11" name="Group 11"/>
          <p:cNvGrpSpPr/>
          <p:nvPr/>
        </p:nvGrpSpPr>
        <p:grpSpPr>
          <a:xfrm>
            <a:off x="3070746" y="-40943"/>
            <a:ext cx="5731076" cy="1117243"/>
            <a:chOff x="0" y="0"/>
            <a:chExt cx="7641435" cy="1489658"/>
          </a:xfrm>
        </p:grpSpPr>
        <p:grpSp>
          <p:nvGrpSpPr>
            <p:cNvPr id="12" name="Group 12"/>
            <p:cNvGrpSpPr/>
            <p:nvPr/>
          </p:nvGrpSpPr>
          <p:grpSpPr>
            <a:xfrm>
              <a:off x="0" y="0"/>
              <a:ext cx="7641435" cy="1489658"/>
              <a:chOff x="0" y="0"/>
              <a:chExt cx="7775515" cy="1516380"/>
            </a:xfrm>
          </p:grpSpPr>
          <p:sp>
            <p:nvSpPr>
              <p:cNvPr id="13" name="Freeform 13"/>
              <p:cNvSpPr/>
              <p:nvPr/>
            </p:nvSpPr>
            <p:spPr>
              <a:xfrm>
                <a:off x="0" y="0"/>
                <a:ext cx="7775515" cy="1516380"/>
              </a:xfrm>
              <a:custGeom>
                <a:avLst/>
                <a:gdLst/>
                <a:ahLst/>
                <a:cxnLst/>
                <a:rect l="l" t="t" r="r" b="b"/>
                <a:pathLst>
                  <a:path w="7775515" h="1516380">
                    <a:moveTo>
                      <a:pt x="7775515" y="0"/>
                    </a:moveTo>
                    <a:lnTo>
                      <a:pt x="0" y="0"/>
                    </a:lnTo>
                    <a:lnTo>
                      <a:pt x="345440" y="758190"/>
                    </a:lnTo>
                    <a:lnTo>
                      <a:pt x="0" y="1516380"/>
                    </a:lnTo>
                    <a:lnTo>
                      <a:pt x="7775515" y="1516380"/>
                    </a:lnTo>
                    <a:lnTo>
                      <a:pt x="7428805" y="758190"/>
                    </a:lnTo>
                    <a:close/>
                  </a:path>
                </a:pathLst>
              </a:custGeom>
              <a:solidFill>
                <a:srgbClr val="E7AE00"/>
              </a:solidFill>
            </p:spPr>
            <p:txBody>
              <a:bodyPr/>
              <a:lstStyle/>
              <a:p>
                <a:endParaRPr lang="en-US"/>
              </a:p>
            </p:txBody>
          </p:sp>
        </p:grpSp>
        <p:sp>
          <p:nvSpPr>
            <p:cNvPr id="14" name="TextBox 14"/>
            <p:cNvSpPr txBox="1"/>
            <p:nvPr/>
          </p:nvSpPr>
          <p:spPr>
            <a:xfrm>
              <a:off x="487695" y="286886"/>
              <a:ext cx="6667500" cy="957710"/>
            </a:xfrm>
            <a:prstGeom prst="rect">
              <a:avLst/>
            </a:prstGeom>
          </p:spPr>
          <p:txBody>
            <a:bodyPr lIns="0" tIns="0" rIns="0" bIns="0" rtlCol="0" anchor="t">
              <a:spAutoFit/>
            </a:bodyPr>
            <a:lstStyle/>
            <a:p>
              <a:pPr algn="ctr">
                <a:lnSpc>
                  <a:spcPts val="5665"/>
                </a:lnSpc>
              </a:pPr>
              <a:endParaRPr/>
            </a:p>
          </p:txBody>
        </p:sp>
      </p:grpSp>
      <p:sp>
        <p:nvSpPr>
          <p:cNvPr id="15" name="TextBox 15"/>
          <p:cNvSpPr txBox="1"/>
          <p:nvPr/>
        </p:nvSpPr>
        <p:spPr>
          <a:xfrm>
            <a:off x="3554016" y="102751"/>
            <a:ext cx="4791075" cy="785416"/>
          </a:xfrm>
          <a:prstGeom prst="rect">
            <a:avLst/>
          </a:prstGeom>
        </p:spPr>
        <p:txBody>
          <a:bodyPr lIns="0" tIns="0" rIns="0" bIns="0" rtlCol="0" anchor="t">
            <a:spAutoFit/>
          </a:bodyPr>
          <a:lstStyle/>
          <a:p>
            <a:pPr algn="ctr">
              <a:lnSpc>
                <a:spcPts val="6339"/>
              </a:lnSpc>
            </a:pPr>
            <a:r>
              <a:rPr lang="en-US" sz="4528">
                <a:solidFill>
                  <a:srgbClr val="000000"/>
                </a:solidFill>
                <a:latin typeface="Kite One Bold"/>
              </a:rPr>
              <a:t>Be Aware:</a:t>
            </a:r>
          </a:p>
        </p:txBody>
      </p:sp>
      <p:sp>
        <p:nvSpPr>
          <p:cNvPr id="16" name="TextBox 16"/>
          <p:cNvSpPr txBox="1"/>
          <p:nvPr/>
        </p:nvSpPr>
        <p:spPr>
          <a:xfrm>
            <a:off x="4267977" y="1380381"/>
            <a:ext cx="6677286" cy="1013270"/>
          </a:xfrm>
          <a:prstGeom prst="rect">
            <a:avLst/>
          </a:prstGeom>
        </p:spPr>
        <p:txBody>
          <a:bodyPr lIns="0" tIns="0" rIns="0" bIns="0" rtlCol="0" anchor="t">
            <a:spAutoFit/>
          </a:bodyPr>
          <a:lstStyle/>
          <a:p>
            <a:pPr algn="ctr">
              <a:lnSpc>
                <a:spcPts val="4064"/>
              </a:lnSpc>
            </a:pPr>
            <a:r>
              <a:rPr lang="en-US" sz="3200">
                <a:solidFill>
                  <a:srgbClr val="000000"/>
                </a:solidFill>
                <a:latin typeface="Kite One Bold"/>
              </a:rPr>
              <a:t>There can be stigma and fear associated with hepatitis B.</a:t>
            </a:r>
          </a:p>
        </p:txBody>
      </p:sp>
      <p:sp>
        <p:nvSpPr>
          <p:cNvPr id="17" name="Freeform 17"/>
          <p:cNvSpPr/>
          <p:nvPr/>
        </p:nvSpPr>
        <p:spPr>
          <a:xfrm rot="-1257988">
            <a:off x="6970938" y="2620018"/>
            <a:ext cx="5486400" cy="3242757"/>
          </a:xfrm>
          <a:custGeom>
            <a:avLst/>
            <a:gdLst/>
            <a:ahLst/>
            <a:cxnLst/>
            <a:rect l="l" t="t" r="r" b="b"/>
            <a:pathLst>
              <a:path w="5486400" h="3242757">
                <a:moveTo>
                  <a:pt x="0" y="0"/>
                </a:moveTo>
                <a:lnTo>
                  <a:pt x="5486400" y="0"/>
                </a:lnTo>
                <a:lnTo>
                  <a:pt x="5486400" y="3242757"/>
                </a:lnTo>
                <a:lnTo>
                  <a:pt x="0" y="3242757"/>
                </a:lnTo>
                <a:lnTo>
                  <a:pt x="0" y="0"/>
                </a:lnTo>
                <a:close/>
              </a:path>
            </a:pathLst>
          </a:custGeom>
          <a:blipFill>
            <a:blip r:embed="rId6">
              <a:extLst>
                <a:ext uri="{96DAC541-7B7A-43D3-8B79-37D633B846F1}">
                  <asvg:svgBlip xmlns:asvg="http://schemas.microsoft.com/office/drawing/2016/SVG/main" r:embed="rId7"/>
                </a:ext>
              </a:extLst>
            </a:blip>
            <a:stretch>
              <a:fillRect b="-69189"/>
            </a:stretch>
          </a:blipFill>
        </p:spPr>
        <p:txBody>
          <a:bodyPr/>
          <a:lstStyle/>
          <a:p>
            <a:endParaRPr lang="en-US"/>
          </a:p>
        </p:txBody>
      </p:sp>
      <p:sp>
        <p:nvSpPr>
          <p:cNvPr id="18" name="Freeform 18"/>
          <p:cNvSpPr/>
          <p:nvPr/>
        </p:nvSpPr>
        <p:spPr>
          <a:xfrm rot="-917645">
            <a:off x="8918834" y="4458842"/>
            <a:ext cx="3773681" cy="2830260"/>
          </a:xfrm>
          <a:custGeom>
            <a:avLst/>
            <a:gdLst/>
            <a:ahLst/>
            <a:cxnLst/>
            <a:rect l="l" t="t" r="r" b="b"/>
            <a:pathLst>
              <a:path w="3773681" h="2830260">
                <a:moveTo>
                  <a:pt x="0" y="0"/>
                </a:moveTo>
                <a:lnTo>
                  <a:pt x="3773681" y="0"/>
                </a:lnTo>
                <a:lnTo>
                  <a:pt x="3773681" y="2830260"/>
                </a:lnTo>
                <a:lnTo>
                  <a:pt x="0" y="2830260"/>
                </a:lnTo>
                <a:lnTo>
                  <a:pt x="0" y="0"/>
                </a:lnTo>
                <a:close/>
              </a:path>
            </a:pathLst>
          </a:custGeom>
          <a:blipFill>
            <a:blip r:embed="rId8">
              <a:alphaModFix amt="84000"/>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a:off x="3445047" y="18073"/>
            <a:ext cx="1026320" cy="1026320"/>
          </a:xfrm>
          <a:custGeom>
            <a:avLst/>
            <a:gdLst/>
            <a:ahLst/>
            <a:cxnLst/>
            <a:rect l="l" t="t" r="r" b="b"/>
            <a:pathLst>
              <a:path w="1026320" h="1026320">
                <a:moveTo>
                  <a:pt x="0" y="0"/>
                </a:moveTo>
                <a:lnTo>
                  <a:pt x="1026319" y="0"/>
                </a:lnTo>
                <a:lnTo>
                  <a:pt x="1026319" y="1026319"/>
                </a:lnTo>
                <a:lnTo>
                  <a:pt x="0" y="102631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0" name="Freeform 20"/>
          <p:cNvSpPr/>
          <p:nvPr/>
        </p:nvSpPr>
        <p:spPr>
          <a:xfrm>
            <a:off x="7467031" y="12848"/>
            <a:ext cx="1026320" cy="1026320"/>
          </a:xfrm>
          <a:custGeom>
            <a:avLst/>
            <a:gdLst/>
            <a:ahLst/>
            <a:cxnLst/>
            <a:rect l="l" t="t" r="r" b="b"/>
            <a:pathLst>
              <a:path w="1026320" h="1026320">
                <a:moveTo>
                  <a:pt x="0" y="0"/>
                </a:moveTo>
                <a:lnTo>
                  <a:pt x="1026320" y="0"/>
                </a:lnTo>
                <a:lnTo>
                  <a:pt x="1026320" y="1026320"/>
                </a:lnTo>
                <a:lnTo>
                  <a:pt x="0" y="10263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1" name="Freeform 21"/>
          <p:cNvSpPr/>
          <p:nvPr/>
        </p:nvSpPr>
        <p:spPr>
          <a:xfrm>
            <a:off x="4904922" y="2479932"/>
            <a:ext cx="5283026" cy="607548"/>
          </a:xfrm>
          <a:custGeom>
            <a:avLst/>
            <a:gdLst/>
            <a:ahLst/>
            <a:cxnLst/>
            <a:rect l="l" t="t" r="r" b="b"/>
            <a:pathLst>
              <a:path w="5283026" h="607548">
                <a:moveTo>
                  <a:pt x="0" y="0"/>
                </a:moveTo>
                <a:lnTo>
                  <a:pt x="5283026" y="0"/>
                </a:lnTo>
                <a:lnTo>
                  <a:pt x="5283026" y="607548"/>
                </a:lnTo>
                <a:lnTo>
                  <a:pt x="0" y="60754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2" name="Freeform 22"/>
          <p:cNvSpPr/>
          <p:nvPr/>
        </p:nvSpPr>
        <p:spPr>
          <a:xfrm>
            <a:off x="10945263" y="5161006"/>
            <a:ext cx="781050" cy="781050"/>
          </a:xfrm>
          <a:custGeom>
            <a:avLst/>
            <a:gdLst/>
            <a:ahLst/>
            <a:cxnLst/>
            <a:rect l="l" t="t" r="r" b="b"/>
            <a:pathLst>
              <a:path w="781050" h="781050">
                <a:moveTo>
                  <a:pt x="0" y="0"/>
                </a:moveTo>
                <a:lnTo>
                  <a:pt x="781050" y="0"/>
                </a:lnTo>
                <a:lnTo>
                  <a:pt x="781050" y="781050"/>
                </a:lnTo>
                <a:lnTo>
                  <a:pt x="0" y="7810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3" name="TextBox 23"/>
          <p:cNvSpPr txBox="1"/>
          <p:nvPr/>
        </p:nvSpPr>
        <p:spPr>
          <a:xfrm>
            <a:off x="3894013" y="5001819"/>
            <a:ext cx="5356776" cy="1524127"/>
          </a:xfrm>
          <a:prstGeom prst="rect">
            <a:avLst/>
          </a:prstGeom>
        </p:spPr>
        <p:txBody>
          <a:bodyPr lIns="0" tIns="0" rIns="0" bIns="0" rtlCol="0" anchor="t">
            <a:spAutoFit/>
          </a:bodyPr>
          <a:lstStyle/>
          <a:p>
            <a:pPr algn="ctr">
              <a:lnSpc>
                <a:spcPts val="4064"/>
              </a:lnSpc>
            </a:pPr>
            <a:r>
              <a:rPr lang="en-US" sz="3200">
                <a:solidFill>
                  <a:srgbClr val="000000"/>
                </a:solidFill>
                <a:latin typeface="Kite One Bold"/>
              </a:rPr>
              <a:t>Let's learn more about how to overcome these barriers when educating.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393932" y="1217608"/>
            <a:ext cx="7009132" cy="698921"/>
          </a:xfrm>
          <a:custGeom>
            <a:avLst/>
            <a:gdLst/>
            <a:ahLst/>
            <a:cxnLst/>
            <a:rect l="l" t="t" r="r" b="b"/>
            <a:pathLst>
              <a:path w="7009132" h="698921">
                <a:moveTo>
                  <a:pt x="0" y="0"/>
                </a:moveTo>
                <a:lnTo>
                  <a:pt x="7009132" y="0"/>
                </a:lnTo>
                <a:lnTo>
                  <a:pt x="7009132" y="698921"/>
                </a:lnTo>
                <a:lnTo>
                  <a:pt x="0" y="698921"/>
                </a:lnTo>
                <a:lnTo>
                  <a:pt x="0" y="0"/>
                </a:lnTo>
                <a:close/>
              </a:path>
            </a:pathLst>
          </a:custGeom>
          <a:blipFill>
            <a:blip r:embed="rId2">
              <a:extLst>
                <a:ext uri="{96DAC541-7B7A-43D3-8B79-37D633B846F1}">
                  <asvg:svgBlip xmlns:asvg="http://schemas.microsoft.com/office/drawing/2016/SVG/main" r:embed="rId3"/>
                </a:ext>
              </a:extLst>
            </a:blip>
            <a:stretch>
              <a:fillRect t="-451425" b="-451425"/>
            </a:stretch>
          </a:blipFill>
        </p:spPr>
        <p:txBody>
          <a:bodyPr/>
          <a:lstStyle/>
          <a:p>
            <a:endParaRPr lang="en-US"/>
          </a:p>
        </p:txBody>
      </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4"/>
            <a:srcRect t="48364" b="48364"/>
            <a:stretch>
              <a:fillRect/>
            </a:stretch>
          </p:blipFill>
          <p:spPr>
            <a:xfrm>
              <a:off x="0" y="0"/>
              <a:ext cx="16457898" cy="538398"/>
            </a:xfrm>
            <a:prstGeom prst="rect">
              <a:avLst/>
            </a:prstGeom>
          </p:spPr>
        </p:pic>
      </p:grpSp>
      <p:grpSp>
        <p:nvGrpSpPr>
          <p:cNvPr id="6" name="Group 6"/>
          <p:cNvGrpSpPr/>
          <p:nvPr/>
        </p:nvGrpSpPr>
        <p:grpSpPr>
          <a:xfrm>
            <a:off x="-375047" y="53578"/>
            <a:ext cx="13037627" cy="660797"/>
            <a:chOff x="0" y="0"/>
            <a:chExt cx="11175109" cy="571500"/>
          </a:xfrm>
        </p:grpSpPr>
        <p:sp>
          <p:nvSpPr>
            <p:cNvPr id="7" name="Freeform 7"/>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8" name="Group 8"/>
          <p:cNvGrpSpPr/>
          <p:nvPr/>
        </p:nvGrpSpPr>
        <p:grpSpPr>
          <a:xfrm>
            <a:off x="0" y="0"/>
            <a:ext cx="12343424" cy="403799"/>
            <a:chOff x="0" y="0"/>
            <a:chExt cx="16457898" cy="538398"/>
          </a:xfrm>
        </p:grpSpPr>
        <p:pic>
          <p:nvPicPr>
            <p:cNvPr id="9" name="Picture 9"/>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10" name="Group 10"/>
          <p:cNvGrpSpPr/>
          <p:nvPr/>
        </p:nvGrpSpPr>
        <p:grpSpPr>
          <a:xfrm>
            <a:off x="-35719" y="-10284"/>
            <a:ext cx="12379142" cy="461487"/>
            <a:chOff x="0" y="0"/>
            <a:chExt cx="16505523" cy="615317"/>
          </a:xfrm>
        </p:grpSpPr>
        <p:pic>
          <p:nvPicPr>
            <p:cNvPr id="11" name="Picture 11"/>
            <p:cNvPicPr>
              <a:picLocks noChangeAspect="1"/>
            </p:cNvPicPr>
            <p:nvPr/>
          </p:nvPicPr>
          <p:blipFill>
            <a:blip r:embed="rId6"/>
            <a:srcRect t="47204" b="47204"/>
            <a:stretch>
              <a:fillRect/>
            </a:stretch>
          </p:blipFill>
          <p:spPr>
            <a:xfrm>
              <a:off x="0" y="0"/>
              <a:ext cx="16505523" cy="615317"/>
            </a:xfrm>
            <a:prstGeom prst="rect">
              <a:avLst/>
            </a:prstGeom>
          </p:spPr>
        </p:pic>
      </p:grpSp>
      <p:grpSp>
        <p:nvGrpSpPr>
          <p:cNvPr id="12" name="Group 12"/>
          <p:cNvGrpSpPr/>
          <p:nvPr/>
        </p:nvGrpSpPr>
        <p:grpSpPr>
          <a:xfrm>
            <a:off x="2149522" y="-20472"/>
            <a:ext cx="7472212" cy="949236"/>
            <a:chOff x="0" y="0"/>
            <a:chExt cx="9962949" cy="1265647"/>
          </a:xfrm>
        </p:grpSpPr>
        <p:grpSp>
          <p:nvGrpSpPr>
            <p:cNvPr id="13" name="Group 13"/>
            <p:cNvGrpSpPr/>
            <p:nvPr/>
          </p:nvGrpSpPr>
          <p:grpSpPr>
            <a:xfrm>
              <a:off x="0" y="0"/>
              <a:ext cx="9962949" cy="1265647"/>
              <a:chOff x="0" y="0"/>
              <a:chExt cx="11932069" cy="1516380"/>
            </a:xfrm>
          </p:grpSpPr>
          <p:sp>
            <p:nvSpPr>
              <p:cNvPr id="14" name="Freeform 14"/>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E7AE00"/>
              </a:solidFill>
            </p:spPr>
            <p:txBody>
              <a:bodyPr/>
              <a:lstStyle/>
              <a:p>
                <a:endParaRPr lang="en-US"/>
              </a:p>
            </p:txBody>
          </p:sp>
        </p:grpSp>
        <p:sp>
          <p:nvSpPr>
            <p:cNvPr id="15" name="TextBox 15"/>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6" name="Freeform 16"/>
          <p:cNvSpPr/>
          <p:nvPr/>
        </p:nvSpPr>
        <p:spPr>
          <a:xfrm>
            <a:off x="393932" y="2155785"/>
            <a:ext cx="1239650" cy="4289840"/>
          </a:xfrm>
          <a:custGeom>
            <a:avLst/>
            <a:gdLst/>
            <a:ahLst/>
            <a:cxnLst/>
            <a:rect l="l" t="t" r="r" b="b"/>
            <a:pathLst>
              <a:path w="1239650" h="4289840">
                <a:moveTo>
                  <a:pt x="0" y="0"/>
                </a:moveTo>
                <a:lnTo>
                  <a:pt x="1239650" y="0"/>
                </a:lnTo>
                <a:lnTo>
                  <a:pt x="1239650" y="4289840"/>
                </a:lnTo>
                <a:lnTo>
                  <a:pt x="0" y="4289840"/>
                </a:lnTo>
                <a:lnTo>
                  <a:pt x="0" y="0"/>
                </a:lnTo>
                <a:close/>
              </a:path>
            </a:pathLst>
          </a:custGeom>
          <a:blipFill>
            <a:blip r:embed="rId7">
              <a:extLst>
                <a:ext uri="{96DAC541-7B7A-43D3-8B79-37D633B846F1}">
                  <asvg:svgBlip xmlns:asvg="http://schemas.microsoft.com/office/drawing/2016/SVG/main" r:embed="rId8"/>
                </a:ext>
              </a:extLst>
            </a:blip>
            <a:stretch>
              <a:fillRect t="-168" b="-168"/>
            </a:stretch>
          </a:blipFill>
        </p:spPr>
        <p:txBody>
          <a:bodyPr/>
          <a:lstStyle/>
          <a:p>
            <a:endParaRPr lang="en-US"/>
          </a:p>
        </p:txBody>
      </p:sp>
      <p:sp>
        <p:nvSpPr>
          <p:cNvPr id="17" name="Freeform 17"/>
          <p:cNvSpPr/>
          <p:nvPr/>
        </p:nvSpPr>
        <p:spPr>
          <a:xfrm>
            <a:off x="7497080" y="2064355"/>
            <a:ext cx="4546298" cy="4472700"/>
          </a:xfrm>
          <a:custGeom>
            <a:avLst/>
            <a:gdLst/>
            <a:ahLst/>
            <a:cxnLst/>
            <a:rect l="l" t="t" r="r" b="b"/>
            <a:pathLst>
              <a:path w="4546298" h="4472700">
                <a:moveTo>
                  <a:pt x="0" y="0"/>
                </a:moveTo>
                <a:lnTo>
                  <a:pt x="4546298" y="0"/>
                </a:lnTo>
                <a:lnTo>
                  <a:pt x="4546298" y="4472700"/>
                </a:lnTo>
                <a:lnTo>
                  <a:pt x="0" y="4472700"/>
                </a:lnTo>
                <a:lnTo>
                  <a:pt x="0" y="0"/>
                </a:lnTo>
                <a:close/>
              </a:path>
            </a:pathLst>
          </a:custGeom>
          <a:blipFill>
            <a:blip r:embed="rId9"/>
            <a:stretch>
              <a:fillRect l="-22718" r="-25781"/>
            </a:stretch>
          </a:blipFill>
        </p:spPr>
        <p:txBody>
          <a:bodyPr/>
          <a:lstStyle/>
          <a:p>
            <a:endParaRPr lang="en-US"/>
          </a:p>
        </p:txBody>
      </p:sp>
      <p:sp>
        <p:nvSpPr>
          <p:cNvPr id="18" name="TextBox 18"/>
          <p:cNvSpPr txBox="1"/>
          <p:nvPr/>
        </p:nvSpPr>
        <p:spPr>
          <a:xfrm>
            <a:off x="492415" y="1360760"/>
            <a:ext cx="6804745" cy="415488"/>
          </a:xfrm>
          <a:prstGeom prst="rect">
            <a:avLst/>
          </a:prstGeom>
        </p:spPr>
        <p:txBody>
          <a:bodyPr lIns="0" tIns="0" rIns="0" bIns="0" rtlCol="0" anchor="t">
            <a:spAutoFit/>
          </a:bodyPr>
          <a:lstStyle/>
          <a:p>
            <a:pPr algn="ctr">
              <a:lnSpc>
                <a:spcPts val="3265"/>
              </a:lnSpc>
            </a:pPr>
            <a:r>
              <a:rPr lang="en-US" sz="2767" spc="166">
                <a:solidFill>
                  <a:srgbClr val="FFFFFF"/>
                </a:solidFill>
                <a:latin typeface="Kite One Italics"/>
              </a:rPr>
              <a:t>Stigma can come from misinformation.</a:t>
            </a:r>
          </a:p>
        </p:txBody>
      </p:sp>
      <p:sp>
        <p:nvSpPr>
          <p:cNvPr id="19" name="TextBox 19"/>
          <p:cNvSpPr txBox="1"/>
          <p:nvPr/>
        </p:nvSpPr>
        <p:spPr>
          <a:xfrm>
            <a:off x="2233975" y="123893"/>
            <a:ext cx="7334250" cy="605869"/>
          </a:xfrm>
          <a:prstGeom prst="rect">
            <a:avLst/>
          </a:prstGeom>
        </p:spPr>
        <p:txBody>
          <a:bodyPr lIns="0" tIns="0" rIns="0" bIns="0" rtlCol="0" anchor="t">
            <a:spAutoFit/>
          </a:bodyPr>
          <a:lstStyle/>
          <a:p>
            <a:pPr algn="ctr">
              <a:lnSpc>
                <a:spcPts val="4930"/>
              </a:lnSpc>
            </a:pPr>
            <a:r>
              <a:rPr lang="en-US" sz="3521">
                <a:solidFill>
                  <a:srgbClr val="000000"/>
                </a:solidFill>
                <a:latin typeface="Kite One Bold"/>
              </a:rPr>
              <a:t>Dispelling Stigma: Misinformation</a:t>
            </a:r>
          </a:p>
        </p:txBody>
      </p:sp>
      <p:sp>
        <p:nvSpPr>
          <p:cNvPr id="20" name="TextBox 20"/>
          <p:cNvSpPr txBox="1"/>
          <p:nvPr/>
        </p:nvSpPr>
        <p:spPr>
          <a:xfrm>
            <a:off x="1633582" y="2117685"/>
            <a:ext cx="5863498" cy="800237"/>
          </a:xfrm>
          <a:prstGeom prst="rect">
            <a:avLst/>
          </a:prstGeom>
        </p:spPr>
        <p:txBody>
          <a:bodyPr lIns="0" tIns="0" rIns="0" bIns="0" rtlCol="0" anchor="t">
            <a:spAutoFit/>
          </a:bodyPr>
          <a:lstStyle/>
          <a:p>
            <a:pPr>
              <a:lnSpc>
                <a:spcPts val="3231"/>
              </a:lnSpc>
            </a:pPr>
            <a:r>
              <a:rPr lang="en-US" sz="2308">
                <a:solidFill>
                  <a:srgbClr val="000000"/>
                </a:solidFill>
                <a:latin typeface="Kite One Italics"/>
              </a:rPr>
              <a:t>Misinformation can create assumptions about how someone may have gotten the virus.</a:t>
            </a:r>
          </a:p>
        </p:txBody>
      </p:sp>
      <p:sp>
        <p:nvSpPr>
          <p:cNvPr id="21" name="TextBox 21"/>
          <p:cNvSpPr txBox="1"/>
          <p:nvPr/>
        </p:nvSpPr>
        <p:spPr>
          <a:xfrm>
            <a:off x="2149522" y="4751981"/>
            <a:ext cx="4259844" cy="1035018"/>
          </a:xfrm>
          <a:prstGeom prst="rect">
            <a:avLst/>
          </a:prstGeom>
        </p:spPr>
        <p:txBody>
          <a:bodyPr lIns="0" tIns="0" rIns="0" bIns="0" rtlCol="0" anchor="t">
            <a:spAutoFit/>
          </a:bodyPr>
          <a:lstStyle/>
          <a:p>
            <a:pPr marL="381381" lvl="1" indent="-190690">
              <a:lnSpc>
                <a:spcPts val="2725"/>
              </a:lnSpc>
              <a:buFont typeface="Arial"/>
              <a:buChar char="•"/>
            </a:pPr>
            <a:r>
              <a:rPr lang="en-US" sz="2310" spc="138">
                <a:solidFill>
                  <a:srgbClr val="000000"/>
                </a:solidFill>
                <a:latin typeface="Kite One Italics"/>
              </a:rPr>
              <a:t>Immoral behavior</a:t>
            </a:r>
          </a:p>
          <a:p>
            <a:pPr marL="381381" lvl="1" indent="-190690">
              <a:lnSpc>
                <a:spcPts val="2725"/>
              </a:lnSpc>
              <a:buFont typeface="Arial"/>
              <a:buChar char="•"/>
            </a:pPr>
            <a:r>
              <a:rPr lang="en-US" sz="2310" spc="138">
                <a:solidFill>
                  <a:srgbClr val="000000"/>
                </a:solidFill>
                <a:latin typeface="Kite One Italics"/>
              </a:rPr>
              <a:t>Drug use</a:t>
            </a:r>
          </a:p>
          <a:p>
            <a:pPr marL="381381" lvl="1" indent="-190690">
              <a:lnSpc>
                <a:spcPts val="2725"/>
              </a:lnSpc>
              <a:buFont typeface="Arial"/>
              <a:buChar char="•"/>
            </a:pPr>
            <a:r>
              <a:rPr lang="en-US" sz="2310" spc="138">
                <a:solidFill>
                  <a:srgbClr val="000000"/>
                </a:solidFill>
                <a:latin typeface="Kite One Italics"/>
              </a:rPr>
              <a:t>Having many sex partners</a:t>
            </a:r>
          </a:p>
        </p:txBody>
      </p:sp>
      <p:sp>
        <p:nvSpPr>
          <p:cNvPr id="22" name="TextBox 22"/>
          <p:cNvSpPr txBox="1"/>
          <p:nvPr/>
        </p:nvSpPr>
        <p:spPr>
          <a:xfrm>
            <a:off x="1705450" y="3639716"/>
            <a:ext cx="5810469" cy="800684"/>
          </a:xfrm>
          <a:prstGeom prst="rect">
            <a:avLst/>
          </a:prstGeom>
        </p:spPr>
        <p:txBody>
          <a:bodyPr lIns="0" tIns="0" rIns="0" bIns="0" rtlCol="0" anchor="t">
            <a:spAutoFit/>
          </a:bodyPr>
          <a:lstStyle/>
          <a:p>
            <a:pPr>
              <a:lnSpc>
                <a:spcPts val="3233"/>
              </a:lnSpc>
            </a:pPr>
            <a:r>
              <a:rPr lang="en-US" sz="2310">
                <a:solidFill>
                  <a:srgbClr val="000000"/>
                </a:solidFill>
                <a:latin typeface="Kite One Italics"/>
              </a:rPr>
              <a:t>People may assume that people have contracted hepatitis B through: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3"/>
            <a:srcRect t="48364" b="48364"/>
            <a:stretch>
              <a:fillRect/>
            </a:stretch>
          </p:blipFill>
          <p:spPr>
            <a:xfrm>
              <a:off x="0" y="0"/>
              <a:ext cx="16457898" cy="538398"/>
            </a:xfrm>
            <a:prstGeom prst="rect">
              <a:avLst/>
            </a:prstGeom>
          </p:spPr>
        </p:pic>
      </p:grpSp>
      <p:grpSp>
        <p:nvGrpSpPr>
          <p:cNvPr id="5" name="Group 5"/>
          <p:cNvGrpSpPr/>
          <p:nvPr/>
        </p:nvGrpSpPr>
        <p:grpSpPr>
          <a:xfrm>
            <a:off x="-375047" y="53578"/>
            <a:ext cx="13037627" cy="660797"/>
            <a:chOff x="0" y="0"/>
            <a:chExt cx="11175109" cy="571500"/>
          </a:xfrm>
        </p:grpSpPr>
        <p:sp>
          <p:nvSpPr>
            <p:cNvPr id="6" name="Freeform 6"/>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C62311"/>
            </a:solidFill>
          </p:spPr>
          <p:txBody>
            <a:bodyPr/>
            <a:lstStyle/>
            <a:p>
              <a:endParaRPr lang="en-US"/>
            </a:p>
          </p:txBody>
        </p:sp>
      </p:grpSp>
      <p:grpSp>
        <p:nvGrpSpPr>
          <p:cNvPr id="7" name="Group 7"/>
          <p:cNvGrpSpPr/>
          <p:nvPr/>
        </p:nvGrpSpPr>
        <p:grpSpPr>
          <a:xfrm>
            <a:off x="636521" y="1234871"/>
            <a:ext cx="5249107" cy="1154027"/>
            <a:chOff x="0" y="0"/>
            <a:chExt cx="16604019" cy="3650428"/>
          </a:xfrm>
        </p:grpSpPr>
        <p:sp>
          <p:nvSpPr>
            <p:cNvPr id="8" name="Freeform 8"/>
            <p:cNvSpPr/>
            <p:nvPr/>
          </p:nvSpPr>
          <p:spPr>
            <a:xfrm>
              <a:off x="0" y="0"/>
              <a:ext cx="16604019" cy="3650428"/>
            </a:xfrm>
            <a:custGeom>
              <a:avLst/>
              <a:gdLst/>
              <a:ahLst/>
              <a:cxnLst/>
              <a:rect l="l" t="t" r="r" b="b"/>
              <a:pathLst>
                <a:path w="16604019" h="3650428">
                  <a:moveTo>
                    <a:pt x="0" y="0"/>
                  </a:moveTo>
                  <a:lnTo>
                    <a:pt x="16604019" y="0"/>
                  </a:lnTo>
                  <a:lnTo>
                    <a:pt x="16604019" y="3650428"/>
                  </a:lnTo>
                  <a:lnTo>
                    <a:pt x="0" y="3650428"/>
                  </a:lnTo>
                  <a:close/>
                </a:path>
              </a:pathLst>
            </a:custGeom>
            <a:solidFill>
              <a:srgbClr val="F4A64E"/>
            </a:solidFill>
          </p:spPr>
          <p:txBody>
            <a:bodyPr/>
            <a:lstStyle/>
            <a:p>
              <a:endParaRPr lang="en-US"/>
            </a:p>
          </p:txBody>
        </p:sp>
      </p:grpSp>
      <p:grpSp>
        <p:nvGrpSpPr>
          <p:cNvPr id="9" name="Group 9"/>
          <p:cNvGrpSpPr/>
          <p:nvPr/>
        </p:nvGrpSpPr>
        <p:grpSpPr>
          <a:xfrm>
            <a:off x="-375047" y="53578"/>
            <a:ext cx="13037627" cy="660797"/>
            <a:chOff x="0" y="0"/>
            <a:chExt cx="11175109" cy="571500"/>
          </a:xfrm>
        </p:grpSpPr>
        <p:sp>
          <p:nvSpPr>
            <p:cNvPr id="10" name="Freeform 10"/>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11" name="Group 11"/>
          <p:cNvGrpSpPr/>
          <p:nvPr/>
        </p:nvGrpSpPr>
        <p:grpSpPr>
          <a:xfrm>
            <a:off x="0" y="0"/>
            <a:ext cx="12343424" cy="403799"/>
            <a:chOff x="0" y="0"/>
            <a:chExt cx="16457898" cy="538398"/>
          </a:xfrm>
        </p:grpSpPr>
        <p:pic>
          <p:nvPicPr>
            <p:cNvPr id="12" name="Picture 12"/>
            <p:cNvPicPr>
              <a:picLocks noChangeAspect="1"/>
            </p:cNvPicPr>
            <p:nvPr/>
          </p:nvPicPr>
          <p:blipFill>
            <a:blip r:embed="rId4"/>
            <a:srcRect t="48843" b="48843"/>
            <a:stretch>
              <a:fillRect/>
            </a:stretch>
          </p:blipFill>
          <p:spPr>
            <a:xfrm>
              <a:off x="0" y="0"/>
              <a:ext cx="16457898" cy="538398"/>
            </a:xfrm>
            <a:prstGeom prst="rect">
              <a:avLst/>
            </a:prstGeom>
          </p:spPr>
        </p:pic>
      </p:grpSp>
      <p:grpSp>
        <p:nvGrpSpPr>
          <p:cNvPr id="13" name="Group 13"/>
          <p:cNvGrpSpPr/>
          <p:nvPr/>
        </p:nvGrpSpPr>
        <p:grpSpPr>
          <a:xfrm>
            <a:off x="-35719" y="-10284"/>
            <a:ext cx="12379142" cy="461487"/>
            <a:chOff x="0" y="0"/>
            <a:chExt cx="16505523" cy="615317"/>
          </a:xfrm>
        </p:grpSpPr>
        <p:pic>
          <p:nvPicPr>
            <p:cNvPr id="14" name="Picture 14"/>
            <p:cNvPicPr>
              <a:picLocks noChangeAspect="1"/>
            </p:cNvPicPr>
            <p:nvPr/>
          </p:nvPicPr>
          <p:blipFill>
            <a:blip r:embed="rId5"/>
            <a:srcRect t="47204" b="47204"/>
            <a:stretch>
              <a:fillRect/>
            </a:stretch>
          </p:blipFill>
          <p:spPr>
            <a:xfrm>
              <a:off x="0" y="0"/>
              <a:ext cx="16505523" cy="615317"/>
            </a:xfrm>
            <a:prstGeom prst="rect">
              <a:avLst/>
            </a:prstGeom>
          </p:spPr>
        </p:pic>
      </p:grpSp>
      <p:grpSp>
        <p:nvGrpSpPr>
          <p:cNvPr id="15" name="Group 15"/>
          <p:cNvGrpSpPr/>
          <p:nvPr/>
        </p:nvGrpSpPr>
        <p:grpSpPr>
          <a:xfrm>
            <a:off x="2149522" y="-20472"/>
            <a:ext cx="7472212" cy="949236"/>
            <a:chOff x="0" y="0"/>
            <a:chExt cx="9962949" cy="1265647"/>
          </a:xfrm>
        </p:grpSpPr>
        <p:grpSp>
          <p:nvGrpSpPr>
            <p:cNvPr id="16" name="Group 16"/>
            <p:cNvGrpSpPr/>
            <p:nvPr/>
          </p:nvGrpSpPr>
          <p:grpSpPr>
            <a:xfrm>
              <a:off x="0" y="0"/>
              <a:ext cx="9962949" cy="1265647"/>
              <a:chOff x="0" y="0"/>
              <a:chExt cx="11932069" cy="1516380"/>
            </a:xfrm>
          </p:grpSpPr>
          <p:sp>
            <p:nvSpPr>
              <p:cNvPr id="17" name="Freeform 17"/>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E7AE00"/>
              </a:solidFill>
            </p:spPr>
            <p:txBody>
              <a:bodyPr/>
              <a:lstStyle/>
              <a:p>
                <a:endParaRPr lang="en-US"/>
              </a:p>
            </p:txBody>
          </p:sp>
        </p:grpSp>
        <p:sp>
          <p:nvSpPr>
            <p:cNvPr id="18" name="TextBox 18"/>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9" name="Freeform 19"/>
          <p:cNvSpPr/>
          <p:nvPr/>
        </p:nvSpPr>
        <p:spPr>
          <a:xfrm>
            <a:off x="371484" y="2478692"/>
            <a:ext cx="1239650" cy="4289840"/>
          </a:xfrm>
          <a:custGeom>
            <a:avLst/>
            <a:gdLst/>
            <a:ahLst/>
            <a:cxnLst/>
            <a:rect l="l" t="t" r="r" b="b"/>
            <a:pathLst>
              <a:path w="1239650" h="4289840">
                <a:moveTo>
                  <a:pt x="0" y="0"/>
                </a:moveTo>
                <a:lnTo>
                  <a:pt x="1239649" y="0"/>
                </a:lnTo>
                <a:lnTo>
                  <a:pt x="1239649" y="4289840"/>
                </a:lnTo>
                <a:lnTo>
                  <a:pt x="0" y="4289840"/>
                </a:lnTo>
                <a:lnTo>
                  <a:pt x="0" y="0"/>
                </a:lnTo>
                <a:close/>
              </a:path>
            </a:pathLst>
          </a:custGeom>
          <a:blipFill>
            <a:blip r:embed="rId6">
              <a:extLst>
                <a:ext uri="{96DAC541-7B7A-43D3-8B79-37D633B846F1}">
                  <asvg:svgBlip xmlns:asvg="http://schemas.microsoft.com/office/drawing/2016/SVG/main" r:embed="rId7"/>
                </a:ext>
              </a:extLst>
            </a:blip>
            <a:stretch>
              <a:fillRect t="-168" b="-168"/>
            </a:stretch>
          </a:blipFill>
        </p:spPr>
        <p:txBody>
          <a:bodyPr/>
          <a:lstStyle/>
          <a:p>
            <a:endParaRPr lang="en-US"/>
          </a:p>
        </p:txBody>
      </p:sp>
      <p:sp>
        <p:nvSpPr>
          <p:cNvPr id="20" name="Freeform 20"/>
          <p:cNvSpPr/>
          <p:nvPr/>
        </p:nvSpPr>
        <p:spPr>
          <a:xfrm>
            <a:off x="6524451" y="2478692"/>
            <a:ext cx="5119935" cy="3820935"/>
          </a:xfrm>
          <a:custGeom>
            <a:avLst/>
            <a:gdLst/>
            <a:ahLst/>
            <a:cxnLst/>
            <a:rect l="l" t="t" r="r" b="b"/>
            <a:pathLst>
              <a:path w="5119935" h="3820935">
                <a:moveTo>
                  <a:pt x="0" y="0"/>
                </a:moveTo>
                <a:lnTo>
                  <a:pt x="5119935" y="0"/>
                </a:lnTo>
                <a:lnTo>
                  <a:pt x="5119935" y="3820935"/>
                </a:lnTo>
                <a:lnTo>
                  <a:pt x="0" y="3820935"/>
                </a:lnTo>
                <a:lnTo>
                  <a:pt x="0" y="0"/>
                </a:lnTo>
                <a:close/>
              </a:path>
            </a:pathLst>
          </a:custGeom>
          <a:blipFill>
            <a:blip r:embed="rId8"/>
            <a:stretch>
              <a:fillRect l="-6006" r="-6006"/>
            </a:stretch>
          </a:blipFill>
        </p:spPr>
        <p:txBody>
          <a:bodyPr/>
          <a:lstStyle/>
          <a:p>
            <a:endParaRPr lang="en-US"/>
          </a:p>
        </p:txBody>
      </p:sp>
      <p:sp>
        <p:nvSpPr>
          <p:cNvPr id="21" name="TextBox 21"/>
          <p:cNvSpPr txBox="1"/>
          <p:nvPr/>
        </p:nvSpPr>
        <p:spPr>
          <a:xfrm>
            <a:off x="1704445" y="3009224"/>
            <a:ext cx="4181183" cy="672501"/>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People most commonly get hepatitis B from:</a:t>
            </a:r>
          </a:p>
        </p:txBody>
      </p:sp>
      <p:sp>
        <p:nvSpPr>
          <p:cNvPr id="22" name="TextBox 22"/>
          <p:cNvSpPr txBox="1"/>
          <p:nvPr/>
        </p:nvSpPr>
        <p:spPr>
          <a:xfrm>
            <a:off x="1629344" y="5487952"/>
            <a:ext cx="5069049" cy="684248"/>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Anyone can get it regardless of their cultural or religious values</a:t>
            </a:r>
          </a:p>
        </p:txBody>
      </p:sp>
      <p:sp>
        <p:nvSpPr>
          <p:cNvPr id="23" name="TextBox 23"/>
          <p:cNvSpPr txBox="1"/>
          <p:nvPr/>
        </p:nvSpPr>
        <p:spPr>
          <a:xfrm>
            <a:off x="907179" y="1309032"/>
            <a:ext cx="4707792" cy="958080"/>
          </a:xfrm>
          <a:prstGeom prst="rect">
            <a:avLst/>
          </a:prstGeom>
        </p:spPr>
        <p:txBody>
          <a:bodyPr lIns="0" tIns="0" rIns="0" bIns="0" rtlCol="0" anchor="t">
            <a:spAutoFit/>
          </a:bodyPr>
          <a:lstStyle/>
          <a:p>
            <a:pPr algn="ctr">
              <a:lnSpc>
                <a:spcPts val="3860"/>
              </a:lnSpc>
            </a:pPr>
            <a:r>
              <a:rPr lang="en-US" sz="2757">
                <a:solidFill>
                  <a:srgbClr val="FFFFFF"/>
                </a:solidFill>
                <a:latin typeface="Kite One Bold"/>
              </a:rPr>
              <a:t>To overcome misinformation, emphasize the facts!</a:t>
            </a:r>
          </a:p>
        </p:txBody>
      </p:sp>
      <p:sp>
        <p:nvSpPr>
          <p:cNvPr id="24" name="TextBox 24"/>
          <p:cNvSpPr txBox="1"/>
          <p:nvPr/>
        </p:nvSpPr>
        <p:spPr>
          <a:xfrm>
            <a:off x="1705687" y="3858997"/>
            <a:ext cx="4725904" cy="1384995"/>
          </a:xfrm>
          <a:prstGeom prst="rect">
            <a:avLst/>
          </a:prstGeom>
        </p:spPr>
        <p:txBody>
          <a:bodyPr lIns="0" tIns="0" rIns="0" bIns="0" rtlCol="0" anchor="t">
            <a:spAutoFit/>
          </a:bodyPr>
          <a:lstStyle/>
          <a:p>
            <a:pPr marL="373380" lvl="1" indent="-186690">
              <a:lnSpc>
                <a:spcPts val="2671"/>
              </a:lnSpc>
              <a:buFont typeface="Arial"/>
              <a:buChar char="•"/>
            </a:pPr>
            <a:r>
              <a:rPr lang="en-US" sz="2250" spc="135">
                <a:solidFill>
                  <a:srgbClr val="000000"/>
                </a:solidFill>
                <a:latin typeface="Kite One Italics"/>
              </a:rPr>
              <a:t>Their mothers during birth</a:t>
            </a:r>
            <a:endParaRPr lang="en-US"/>
          </a:p>
          <a:p>
            <a:pPr marL="373380" lvl="1" indent="-186690">
              <a:lnSpc>
                <a:spcPts val="2671"/>
              </a:lnSpc>
              <a:buFont typeface="Arial"/>
              <a:buChar char="•"/>
            </a:pPr>
            <a:r>
              <a:rPr lang="en-US" sz="2250" spc="135">
                <a:solidFill>
                  <a:srgbClr val="000000"/>
                </a:solidFill>
                <a:latin typeface="Kite One Italics"/>
              </a:rPr>
              <a:t>Contact with blood from someone living with hepatitis B during early childhood</a:t>
            </a:r>
          </a:p>
        </p:txBody>
      </p:sp>
      <p:sp>
        <p:nvSpPr>
          <p:cNvPr id="25" name="TextBox 25"/>
          <p:cNvSpPr txBox="1"/>
          <p:nvPr/>
        </p:nvSpPr>
        <p:spPr>
          <a:xfrm>
            <a:off x="2233975" y="123893"/>
            <a:ext cx="7334250" cy="605869"/>
          </a:xfrm>
          <a:prstGeom prst="rect">
            <a:avLst/>
          </a:prstGeom>
        </p:spPr>
        <p:txBody>
          <a:bodyPr lIns="0" tIns="0" rIns="0" bIns="0" rtlCol="0" anchor="t">
            <a:spAutoFit/>
          </a:bodyPr>
          <a:lstStyle/>
          <a:p>
            <a:pPr algn="ctr">
              <a:lnSpc>
                <a:spcPts val="4930"/>
              </a:lnSpc>
            </a:pPr>
            <a:r>
              <a:rPr lang="en-US" sz="3521">
                <a:solidFill>
                  <a:srgbClr val="000000"/>
                </a:solidFill>
                <a:latin typeface="Kite One Bold"/>
              </a:rPr>
              <a:t>Dispelling Stigma: Misinformation</a:t>
            </a:r>
          </a:p>
        </p:txBody>
      </p:sp>
    </p:spTree>
  </p:cSld>
  <p:clrMapOvr>
    <a:masterClrMapping/>
  </p:clrMapOvr>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19050" y="566559"/>
            <a:ext cx="4126485" cy="3035977"/>
            <a:chOff x="0" y="0"/>
            <a:chExt cx="5501979" cy="4047970"/>
          </a:xfrm>
        </p:grpSpPr>
        <p:pic>
          <p:nvPicPr>
            <p:cNvPr id="6" name="Picture 6"/>
            <p:cNvPicPr>
              <a:picLocks noChangeAspect="1"/>
            </p:cNvPicPr>
            <p:nvPr/>
          </p:nvPicPr>
          <p:blipFill>
            <a:blip r:embed="rId3"/>
            <a:srcRect l="4636" r="4636"/>
            <a:stretch>
              <a:fillRect/>
            </a:stretch>
          </p:blipFill>
          <p:spPr>
            <a:xfrm>
              <a:off x="0" y="0"/>
              <a:ext cx="5501979" cy="4047970"/>
            </a:xfrm>
            <a:prstGeom prst="rect">
              <a:avLst/>
            </a:prstGeom>
          </p:spPr>
        </p:pic>
      </p:grpSp>
      <p:grpSp>
        <p:nvGrpSpPr>
          <p:cNvPr id="7" name="Group 7"/>
          <p:cNvGrpSpPr/>
          <p:nvPr/>
        </p:nvGrpSpPr>
        <p:grpSpPr>
          <a:xfrm>
            <a:off x="-713254" y="50959"/>
            <a:ext cx="13037627" cy="660797"/>
            <a:chOff x="0" y="0"/>
            <a:chExt cx="11175109" cy="571500"/>
          </a:xfrm>
        </p:grpSpPr>
        <p:sp>
          <p:nvSpPr>
            <p:cNvPr id="8" name="Freeform 8"/>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9" name="Group 9"/>
          <p:cNvGrpSpPr/>
          <p:nvPr/>
        </p:nvGrpSpPr>
        <p:grpSpPr>
          <a:xfrm>
            <a:off x="0" y="0"/>
            <a:ext cx="12343424" cy="403799"/>
            <a:chOff x="0" y="0"/>
            <a:chExt cx="16457898" cy="538398"/>
          </a:xfrm>
        </p:grpSpPr>
        <p:pic>
          <p:nvPicPr>
            <p:cNvPr id="10" name="Picture 10"/>
            <p:cNvPicPr>
              <a:picLocks noChangeAspect="1"/>
            </p:cNvPicPr>
            <p:nvPr/>
          </p:nvPicPr>
          <p:blipFill>
            <a:blip r:embed="rId4"/>
            <a:srcRect t="48843" b="48843"/>
            <a:stretch>
              <a:fillRect/>
            </a:stretch>
          </p:blipFill>
          <p:spPr>
            <a:xfrm>
              <a:off x="0" y="0"/>
              <a:ext cx="16457898" cy="538398"/>
            </a:xfrm>
            <a:prstGeom prst="rect">
              <a:avLst/>
            </a:prstGeom>
          </p:spPr>
        </p:pic>
      </p:grpSp>
      <p:grpSp>
        <p:nvGrpSpPr>
          <p:cNvPr id="11" name="Group 11"/>
          <p:cNvGrpSpPr/>
          <p:nvPr/>
        </p:nvGrpSpPr>
        <p:grpSpPr>
          <a:xfrm>
            <a:off x="-35719" y="-10284"/>
            <a:ext cx="12379142" cy="461487"/>
            <a:chOff x="0" y="0"/>
            <a:chExt cx="16505523" cy="615317"/>
          </a:xfrm>
        </p:grpSpPr>
        <p:pic>
          <p:nvPicPr>
            <p:cNvPr id="12" name="Picture 12"/>
            <p:cNvPicPr>
              <a:picLocks noChangeAspect="1"/>
            </p:cNvPicPr>
            <p:nvPr/>
          </p:nvPicPr>
          <p:blipFill>
            <a:blip r:embed="rId5"/>
            <a:srcRect t="47204" b="47204"/>
            <a:stretch>
              <a:fillRect/>
            </a:stretch>
          </p:blipFill>
          <p:spPr>
            <a:xfrm>
              <a:off x="0" y="0"/>
              <a:ext cx="16505523" cy="615317"/>
            </a:xfrm>
            <a:prstGeom prst="rect">
              <a:avLst/>
            </a:prstGeom>
          </p:spPr>
        </p:pic>
      </p:grpSp>
      <p:grpSp>
        <p:nvGrpSpPr>
          <p:cNvPr id="13" name="Group 13"/>
          <p:cNvGrpSpPr/>
          <p:nvPr/>
        </p:nvGrpSpPr>
        <p:grpSpPr>
          <a:xfrm>
            <a:off x="2149522" y="-20472"/>
            <a:ext cx="7472212" cy="949236"/>
            <a:chOff x="0" y="0"/>
            <a:chExt cx="9962949" cy="1265647"/>
          </a:xfrm>
        </p:grpSpPr>
        <p:grpSp>
          <p:nvGrpSpPr>
            <p:cNvPr id="14" name="Group 14"/>
            <p:cNvGrpSpPr/>
            <p:nvPr/>
          </p:nvGrpSpPr>
          <p:grpSpPr>
            <a:xfrm>
              <a:off x="0" y="0"/>
              <a:ext cx="9962949" cy="1265647"/>
              <a:chOff x="0" y="0"/>
              <a:chExt cx="11932069" cy="1516380"/>
            </a:xfrm>
          </p:grpSpPr>
          <p:sp>
            <p:nvSpPr>
              <p:cNvPr id="15" name="Freeform 15"/>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E7AE00"/>
              </a:solidFill>
            </p:spPr>
            <p:txBody>
              <a:bodyPr/>
              <a:lstStyle/>
              <a:p>
                <a:endParaRPr lang="en-US"/>
              </a:p>
            </p:txBody>
          </p:sp>
        </p:grpSp>
        <p:sp>
          <p:nvSpPr>
            <p:cNvPr id="16" name="TextBox 16"/>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7" name="TextBox 17"/>
          <p:cNvSpPr txBox="1"/>
          <p:nvPr/>
        </p:nvSpPr>
        <p:spPr>
          <a:xfrm>
            <a:off x="2251881" y="141799"/>
            <a:ext cx="7334250" cy="605869"/>
          </a:xfrm>
          <a:prstGeom prst="rect">
            <a:avLst/>
          </a:prstGeom>
        </p:spPr>
        <p:txBody>
          <a:bodyPr lIns="0" tIns="0" rIns="0" bIns="0" rtlCol="0" anchor="t">
            <a:spAutoFit/>
          </a:bodyPr>
          <a:lstStyle/>
          <a:p>
            <a:pPr algn="ctr">
              <a:lnSpc>
                <a:spcPts val="4930"/>
              </a:lnSpc>
            </a:pPr>
            <a:r>
              <a:rPr lang="en-US" sz="3521">
                <a:solidFill>
                  <a:srgbClr val="000000"/>
                </a:solidFill>
                <a:latin typeface="Kite One Bold"/>
              </a:rPr>
              <a:t>Dispelling Stigma: Fear</a:t>
            </a:r>
          </a:p>
        </p:txBody>
      </p:sp>
      <p:sp>
        <p:nvSpPr>
          <p:cNvPr id="18" name="Freeform 18"/>
          <p:cNvSpPr/>
          <p:nvPr/>
        </p:nvSpPr>
        <p:spPr>
          <a:xfrm>
            <a:off x="4827867" y="1370266"/>
            <a:ext cx="5958813" cy="698921"/>
          </a:xfrm>
          <a:custGeom>
            <a:avLst/>
            <a:gdLst/>
            <a:ahLst/>
            <a:cxnLst/>
            <a:rect l="l" t="t" r="r" b="b"/>
            <a:pathLst>
              <a:path w="5958813" h="698921">
                <a:moveTo>
                  <a:pt x="0" y="0"/>
                </a:moveTo>
                <a:lnTo>
                  <a:pt x="5958814" y="0"/>
                </a:lnTo>
                <a:lnTo>
                  <a:pt x="5958814" y="698921"/>
                </a:lnTo>
                <a:lnTo>
                  <a:pt x="0" y="698921"/>
                </a:lnTo>
                <a:lnTo>
                  <a:pt x="0" y="0"/>
                </a:lnTo>
                <a:close/>
              </a:path>
            </a:pathLst>
          </a:custGeom>
          <a:blipFill>
            <a:blip r:embed="rId6">
              <a:extLst>
                <a:ext uri="{96DAC541-7B7A-43D3-8B79-37D633B846F1}">
                  <asvg:svgBlip xmlns:asvg="http://schemas.microsoft.com/office/drawing/2016/SVG/main" r:embed="rId7"/>
                </a:ext>
              </a:extLst>
            </a:blip>
            <a:stretch>
              <a:fillRect t="-376286" b="-376286"/>
            </a:stretch>
          </a:blipFill>
        </p:spPr>
        <p:txBody>
          <a:bodyPr/>
          <a:lstStyle/>
          <a:p>
            <a:endParaRPr lang="en-US"/>
          </a:p>
        </p:txBody>
      </p:sp>
      <p:sp>
        <p:nvSpPr>
          <p:cNvPr id="19" name="TextBox 19"/>
          <p:cNvSpPr txBox="1"/>
          <p:nvPr/>
        </p:nvSpPr>
        <p:spPr>
          <a:xfrm>
            <a:off x="5016185" y="1504465"/>
            <a:ext cx="6804825" cy="415488"/>
          </a:xfrm>
          <a:prstGeom prst="rect">
            <a:avLst/>
          </a:prstGeom>
        </p:spPr>
        <p:txBody>
          <a:bodyPr lIns="0" tIns="0" rIns="0" bIns="0" rtlCol="0" anchor="t">
            <a:spAutoFit/>
          </a:bodyPr>
          <a:lstStyle/>
          <a:p>
            <a:pPr>
              <a:lnSpc>
                <a:spcPts val="3265"/>
              </a:lnSpc>
            </a:pPr>
            <a:r>
              <a:rPr lang="en-US" sz="2767" spc="166">
                <a:solidFill>
                  <a:srgbClr val="FFFFFF"/>
                </a:solidFill>
                <a:latin typeface="Kite One Italics"/>
              </a:rPr>
              <a:t>Stigma can also come from fear.</a:t>
            </a:r>
          </a:p>
        </p:txBody>
      </p:sp>
      <p:sp>
        <p:nvSpPr>
          <p:cNvPr id="20" name="TextBox 20"/>
          <p:cNvSpPr txBox="1"/>
          <p:nvPr/>
        </p:nvSpPr>
        <p:spPr>
          <a:xfrm>
            <a:off x="6010189" y="3269797"/>
            <a:ext cx="5810820" cy="136274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Managing a hepatitis B infection</a:t>
            </a:r>
          </a:p>
          <a:p>
            <a:pPr marL="747593" lvl="2" indent="-249198">
              <a:lnSpc>
                <a:spcPts val="2671"/>
              </a:lnSpc>
              <a:buFont typeface="Arial"/>
              <a:buChar char="⚬"/>
            </a:pPr>
            <a:r>
              <a:rPr lang="en-US" sz="2264" spc="135">
                <a:solidFill>
                  <a:srgbClr val="000000"/>
                </a:solidFill>
                <a:latin typeface="Kite One Italics"/>
              </a:rPr>
              <a:t>Cost</a:t>
            </a:r>
          </a:p>
          <a:p>
            <a:pPr marL="747593" lvl="2" indent="-249198">
              <a:lnSpc>
                <a:spcPts val="2671"/>
              </a:lnSpc>
              <a:buFont typeface="Arial"/>
              <a:buChar char="⚬"/>
            </a:pPr>
            <a:r>
              <a:rPr lang="en-US" sz="2264" spc="135">
                <a:solidFill>
                  <a:srgbClr val="000000"/>
                </a:solidFill>
                <a:latin typeface="Kite One Italics"/>
              </a:rPr>
              <a:t>Seeing a doctor regularly</a:t>
            </a:r>
          </a:p>
          <a:p>
            <a:pPr marL="747593" lvl="2" indent="-249198">
              <a:lnSpc>
                <a:spcPts val="2671"/>
              </a:lnSpc>
              <a:buFont typeface="Arial"/>
              <a:buChar char="⚬"/>
            </a:pPr>
            <a:r>
              <a:rPr lang="en-US" sz="2264" spc="135">
                <a:solidFill>
                  <a:srgbClr val="000000"/>
                </a:solidFill>
                <a:latin typeface="Kite One Italics"/>
              </a:rPr>
              <a:t>Family burden</a:t>
            </a:r>
          </a:p>
        </p:txBody>
      </p:sp>
      <p:grpSp>
        <p:nvGrpSpPr>
          <p:cNvPr id="21" name="Group 21"/>
          <p:cNvGrpSpPr/>
          <p:nvPr/>
        </p:nvGrpSpPr>
        <p:grpSpPr>
          <a:xfrm>
            <a:off x="-19050" y="3719065"/>
            <a:ext cx="1886473" cy="3138935"/>
            <a:chOff x="0" y="0"/>
            <a:chExt cx="2515298" cy="4185246"/>
          </a:xfrm>
        </p:grpSpPr>
        <p:pic>
          <p:nvPicPr>
            <p:cNvPr id="22" name="Picture 22"/>
            <p:cNvPicPr>
              <a:picLocks noChangeAspect="1"/>
            </p:cNvPicPr>
            <p:nvPr/>
          </p:nvPicPr>
          <p:blipFill>
            <a:blip r:embed="rId8"/>
            <a:srcRect l="29979" r="29979"/>
            <a:stretch>
              <a:fillRect/>
            </a:stretch>
          </p:blipFill>
          <p:spPr>
            <a:xfrm>
              <a:off x="0" y="0"/>
              <a:ext cx="2515298" cy="4185246"/>
            </a:xfrm>
            <a:prstGeom prst="rect">
              <a:avLst/>
            </a:prstGeom>
          </p:spPr>
        </p:pic>
      </p:grpSp>
      <p:grpSp>
        <p:nvGrpSpPr>
          <p:cNvPr id="23" name="Group 23"/>
          <p:cNvGrpSpPr/>
          <p:nvPr/>
        </p:nvGrpSpPr>
        <p:grpSpPr>
          <a:xfrm>
            <a:off x="2044192" y="3719065"/>
            <a:ext cx="2063242" cy="3138935"/>
            <a:chOff x="0" y="0"/>
            <a:chExt cx="2750990" cy="4185246"/>
          </a:xfrm>
        </p:grpSpPr>
        <p:pic>
          <p:nvPicPr>
            <p:cNvPr id="24" name="Picture 24"/>
            <p:cNvPicPr>
              <a:picLocks noChangeAspect="1"/>
            </p:cNvPicPr>
            <p:nvPr/>
          </p:nvPicPr>
          <p:blipFill>
            <a:blip r:embed="rId9"/>
            <a:srcRect l="671" r="671"/>
            <a:stretch>
              <a:fillRect/>
            </a:stretch>
          </p:blipFill>
          <p:spPr>
            <a:xfrm>
              <a:off x="0" y="0"/>
              <a:ext cx="2750990" cy="4185246"/>
            </a:xfrm>
            <a:prstGeom prst="rect">
              <a:avLst/>
            </a:prstGeom>
          </p:spPr>
        </p:pic>
      </p:grpSp>
      <p:sp>
        <p:nvSpPr>
          <p:cNvPr id="25" name="TextBox 25"/>
          <p:cNvSpPr txBox="1"/>
          <p:nvPr/>
        </p:nvSpPr>
        <p:spPr>
          <a:xfrm>
            <a:off x="6010189" y="4877770"/>
            <a:ext cx="5810820" cy="100587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Social stigma</a:t>
            </a:r>
          </a:p>
          <a:p>
            <a:pPr marL="747593" lvl="2" indent="-249198">
              <a:lnSpc>
                <a:spcPts val="2671"/>
              </a:lnSpc>
              <a:buFont typeface="Arial"/>
              <a:buChar char="⚬"/>
            </a:pPr>
            <a:r>
              <a:rPr lang="en-US" sz="2264" spc="135">
                <a:solidFill>
                  <a:srgbClr val="000000"/>
                </a:solidFill>
                <a:latin typeface="Kite One Italics"/>
              </a:rPr>
              <a:t>Isolation from friends and family</a:t>
            </a:r>
          </a:p>
          <a:p>
            <a:pPr marL="747593" lvl="2" indent="-249198">
              <a:lnSpc>
                <a:spcPts val="2671"/>
              </a:lnSpc>
              <a:buFont typeface="Arial"/>
              <a:buChar char="⚬"/>
            </a:pPr>
            <a:r>
              <a:rPr lang="en-US" sz="2264" spc="135">
                <a:solidFill>
                  <a:srgbClr val="000000"/>
                </a:solidFill>
                <a:latin typeface="Kite One Italics"/>
              </a:rPr>
              <a:t>Community judgment</a:t>
            </a:r>
          </a:p>
        </p:txBody>
      </p:sp>
      <p:sp>
        <p:nvSpPr>
          <p:cNvPr id="26" name="TextBox 26"/>
          <p:cNvSpPr txBox="1"/>
          <p:nvPr/>
        </p:nvSpPr>
        <p:spPr>
          <a:xfrm>
            <a:off x="6096000" y="2607244"/>
            <a:ext cx="5810820" cy="344999"/>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Being seen getting tested</a:t>
            </a:r>
          </a:p>
        </p:txBody>
      </p:sp>
      <p:sp>
        <p:nvSpPr>
          <p:cNvPr id="27" name="Freeform 27"/>
          <p:cNvSpPr/>
          <p:nvPr/>
        </p:nvSpPr>
        <p:spPr>
          <a:xfrm>
            <a:off x="4679356" y="2301700"/>
            <a:ext cx="1239650" cy="4289840"/>
          </a:xfrm>
          <a:custGeom>
            <a:avLst/>
            <a:gdLst/>
            <a:ahLst/>
            <a:cxnLst/>
            <a:rect l="l" t="t" r="r" b="b"/>
            <a:pathLst>
              <a:path w="1239650" h="4289840">
                <a:moveTo>
                  <a:pt x="0" y="0"/>
                </a:moveTo>
                <a:lnTo>
                  <a:pt x="1239650" y="0"/>
                </a:lnTo>
                <a:lnTo>
                  <a:pt x="1239650" y="4289841"/>
                </a:lnTo>
                <a:lnTo>
                  <a:pt x="0" y="4289841"/>
                </a:lnTo>
                <a:lnTo>
                  <a:pt x="0" y="0"/>
                </a:lnTo>
                <a:close/>
              </a:path>
            </a:pathLst>
          </a:custGeom>
          <a:blipFill>
            <a:blip r:embed="rId10">
              <a:extLst>
                <a:ext uri="{96DAC541-7B7A-43D3-8B79-37D633B846F1}">
                  <asvg:svgBlip xmlns:asvg="http://schemas.microsoft.com/office/drawing/2016/SVG/main" r:embed="rId11"/>
                </a:ext>
              </a:extLst>
            </a:blip>
            <a:stretch>
              <a:fillRect t="-168" b="-168"/>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19050" y="566559"/>
            <a:ext cx="4126485" cy="3035977"/>
            <a:chOff x="0" y="0"/>
            <a:chExt cx="5501979" cy="4047970"/>
          </a:xfrm>
        </p:grpSpPr>
        <p:pic>
          <p:nvPicPr>
            <p:cNvPr id="6" name="Picture 6"/>
            <p:cNvPicPr>
              <a:picLocks noChangeAspect="1"/>
            </p:cNvPicPr>
            <p:nvPr/>
          </p:nvPicPr>
          <p:blipFill>
            <a:blip r:embed="rId3"/>
            <a:srcRect l="4721" r="4721"/>
            <a:stretch>
              <a:fillRect/>
            </a:stretch>
          </p:blipFill>
          <p:spPr>
            <a:xfrm>
              <a:off x="0" y="0"/>
              <a:ext cx="5501979" cy="4047970"/>
            </a:xfrm>
            <a:prstGeom prst="rect">
              <a:avLst/>
            </a:prstGeom>
          </p:spPr>
        </p:pic>
      </p:grpSp>
      <p:grpSp>
        <p:nvGrpSpPr>
          <p:cNvPr id="7" name="Group 7"/>
          <p:cNvGrpSpPr/>
          <p:nvPr/>
        </p:nvGrpSpPr>
        <p:grpSpPr>
          <a:xfrm>
            <a:off x="-19050" y="3719065"/>
            <a:ext cx="1886473" cy="3138935"/>
            <a:chOff x="0" y="0"/>
            <a:chExt cx="2515298" cy="4185246"/>
          </a:xfrm>
        </p:grpSpPr>
        <p:pic>
          <p:nvPicPr>
            <p:cNvPr id="8" name="Picture 8"/>
            <p:cNvPicPr>
              <a:picLocks noChangeAspect="1"/>
            </p:cNvPicPr>
            <p:nvPr/>
          </p:nvPicPr>
          <p:blipFill>
            <a:blip r:embed="rId4"/>
            <a:srcRect l="40223" r="19735"/>
            <a:stretch>
              <a:fillRect/>
            </a:stretch>
          </p:blipFill>
          <p:spPr>
            <a:xfrm>
              <a:off x="0" y="0"/>
              <a:ext cx="2515298" cy="4185246"/>
            </a:xfrm>
            <a:prstGeom prst="rect">
              <a:avLst/>
            </a:prstGeom>
          </p:spPr>
        </p:pic>
      </p:grpSp>
      <p:grpSp>
        <p:nvGrpSpPr>
          <p:cNvPr id="9" name="Group 9"/>
          <p:cNvGrpSpPr/>
          <p:nvPr/>
        </p:nvGrpSpPr>
        <p:grpSpPr>
          <a:xfrm>
            <a:off x="2044192" y="3719065"/>
            <a:ext cx="2063242" cy="3138935"/>
            <a:chOff x="0" y="0"/>
            <a:chExt cx="2750990" cy="4185246"/>
          </a:xfrm>
        </p:grpSpPr>
        <p:pic>
          <p:nvPicPr>
            <p:cNvPr id="10" name="Picture 10"/>
            <p:cNvPicPr>
              <a:picLocks noChangeAspect="1"/>
            </p:cNvPicPr>
            <p:nvPr/>
          </p:nvPicPr>
          <p:blipFill>
            <a:blip r:embed="rId5"/>
            <a:srcRect l="11561" r="11561"/>
            <a:stretch>
              <a:fillRect/>
            </a:stretch>
          </p:blipFill>
          <p:spPr>
            <a:xfrm>
              <a:off x="0" y="0"/>
              <a:ext cx="2750990" cy="4185246"/>
            </a:xfrm>
            <a:prstGeom prst="rect">
              <a:avLst/>
            </a:prstGeom>
          </p:spPr>
        </p:pic>
      </p:grpSp>
      <p:grpSp>
        <p:nvGrpSpPr>
          <p:cNvPr id="11" name="Group 11"/>
          <p:cNvGrpSpPr/>
          <p:nvPr/>
        </p:nvGrpSpPr>
        <p:grpSpPr>
          <a:xfrm>
            <a:off x="-375047" y="53578"/>
            <a:ext cx="13037627" cy="660797"/>
            <a:chOff x="0" y="0"/>
            <a:chExt cx="11175109" cy="571500"/>
          </a:xfrm>
        </p:grpSpPr>
        <p:sp>
          <p:nvSpPr>
            <p:cNvPr id="12" name="Freeform 12"/>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13" name="Group 13"/>
          <p:cNvGrpSpPr/>
          <p:nvPr/>
        </p:nvGrpSpPr>
        <p:grpSpPr>
          <a:xfrm>
            <a:off x="0" y="0"/>
            <a:ext cx="12343424" cy="403799"/>
            <a:chOff x="0" y="0"/>
            <a:chExt cx="16457898" cy="538398"/>
          </a:xfrm>
        </p:grpSpPr>
        <p:pic>
          <p:nvPicPr>
            <p:cNvPr id="14" name="Picture 14"/>
            <p:cNvPicPr>
              <a:picLocks noChangeAspect="1"/>
            </p:cNvPicPr>
            <p:nvPr/>
          </p:nvPicPr>
          <p:blipFill>
            <a:blip r:embed="rId6"/>
            <a:srcRect t="48843" b="48843"/>
            <a:stretch>
              <a:fillRect/>
            </a:stretch>
          </p:blipFill>
          <p:spPr>
            <a:xfrm>
              <a:off x="0" y="0"/>
              <a:ext cx="16457898" cy="538398"/>
            </a:xfrm>
            <a:prstGeom prst="rect">
              <a:avLst/>
            </a:prstGeom>
          </p:spPr>
        </p:pic>
      </p:grpSp>
      <p:grpSp>
        <p:nvGrpSpPr>
          <p:cNvPr id="15" name="Group 15"/>
          <p:cNvGrpSpPr/>
          <p:nvPr/>
        </p:nvGrpSpPr>
        <p:grpSpPr>
          <a:xfrm>
            <a:off x="-35719" y="-10284"/>
            <a:ext cx="12379142" cy="461487"/>
            <a:chOff x="0" y="0"/>
            <a:chExt cx="16505523" cy="615317"/>
          </a:xfrm>
        </p:grpSpPr>
        <p:pic>
          <p:nvPicPr>
            <p:cNvPr id="16" name="Picture 16"/>
            <p:cNvPicPr>
              <a:picLocks noChangeAspect="1"/>
            </p:cNvPicPr>
            <p:nvPr/>
          </p:nvPicPr>
          <p:blipFill>
            <a:blip r:embed="rId7"/>
            <a:srcRect t="47204" b="47204"/>
            <a:stretch>
              <a:fillRect/>
            </a:stretch>
          </p:blipFill>
          <p:spPr>
            <a:xfrm>
              <a:off x="0" y="0"/>
              <a:ext cx="16505523" cy="615317"/>
            </a:xfrm>
            <a:prstGeom prst="rect">
              <a:avLst/>
            </a:prstGeom>
          </p:spPr>
        </p:pic>
      </p:grpSp>
      <p:grpSp>
        <p:nvGrpSpPr>
          <p:cNvPr id="17" name="Group 17"/>
          <p:cNvGrpSpPr/>
          <p:nvPr/>
        </p:nvGrpSpPr>
        <p:grpSpPr>
          <a:xfrm>
            <a:off x="2149522" y="-20472"/>
            <a:ext cx="7472212" cy="949236"/>
            <a:chOff x="0" y="0"/>
            <a:chExt cx="9962949" cy="1265647"/>
          </a:xfrm>
        </p:grpSpPr>
        <p:grpSp>
          <p:nvGrpSpPr>
            <p:cNvPr id="18" name="Group 18"/>
            <p:cNvGrpSpPr/>
            <p:nvPr/>
          </p:nvGrpSpPr>
          <p:grpSpPr>
            <a:xfrm>
              <a:off x="0" y="0"/>
              <a:ext cx="9962949" cy="1265647"/>
              <a:chOff x="0" y="0"/>
              <a:chExt cx="11932069" cy="1516380"/>
            </a:xfrm>
          </p:grpSpPr>
          <p:sp>
            <p:nvSpPr>
              <p:cNvPr id="19" name="Freeform 19"/>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E7AE00"/>
              </a:solidFill>
            </p:spPr>
            <p:txBody>
              <a:bodyPr/>
              <a:lstStyle/>
              <a:p>
                <a:endParaRPr lang="en-US"/>
              </a:p>
            </p:txBody>
          </p:sp>
        </p:grpSp>
        <p:sp>
          <p:nvSpPr>
            <p:cNvPr id="20" name="TextBox 20"/>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21" name="TextBox 21"/>
          <p:cNvSpPr txBox="1"/>
          <p:nvPr/>
        </p:nvSpPr>
        <p:spPr>
          <a:xfrm>
            <a:off x="2251881" y="141799"/>
            <a:ext cx="7334250" cy="605869"/>
          </a:xfrm>
          <a:prstGeom prst="rect">
            <a:avLst/>
          </a:prstGeom>
        </p:spPr>
        <p:txBody>
          <a:bodyPr lIns="0" tIns="0" rIns="0" bIns="0" rtlCol="0" anchor="t">
            <a:spAutoFit/>
          </a:bodyPr>
          <a:lstStyle/>
          <a:p>
            <a:pPr algn="ctr">
              <a:lnSpc>
                <a:spcPts val="4930"/>
              </a:lnSpc>
            </a:pPr>
            <a:r>
              <a:rPr lang="en-US" sz="3521">
                <a:solidFill>
                  <a:srgbClr val="000000"/>
                </a:solidFill>
                <a:latin typeface="Kite One Bold"/>
              </a:rPr>
              <a:t>Dispelling Stigma: Fear</a:t>
            </a:r>
          </a:p>
        </p:txBody>
      </p:sp>
      <p:grpSp>
        <p:nvGrpSpPr>
          <p:cNvPr id="22" name="Group 22"/>
          <p:cNvGrpSpPr/>
          <p:nvPr/>
        </p:nvGrpSpPr>
        <p:grpSpPr>
          <a:xfrm>
            <a:off x="4523467" y="1154183"/>
            <a:ext cx="7297543" cy="1359563"/>
            <a:chOff x="0" y="0"/>
            <a:chExt cx="23083649" cy="4300580"/>
          </a:xfrm>
        </p:grpSpPr>
        <p:sp>
          <p:nvSpPr>
            <p:cNvPr id="23" name="Freeform 23"/>
            <p:cNvSpPr/>
            <p:nvPr/>
          </p:nvSpPr>
          <p:spPr>
            <a:xfrm>
              <a:off x="0" y="0"/>
              <a:ext cx="23083648" cy="4300580"/>
            </a:xfrm>
            <a:custGeom>
              <a:avLst/>
              <a:gdLst/>
              <a:ahLst/>
              <a:cxnLst/>
              <a:rect l="l" t="t" r="r" b="b"/>
              <a:pathLst>
                <a:path w="23083648" h="4300580">
                  <a:moveTo>
                    <a:pt x="0" y="0"/>
                  </a:moveTo>
                  <a:lnTo>
                    <a:pt x="23083648" y="0"/>
                  </a:lnTo>
                  <a:lnTo>
                    <a:pt x="23083648" y="4300580"/>
                  </a:lnTo>
                  <a:lnTo>
                    <a:pt x="0" y="4300580"/>
                  </a:lnTo>
                  <a:close/>
                </a:path>
              </a:pathLst>
            </a:custGeom>
            <a:solidFill>
              <a:srgbClr val="F4A64E"/>
            </a:solidFill>
          </p:spPr>
          <p:txBody>
            <a:bodyPr/>
            <a:lstStyle/>
            <a:p>
              <a:endParaRPr lang="en-US"/>
            </a:p>
          </p:txBody>
        </p:sp>
      </p:grpSp>
      <p:sp>
        <p:nvSpPr>
          <p:cNvPr id="24" name="TextBox 24"/>
          <p:cNvSpPr txBox="1"/>
          <p:nvPr/>
        </p:nvSpPr>
        <p:spPr>
          <a:xfrm>
            <a:off x="4650223" y="1330695"/>
            <a:ext cx="7044031" cy="958914"/>
          </a:xfrm>
          <a:prstGeom prst="rect">
            <a:avLst/>
          </a:prstGeom>
        </p:spPr>
        <p:txBody>
          <a:bodyPr lIns="0" tIns="0" rIns="0" bIns="0" rtlCol="0" anchor="t">
            <a:spAutoFit/>
          </a:bodyPr>
          <a:lstStyle/>
          <a:p>
            <a:pPr algn="ctr">
              <a:lnSpc>
                <a:spcPts val="3864"/>
              </a:lnSpc>
            </a:pPr>
            <a:r>
              <a:rPr lang="en-US" sz="2760">
                <a:solidFill>
                  <a:srgbClr val="FFFFFF"/>
                </a:solidFill>
                <a:latin typeface="Kite One Bold"/>
              </a:rPr>
              <a:t>To overcome fear, normalize hepatitis B testing and emphasize available resources.</a:t>
            </a:r>
          </a:p>
        </p:txBody>
      </p:sp>
      <p:sp>
        <p:nvSpPr>
          <p:cNvPr id="25" name="TextBox 25"/>
          <p:cNvSpPr txBox="1"/>
          <p:nvPr/>
        </p:nvSpPr>
        <p:spPr>
          <a:xfrm>
            <a:off x="5885628" y="2861491"/>
            <a:ext cx="5935381" cy="741045"/>
          </a:xfrm>
          <a:prstGeom prst="rect">
            <a:avLst/>
          </a:prstGeom>
        </p:spPr>
        <p:txBody>
          <a:bodyPr lIns="0" tIns="0" rIns="0" bIns="0" rtlCol="0" anchor="t">
            <a:spAutoFit/>
          </a:bodyPr>
          <a:lstStyle/>
          <a:p>
            <a:pPr marL="346710" lvl="1" indent="-173355">
              <a:lnSpc>
                <a:spcPts val="2940"/>
              </a:lnSpc>
              <a:buFont typeface="Arial"/>
              <a:buChar char="•"/>
            </a:pPr>
            <a:r>
              <a:rPr lang="en-US" sz="2100">
                <a:solidFill>
                  <a:srgbClr val="000000"/>
                </a:solidFill>
                <a:latin typeface="Kite One"/>
              </a:rPr>
              <a:t>Resources are available to help people living with hepatitis B.      </a:t>
            </a:r>
          </a:p>
        </p:txBody>
      </p:sp>
      <p:sp>
        <p:nvSpPr>
          <p:cNvPr id="26" name="TextBox 26"/>
          <p:cNvSpPr txBox="1"/>
          <p:nvPr/>
        </p:nvSpPr>
        <p:spPr>
          <a:xfrm>
            <a:off x="5839640" y="3990873"/>
            <a:ext cx="5981370" cy="1114425"/>
          </a:xfrm>
          <a:prstGeom prst="rect">
            <a:avLst/>
          </a:prstGeom>
        </p:spPr>
        <p:txBody>
          <a:bodyPr lIns="0" tIns="0" rIns="0" bIns="0" rtlCol="0" anchor="t">
            <a:spAutoFit/>
          </a:bodyPr>
          <a:lstStyle/>
          <a:p>
            <a:pPr marL="346710" lvl="1" indent="-173355">
              <a:lnSpc>
                <a:spcPts val="2940"/>
              </a:lnSpc>
              <a:buFont typeface="Arial"/>
              <a:buChar char="•"/>
            </a:pPr>
            <a:r>
              <a:rPr lang="en-US" sz="2100">
                <a:solidFill>
                  <a:srgbClr val="000000"/>
                </a:solidFill>
                <a:latin typeface="Kite One"/>
              </a:rPr>
              <a:t> Hepatitis B is a very common virus, and can be managed effectively by seeing a doctor and making simple lifestyle changes.</a:t>
            </a:r>
          </a:p>
        </p:txBody>
      </p:sp>
      <p:sp>
        <p:nvSpPr>
          <p:cNvPr id="27" name="TextBox 27"/>
          <p:cNvSpPr txBox="1"/>
          <p:nvPr/>
        </p:nvSpPr>
        <p:spPr>
          <a:xfrm>
            <a:off x="5839640" y="5480329"/>
            <a:ext cx="5981370" cy="1114425"/>
          </a:xfrm>
          <a:prstGeom prst="rect">
            <a:avLst/>
          </a:prstGeom>
        </p:spPr>
        <p:txBody>
          <a:bodyPr lIns="0" tIns="0" rIns="0" bIns="0" rtlCol="0" anchor="t">
            <a:spAutoFit/>
          </a:bodyPr>
          <a:lstStyle/>
          <a:p>
            <a:pPr marL="346710" lvl="1" indent="-173355">
              <a:lnSpc>
                <a:spcPts val="2940"/>
              </a:lnSpc>
              <a:buFont typeface="Arial"/>
              <a:buChar char="•"/>
            </a:pPr>
            <a:r>
              <a:rPr lang="en-US" sz="2100">
                <a:solidFill>
                  <a:srgbClr val="000000"/>
                </a:solidFill>
                <a:latin typeface="Kite One"/>
              </a:rPr>
              <a:t>The more correct information the community knows, the less stigma that will exist around hepatitis B!</a:t>
            </a:r>
          </a:p>
        </p:txBody>
      </p:sp>
      <p:sp>
        <p:nvSpPr>
          <p:cNvPr id="28" name="Freeform 28"/>
          <p:cNvSpPr/>
          <p:nvPr/>
        </p:nvSpPr>
        <p:spPr>
          <a:xfrm>
            <a:off x="4523467" y="2513746"/>
            <a:ext cx="1239650" cy="4289840"/>
          </a:xfrm>
          <a:custGeom>
            <a:avLst/>
            <a:gdLst/>
            <a:ahLst/>
            <a:cxnLst/>
            <a:rect l="l" t="t" r="r" b="b"/>
            <a:pathLst>
              <a:path w="1239650" h="4289840">
                <a:moveTo>
                  <a:pt x="0" y="0"/>
                </a:moveTo>
                <a:lnTo>
                  <a:pt x="1239649" y="0"/>
                </a:lnTo>
                <a:lnTo>
                  <a:pt x="1239649" y="4289840"/>
                </a:lnTo>
                <a:lnTo>
                  <a:pt x="0" y="4289840"/>
                </a:lnTo>
                <a:lnTo>
                  <a:pt x="0" y="0"/>
                </a:lnTo>
                <a:close/>
              </a:path>
            </a:pathLst>
          </a:custGeom>
          <a:blipFill>
            <a:blip r:embed="rId8">
              <a:extLst>
                <a:ext uri="{96DAC541-7B7A-43D3-8B79-37D633B846F1}">
                  <asvg:svgBlip xmlns:asvg="http://schemas.microsoft.com/office/drawing/2016/SVG/main" r:embed="rId9"/>
                </a:ext>
              </a:extLst>
            </a:blip>
            <a:stretch>
              <a:fillRect t="-168" b="-168"/>
            </a:stretch>
          </a:blipFill>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70287"/>
            <a:ext cx="12744734" cy="1626641"/>
            <a:chOff x="0" y="0"/>
            <a:chExt cx="12397287" cy="1582296"/>
          </a:xfrm>
        </p:grpSpPr>
        <p:sp>
          <p:nvSpPr>
            <p:cNvPr id="3" name="Freeform 3"/>
            <p:cNvSpPr/>
            <p:nvPr/>
          </p:nvSpPr>
          <p:spPr>
            <a:xfrm>
              <a:off x="0" y="0"/>
              <a:ext cx="12397287" cy="1582296"/>
            </a:xfrm>
            <a:custGeom>
              <a:avLst/>
              <a:gdLst/>
              <a:ahLst/>
              <a:cxnLst/>
              <a:rect l="l" t="t" r="r" b="b"/>
              <a:pathLst>
                <a:path w="12397287" h="1582296">
                  <a:moveTo>
                    <a:pt x="0" y="0"/>
                  </a:moveTo>
                  <a:lnTo>
                    <a:pt x="12397287" y="0"/>
                  </a:lnTo>
                  <a:lnTo>
                    <a:pt x="12397287" y="1582296"/>
                  </a:lnTo>
                  <a:lnTo>
                    <a:pt x="0" y="1582296"/>
                  </a:lnTo>
                  <a:close/>
                </a:path>
              </a:pathLst>
            </a:custGeom>
            <a:solidFill>
              <a:srgbClr val="E7AE0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8364" b="48364"/>
            <a:stretch>
              <a:fillRect/>
            </a:stretch>
          </p:blipFill>
          <p:spPr>
            <a:xfrm>
              <a:off x="0" y="0"/>
              <a:ext cx="16457898" cy="538398"/>
            </a:xfrm>
            <a:prstGeom prst="rect">
              <a:avLst/>
            </a:prstGeom>
          </p:spPr>
        </p:pic>
      </p:grpSp>
      <p:sp>
        <p:nvSpPr>
          <p:cNvPr id="7" name="Freeform 7"/>
          <p:cNvSpPr/>
          <p:nvPr/>
        </p:nvSpPr>
        <p:spPr>
          <a:xfrm>
            <a:off x="3876527" y="2761883"/>
            <a:ext cx="323122" cy="508855"/>
          </a:xfrm>
          <a:custGeom>
            <a:avLst/>
            <a:gdLst/>
            <a:ahLst/>
            <a:cxnLst/>
            <a:rect l="l" t="t" r="r" b="b"/>
            <a:pathLst>
              <a:path w="323122" h="508855">
                <a:moveTo>
                  <a:pt x="0" y="0"/>
                </a:moveTo>
                <a:lnTo>
                  <a:pt x="323123" y="0"/>
                </a:lnTo>
                <a:lnTo>
                  <a:pt x="323123" y="508855"/>
                </a:lnTo>
                <a:lnTo>
                  <a:pt x="0" y="508855"/>
                </a:lnTo>
                <a:lnTo>
                  <a:pt x="0" y="0"/>
                </a:lnTo>
                <a:close/>
              </a:path>
            </a:pathLst>
          </a:custGeom>
          <a:blipFill>
            <a:blip r:embed="rId3">
              <a:extLst>
                <a:ext uri="{96DAC541-7B7A-43D3-8B79-37D633B846F1}">
                  <asvg:svgBlip xmlns:asvg="http://schemas.microsoft.com/office/drawing/2016/SVG/main" r:embed="rId4"/>
                </a:ext>
              </a:extLst>
            </a:blip>
            <a:stretch>
              <a:fillRect l="-46" r="-46"/>
            </a:stretch>
          </a:blipFill>
        </p:spPr>
        <p:txBody>
          <a:bodyPr/>
          <a:lstStyle/>
          <a:p>
            <a:endParaRPr lang="en-US"/>
          </a:p>
        </p:txBody>
      </p:sp>
      <p:sp>
        <p:nvSpPr>
          <p:cNvPr id="8" name="Freeform 8"/>
          <p:cNvSpPr/>
          <p:nvPr/>
        </p:nvSpPr>
        <p:spPr>
          <a:xfrm>
            <a:off x="3929373" y="4339680"/>
            <a:ext cx="323124" cy="508855"/>
          </a:xfrm>
          <a:custGeom>
            <a:avLst/>
            <a:gdLst/>
            <a:ahLst/>
            <a:cxnLst/>
            <a:rect l="l" t="t" r="r" b="b"/>
            <a:pathLst>
              <a:path w="323124" h="508855">
                <a:moveTo>
                  <a:pt x="0" y="0"/>
                </a:moveTo>
                <a:lnTo>
                  <a:pt x="323124" y="0"/>
                </a:lnTo>
                <a:lnTo>
                  <a:pt x="323124" y="508856"/>
                </a:lnTo>
                <a:lnTo>
                  <a:pt x="0" y="508856"/>
                </a:lnTo>
                <a:lnTo>
                  <a:pt x="0" y="0"/>
                </a:lnTo>
                <a:close/>
              </a:path>
            </a:pathLst>
          </a:custGeom>
          <a:blipFill>
            <a:blip r:embed="rId3">
              <a:extLst>
                <a:ext uri="{96DAC541-7B7A-43D3-8B79-37D633B846F1}">
                  <asvg:svgBlip xmlns:asvg="http://schemas.microsoft.com/office/drawing/2016/SVG/main" r:embed="rId4"/>
                </a:ext>
              </a:extLst>
            </a:blip>
            <a:stretch>
              <a:fillRect l="-46" r="-46"/>
            </a:stretch>
          </a:blipFill>
        </p:spPr>
        <p:txBody>
          <a:bodyPr/>
          <a:lstStyle/>
          <a:p>
            <a:endParaRPr lang="en-US"/>
          </a:p>
        </p:txBody>
      </p:sp>
      <p:sp>
        <p:nvSpPr>
          <p:cNvPr id="9" name="Freeform 9"/>
          <p:cNvSpPr/>
          <p:nvPr/>
        </p:nvSpPr>
        <p:spPr>
          <a:xfrm>
            <a:off x="3948152" y="5530120"/>
            <a:ext cx="323122" cy="508855"/>
          </a:xfrm>
          <a:custGeom>
            <a:avLst/>
            <a:gdLst/>
            <a:ahLst/>
            <a:cxnLst/>
            <a:rect l="l" t="t" r="r" b="b"/>
            <a:pathLst>
              <a:path w="323122" h="508855">
                <a:moveTo>
                  <a:pt x="0" y="0"/>
                </a:moveTo>
                <a:lnTo>
                  <a:pt x="323122" y="0"/>
                </a:lnTo>
                <a:lnTo>
                  <a:pt x="323122" y="508854"/>
                </a:lnTo>
                <a:lnTo>
                  <a:pt x="0" y="508854"/>
                </a:lnTo>
                <a:lnTo>
                  <a:pt x="0" y="0"/>
                </a:lnTo>
                <a:close/>
              </a:path>
            </a:pathLst>
          </a:custGeom>
          <a:blipFill>
            <a:blip r:embed="rId3">
              <a:extLst>
                <a:ext uri="{96DAC541-7B7A-43D3-8B79-37D633B846F1}">
                  <asvg:svgBlip xmlns:asvg="http://schemas.microsoft.com/office/drawing/2016/SVG/main" r:embed="rId4"/>
                </a:ext>
              </a:extLst>
            </a:blip>
            <a:stretch>
              <a:fillRect l="-46" r="-46"/>
            </a:stretch>
          </a:blipFill>
        </p:spPr>
        <p:txBody>
          <a:bodyPr/>
          <a:lstStyle/>
          <a:p>
            <a:endParaRPr lang="en-US"/>
          </a:p>
        </p:txBody>
      </p:sp>
      <p:grpSp>
        <p:nvGrpSpPr>
          <p:cNvPr id="10" name="Group 10"/>
          <p:cNvGrpSpPr/>
          <p:nvPr/>
        </p:nvGrpSpPr>
        <p:grpSpPr>
          <a:xfrm>
            <a:off x="0" y="0"/>
            <a:ext cx="12343424" cy="403799"/>
            <a:chOff x="0" y="0"/>
            <a:chExt cx="16457898" cy="538398"/>
          </a:xfrm>
        </p:grpSpPr>
        <p:pic>
          <p:nvPicPr>
            <p:cNvPr id="11" name="Picture 11"/>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12" name="Group 12"/>
          <p:cNvGrpSpPr/>
          <p:nvPr/>
        </p:nvGrpSpPr>
        <p:grpSpPr>
          <a:xfrm>
            <a:off x="-35719" y="-10284"/>
            <a:ext cx="12379142" cy="461487"/>
            <a:chOff x="0" y="0"/>
            <a:chExt cx="16505523" cy="615317"/>
          </a:xfrm>
        </p:grpSpPr>
        <p:pic>
          <p:nvPicPr>
            <p:cNvPr id="13" name="Picture 13"/>
            <p:cNvPicPr>
              <a:picLocks noChangeAspect="1"/>
            </p:cNvPicPr>
            <p:nvPr/>
          </p:nvPicPr>
          <p:blipFill>
            <a:blip r:embed="rId6"/>
            <a:srcRect t="47204" b="47204"/>
            <a:stretch>
              <a:fillRect/>
            </a:stretch>
          </p:blipFill>
          <p:spPr>
            <a:xfrm>
              <a:off x="0" y="0"/>
              <a:ext cx="16505523" cy="615317"/>
            </a:xfrm>
            <a:prstGeom prst="rect">
              <a:avLst/>
            </a:prstGeom>
          </p:spPr>
        </p:pic>
      </p:grpSp>
      <p:sp>
        <p:nvSpPr>
          <p:cNvPr id="14" name="Freeform 14"/>
          <p:cNvSpPr/>
          <p:nvPr/>
        </p:nvSpPr>
        <p:spPr>
          <a:xfrm>
            <a:off x="-603104" y="1556354"/>
            <a:ext cx="4327231" cy="5301646"/>
          </a:xfrm>
          <a:custGeom>
            <a:avLst/>
            <a:gdLst/>
            <a:ahLst/>
            <a:cxnLst/>
            <a:rect l="l" t="t" r="r" b="b"/>
            <a:pathLst>
              <a:path w="4327231" h="5301646">
                <a:moveTo>
                  <a:pt x="0" y="0"/>
                </a:moveTo>
                <a:lnTo>
                  <a:pt x="4327231" y="0"/>
                </a:lnTo>
                <a:lnTo>
                  <a:pt x="4327231" y="5301646"/>
                </a:lnTo>
                <a:lnTo>
                  <a:pt x="0" y="5301646"/>
                </a:lnTo>
                <a:lnTo>
                  <a:pt x="0" y="0"/>
                </a:lnTo>
                <a:close/>
              </a:path>
            </a:pathLst>
          </a:custGeom>
          <a:blipFill>
            <a:blip r:embed="rId7"/>
            <a:stretch>
              <a:fillRect l="-46232" r="-42620"/>
            </a:stretch>
          </a:blipFill>
        </p:spPr>
        <p:txBody>
          <a:bodyPr/>
          <a:lstStyle/>
          <a:p>
            <a:endParaRPr lang="en-US"/>
          </a:p>
        </p:txBody>
      </p:sp>
      <p:sp>
        <p:nvSpPr>
          <p:cNvPr id="15" name="TextBox 15"/>
          <p:cNvSpPr txBox="1"/>
          <p:nvPr/>
        </p:nvSpPr>
        <p:spPr>
          <a:xfrm>
            <a:off x="4228242" y="1857057"/>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Key tips:</a:t>
            </a:r>
          </a:p>
        </p:txBody>
      </p:sp>
      <p:sp>
        <p:nvSpPr>
          <p:cNvPr id="16" name="TextBox 16"/>
          <p:cNvSpPr txBox="1"/>
          <p:nvPr/>
        </p:nvSpPr>
        <p:spPr>
          <a:xfrm>
            <a:off x="190779" y="542908"/>
            <a:ext cx="11870498" cy="790218"/>
          </a:xfrm>
          <a:prstGeom prst="rect">
            <a:avLst/>
          </a:prstGeom>
        </p:spPr>
        <p:txBody>
          <a:bodyPr lIns="0" tIns="0" rIns="0" bIns="0" rtlCol="0" anchor="t">
            <a:spAutoFit/>
          </a:bodyPr>
          <a:lstStyle/>
          <a:p>
            <a:pPr algn="ctr">
              <a:lnSpc>
                <a:spcPts val="3169"/>
              </a:lnSpc>
            </a:pPr>
            <a:r>
              <a:rPr lang="en-US" sz="2264">
                <a:solidFill>
                  <a:srgbClr val="000000"/>
                </a:solidFill>
                <a:latin typeface="Libre Baskerville Bold"/>
              </a:rPr>
              <a:t>You play an important role in your community, </a:t>
            </a:r>
          </a:p>
          <a:p>
            <a:pPr algn="ctr">
              <a:lnSpc>
                <a:spcPts val="3169"/>
              </a:lnSpc>
            </a:pPr>
            <a:r>
              <a:rPr lang="en-US" sz="2264">
                <a:solidFill>
                  <a:srgbClr val="000000"/>
                </a:solidFill>
                <a:latin typeface="Libre Baskerville Bold"/>
              </a:rPr>
              <a:t>and you have the power to promote awareness and testing for hepatitis B!</a:t>
            </a:r>
          </a:p>
        </p:txBody>
      </p:sp>
      <p:sp>
        <p:nvSpPr>
          <p:cNvPr id="17" name="TextBox 17"/>
          <p:cNvSpPr txBox="1"/>
          <p:nvPr/>
        </p:nvSpPr>
        <p:spPr>
          <a:xfrm>
            <a:off x="4348269" y="2689008"/>
            <a:ext cx="6962775" cy="1178128"/>
          </a:xfrm>
          <a:prstGeom prst="rect">
            <a:avLst/>
          </a:prstGeom>
        </p:spPr>
        <p:txBody>
          <a:bodyPr lIns="0" tIns="0" rIns="0" bIns="0" rtlCol="0" anchor="t">
            <a:spAutoFit/>
          </a:bodyPr>
          <a:lstStyle/>
          <a:p>
            <a:pPr>
              <a:lnSpc>
                <a:spcPts val="2350"/>
              </a:lnSpc>
            </a:pPr>
            <a:r>
              <a:rPr lang="en-US" sz="1992" spc="119">
                <a:solidFill>
                  <a:srgbClr val="000000"/>
                </a:solidFill>
                <a:latin typeface="Kite One Italics"/>
              </a:rPr>
              <a:t>Never invalidate someone's concerns. Always encourage community members to become empowered and proactive about their health, so they can stay healthy for themselves and their families.</a:t>
            </a:r>
          </a:p>
        </p:txBody>
      </p:sp>
      <p:sp>
        <p:nvSpPr>
          <p:cNvPr id="18" name="TextBox 18"/>
          <p:cNvSpPr txBox="1"/>
          <p:nvPr/>
        </p:nvSpPr>
        <p:spPr>
          <a:xfrm>
            <a:off x="4404877" y="4162411"/>
            <a:ext cx="6230524" cy="873328"/>
          </a:xfrm>
          <a:prstGeom prst="rect">
            <a:avLst/>
          </a:prstGeom>
        </p:spPr>
        <p:txBody>
          <a:bodyPr lIns="0" tIns="0" rIns="0" bIns="0" rtlCol="0" anchor="t">
            <a:spAutoFit/>
          </a:bodyPr>
          <a:lstStyle/>
          <a:p>
            <a:pPr>
              <a:lnSpc>
                <a:spcPts val="2350"/>
              </a:lnSpc>
            </a:pPr>
            <a:r>
              <a:rPr lang="en-US" sz="1992" spc="119">
                <a:solidFill>
                  <a:srgbClr val="000000"/>
                </a:solidFill>
                <a:latin typeface="Kite One Italics"/>
              </a:rPr>
              <a:t>If someone tests positive for hepatitis B, there are many resources available to help them manage their infection, even if they do not have insurance.</a:t>
            </a:r>
          </a:p>
        </p:txBody>
      </p:sp>
      <p:sp>
        <p:nvSpPr>
          <p:cNvPr id="19" name="TextBox 19"/>
          <p:cNvSpPr txBox="1"/>
          <p:nvPr/>
        </p:nvSpPr>
        <p:spPr>
          <a:xfrm>
            <a:off x="4404877" y="5445895"/>
            <a:ext cx="6762750" cy="1186160"/>
          </a:xfrm>
          <a:prstGeom prst="rect">
            <a:avLst/>
          </a:prstGeom>
        </p:spPr>
        <p:txBody>
          <a:bodyPr lIns="0" tIns="0" rIns="0" bIns="0" rtlCol="0" anchor="t">
            <a:spAutoFit/>
          </a:bodyPr>
          <a:lstStyle/>
          <a:p>
            <a:pPr>
              <a:lnSpc>
                <a:spcPts val="2350"/>
              </a:lnSpc>
            </a:pPr>
            <a:r>
              <a:rPr lang="en-US" sz="1992" spc="119">
                <a:solidFill>
                  <a:srgbClr val="000000"/>
                </a:solidFill>
                <a:latin typeface="Kite One Italics"/>
              </a:rPr>
              <a:t>A hepatitis B diagnosis doesn't automatically mean that someone will be very sick and unhealthy. By living a healthy lifestyle and monitoring it with a doctor, people can live long and productive lives!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grpSp>
        <p:nvGrpSpPr>
          <p:cNvPr id="2" name="Group 2"/>
          <p:cNvGrpSpPr/>
          <p:nvPr/>
        </p:nvGrpSpPr>
        <p:grpSpPr>
          <a:xfrm>
            <a:off x="-67097" y="-11183"/>
            <a:ext cx="12744734" cy="1172912"/>
            <a:chOff x="0" y="0"/>
            <a:chExt cx="12397287" cy="1140936"/>
          </a:xfrm>
        </p:grpSpPr>
        <p:sp>
          <p:nvSpPr>
            <p:cNvPr id="3" name="Freeform 3"/>
            <p:cNvSpPr/>
            <p:nvPr/>
          </p:nvSpPr>
          <p:spPr>
            <a:xfrm>
              <a:off x="0" y="0"/>
              <a:ext cx="12397287" cy="1140936"/>
            </a:xfrm>
            <a:custGeom>
              <a:avLst/>
              <a:gdLst/>
              <a:ahLst/>
              <a:cxnLst/>
              <a:rect l="l" t="t" r="r" b="b"/>
              <a:pathLst>
                <a:path w="12397287" h="1140936">
                  <a:moveTo>
                    <a:pt x="0" y="0"/>
                  </a:moveTo>
                  <a:lnTo>
                    <a:pt x="12397287" y="0"/>
                  </a:lnTo>
                  <a:lnTo>
                    <a:pt x="12397287" y="1140936"/>
                  </a:lnTo>
                  <a:lnTo>
                    <a:pt x="0" y="1140936"/>
                  </a:lnTo>
                  <a:close/>
                </a:path>
              </a:pathLst>
            </a:custGeom>
            <a:solidFill>
              <a:srgbClr val="E7AE0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Freeform 5"/>
          <p:cNvSpPr/>
          <p:nvPr/>
        </p:nvSpPr>
        <p:spPr>
          <a:xfrm flipH="1">
            <a:off x="-797672" y="1761344"/>
            <a:ext cx="7376828" cy="5096656"/>
          </a:xfrm>
          <a:custGeom>
            <a:avLst/>
            <a:gdLst/>
            <a:ahLst/>
            <a:cxnLst/>
            <a:rect l="l" t="t" r="r" b="b"/>
            <a:pathLst>
              <a:path w="7376828" h="5096656">
                <a:moveTo>
                  <a:pt x="7376827" y="0"/>
                </a:moveTo>
                <a:lnTo>
                  <a:pt x="0" y="0"/>
                </a:lnTo>
                <a:lnTo>
                  <a:pt x="0" y="5096656"/>
                </a:lnTo>
                <a:lnTo>
                  <a:pt x="7376827" y="5096656"/>
                </a:lnTo>
                <a:lnTo>
                  <a:pt x="7376827" y="0"/>
                </a:lnTo>
                <a:close/>
              </a:path>
            </a:pathLst>
          </a:custGeom>
          <a:blipFill>
            <a:blip r:embed="rId3"/>
            <a:stretch>
              <a:fillRect l="-1849" r="-1849"/>
            </a:stretch>
          </a:blipFill>
        </p:spPr>
        <p:txBody>
          <a:bodyPr/>
          <a:lstStyle/>
          <a:p>
            <a:endParaRPr lang="en-US"/>
          </a:p>
        </p:txBody>
      </p:sp>
      <p:sp>
        <p:nvSpPr>
          <p:cNvPr id="6" name="Freeform 6"/>
          <p:cNvSpPr/>
          <p:nvPr/>
        </p:nvSpPr>
        <p:spPr>
          <a:xfrm>
            <a:off x="3151846" y="1385657"/>
            <a:ext cx="7872941" cy="589819"/>
          </a:xfrm>
          <a:custGeom>
            <a:avLst/>
            <a:gdLst/>
            <a:ahLst/>
            <a:cxnLst/>
            <a:rect l="l" t="t" r="r" b="b"/>
            <a:pathLst>
              <a:path w="7497803" h="472589">
                <a:moveTo>
                  <a:pt x="0" y="0"/>
                </a:moveTo>
                <a:lnTo>
                  <a:pt x="7497803" y="0"/>
                </a:lnTo>
                <a:lnTo>
                  <a:pt x="7497803" y="472589"/>
                </a:lnTo>
                <a:lnTo>
                  <a:pt x="0" y="472589"/>
                </a:lnTo>
                <a:lnTo>
                  <a:pt x="0" y="0"/>
                </a:lnTo>
                <a:close/>
              </a:path>
            </a:pathLst>
          </a:custGeom>
          <a:blipFill>
            <a:blip r:embed="rId4">
              <a:alphaModFix amt="73000"/>
              <a:extLst>
                <a:ext uri="{96DAC541-7B7A-43D3-8B79-37D633B846F1}">
                  <asvg:svgBlip xmlns:asvg="http://schemas.microsoft.com/office/drawing/2016/SVG/main" r:embed="rId5"/>
                </a:ext>
              </a:extLst>
            </a:blip>
            <a:stretch>
              <a:fillRect l="-7777" r="-7777"/>
            </a:stretch>
          </a:blipFill>
        </p:spPr>
        <p:txBody>
          <a:bodyPr/>
          <a:lstStyle/>
          <a:p>
            <a:endParaRPr lang="en-US"/>
          </a:p>
        </p:txBody>
      </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6"/>
            <a:srcRect t="48364" b="48364"/>
            <a:stretch>
              <a:fillRect/>
            </a:stretch>
          </p:blipFill>
          <p:spPr>
            <a:xfrm>
              <a:off x="0" y="0"/>
              <a:ext cx="16457898" cy="538398"/>
            </a:xfrm>
            <a:prstGeom prst="rect">
              <a:avLst/>
            </a:prstGeom>
          </p:spPr>
        </p:pic>
      </p:grpSp>
      <p:sp>
        <p:nvSpPr>
          <p:cNvPr id="9" name="Freeform 9"/>
          <p:cNvSpPr/>
          <p:nvPr/>
        </p:nvSpPr>
        <p:spPr>
          <a:xfrm>
            <a:off x="3149767" y="3137393"/>
            <a:ext cx="7497803" cy="472589"/>
          </a:xfrm>
          <a:custGeom>
            <a:avLst/>
            <a:gdLst/>
            <a:ahLst/>
            <a:cxnLst/>
            <a:rect l="l" t="t" r="r" b="b"/>
            <a:pathLst>
              <a:path w="7497803" h="472589">
                <a:moveTo>
                  <a:pt x="0" y="0"/>
                </a:moveTo>
                <a:lnTo>
                  <a:pt x="7497803" y="0"/>
                </a:lnTo>
                <a:lnTo>
                  <a:pt x="7497803" y="472589"/>
                </a:lnTo>
                <a:lnTo>
                  <a:pt x="0" y="472589"/>
                </a:lnTo>
                <a:lnTo>
                  <a:pt x="0" y="0"/>
                </a:lnTo>
                <a:close/>
              </a:path>
            </a:pathLst>
          </a:custGeom>
          <a:blipFill>
            <a:blip r:embed="rId4">
              <a:alphaModFix amt="76000"/>
              <a:extLst>
                <a:ext uri="{96DAC541-7B7A-43D3-8B79-37D633B846F1}">
                  <asvg:svgBlip xmlns:asvg="http://schemas.microsoft.com/office/drawing/2016/SVG/main" r:embed="rId5"/>
                </a:ext>
              </a:extLst>
            </a:blip>
            <a:stretch>
              <a:fillRect l="-7777" r="-7777"/>
            </a:stretch>
          </a:blipFill>
        </p:spPr>
        <p:txBody>
          <a:bodyPr/>
          <a:lstStyle/>
          <a:p>
            <a:endParaRPr lang="en-US"/>
          </a:p>
        </p:txBody>
      </p:sp>
      <p:sp>
        <p:nvSpPr>
          <p:cNvPr id="10" name="Freeform 10"/>
          <p:cNvSpPr/>
          <p:nvPr/>
        </p:nvSpPr>
        <p:spPr>
          <a:xfrm>
            <a:off x="4843697" y="3562410"/>
            <a:ext cx="216203" cy="340477"/>
          </a:xfrm>
          <a:custGeom>
            <a:avLst/>
            <a:gdLst/>
            <a:ahLst/>
            <a:cxnLst/>
            <a:rect l="l" t="t" r="r" b="b"/>
            <a:pathLst>
              <a:path w="216203" h="340477">
                <a:moveTo>
                  <a:pt x="0" y="0"/>
                </a:moveTo>
                <a:lnTo>
                  <a:pt x="216202" y="0"/>
                </a:lnTo>
                <a:lnTo>
                  <a:pt x="216202" y="340477"/>
                </a:lnTo>
                <a:lnTo>
                  <a:pt x="0" y="340477"/>
                </a:lnTo>
                <a:lnTo>
                  <a:pt x="0" y="0"/>
                </a:lnTo>
                <a:close/>
              </a:path>
            </a:pathLst>
          </a:custGeom>
          <a:blipFill>
            <a:blip r:embed="rId7">
              <a:extLst>
                <a:ext uri="{96DAC541-7B7A-43D3-8B79-37D633B846F1}">
                  <asvg:svgBlip xmlns:asvg="http://schemas.microsoft.com/office/drawing/2016/SVG/main" r:embed="rId8"/>
                </a:ext>
              </a:extLst>
            </a:blip>
            <a:stretch>
              <a:fillRect l="-46" r="-46"/>
            </a:stretch>
          </a:blipFill>
        </p:spPr>
        <p:txBody>
          <a:bodyPr/>
          <a:lstStyle/>
          <a:p>
            <a:endParaRPr lang="en-US"/>
          </a:p>
        </p:txBody>
      </p:sp>
      <p:sp>
        <p:nvSpPr>
          <p:cNvPr id="11" name="Freeform 11"/>
          <p:cNvSpPr/>
          <p:nvPr/>
        </p:nvSpPr>
        <p:spPr>
          <a:xfrm>
            <a:off x="4857750" y="5242144"/>
            <a:ext cx="216203" cy="340477"/>
          </a:xfrm>
          <a:custGeom>
            <a:avLst/>
            <a:gdLst/>
            <a:ahLst/>
            <a:cxnLst/>
            <a:rect l="l" t="t" r="r" b="b"/>
            <a:pathLst>
              <a:path w="216203" h="340477">
                <a:moveTo>
                  <a:pt x="0" y="0"/>
                </a:moveTo>
                <a:lnTo>
                  <a:pt x="216203" y="0"/>
                </a:lnTo>
                <a:lnTo>
                  <a:pt x="216203" y="340477"/>
                </a:lnTo>
                <a:lnTo>
                  <a:pt x="0" y="340477"/>
                </a:lnTo>
                <a:lnTo>
                  <a:pt x="0" y="0"/>
                </a:lnTo>
                <a:close/>
              </a:path>
            </a:pathLst>
          </a:custGeom>
          <a:blipFill>
            <a:blip r:embed="rId7">
              <a:extLst>
                <a:ext uri="{96DAC541-7B7A-43D3-8B79-37D633B846F1}">
                  <asvg:svgBlip xmlns:asvg="http://schemas.microsoft.com/office/drawing/2016/SVG/main" r:embed="rId8"/>
                </a:ext>
              </a:extLst>
            </a:blip>
            <a:stretch>
              <a:fillRect l="-46" r="-46"/>
            </a:stretch>
          </a:blipFill>
        </p:spPr>
        <p:txBody>
          <a:bodyPr/>
          <a:lstStyle/>
          <a:p>
            <a:endParaRPr lang="en-US"/>
          </a:p>
        </p:txBody>
      </p:sp>
      <p:sp>
        <p:nvSpPr>
          <p:cNvPr id="12" name="TextBox 12"/>
          <p:cNvSpPr txBox="1"/>
          <p:nvPr/>
        </p:nvSpPr>
        <p:spPr>
          <a:xfrm>
            <a:off x="5157429" y="1877721"/>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The Hepatitis B Foundation's Liver Specialist Directory</a:t>
            </a:r>
          </a:p>
        </p:txBody>
      </p:sp>
      <p:sp>
        <p:nvSpPr>
          <p:cNvPr id="13" name="TextBox 13"/>
          <p:cNvSpPr txBox="1"/>
          <p:nvPr/>
        </p:nvSpPr>
        <p:spPr>
          <a:xfrm>
            <a:off x="5157429" y="2498905"/>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Federally Qualified Health Center (FQHC) Locator</a:t>
            </a:r>
          </a:p>
        </p:txBody>
      </p:sp>
      <p:sp>
        <p:nvSpPr>
          <p:cNvPr id="14" name="Freeform 14"/>
          <p:cNvSpPr/>
          <p:nvPr/>
        </p:nvSpPr>
        <p:spPr>
          <a:xfrm>
            <a:off x="2754443" y="1761344"/>
            <a:ext cx="1130517" cy="1130517"/>
          </a:xfrm>
          <a:custGeom>
            <a:avLst/>
            <a:gdLst/>
            <a:ahLst/>
            <a:cxnLst/>
            <a:rect l="l" t="t" r="r" b="b"/>
            <a:pathLst>
              <a:path w="1130517" h="1130517">
                <a:moveTo>
                  <a:pt x="0" y="0"/>
                </a:moveTo>
                <a:lnTo>
                  <a:pt x="1130516" y="0"/>
                </a:lnTo>
                <a:lnTo>
                  <a:pt x="1130516" y="1130517"/>
                </a:lnTo>
                <a:lnTo>
                  <a:pt x="0" y="11305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15"/>
          <p:cNvSpPr/>
          <p:nvPr/>
        </p:nvSpPr>
        <p:spPr>
          <a:xfrm rot="-10800000" flipH="1">
            <a:off x="4739350" y="1867625"/>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6" name="Freeform 16"/>
          <p:cNvSpPr/>
          <p:nvPr/>
        </p:nvSpPr>
        <p:spPr>
          <a:xfrm rot="-10800000" flipH="1">
            <a:off x="4743952" y="2585138"/>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7" name="Freeform 17"/>
          <p:cNvSpPr/>
          <p:nvPr/>
        </p:nvSpPr>
        <p:spPr>
          <a:xfrm rot="-10800000" flipH="1">
            <a:off x="4838923" y="4688308"/>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Freeform 18"/>
          <p:cNvSpPr/>
          <p:nvPr/>
        </p:nvSpPr>
        <p:spPr>
          <a:xfrm rot="-10800000" flipH="1">
            <a:off x="4843525" y="6209101"/>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19" name="Group 19"/>
          <p:cNvGrpSpPr/>
          <p:nvPr/>
        </p:nvGrpSpPr>
        <p:grpSpPr>
          <a:xfrm>
            <a:off x="0" y="0"/>
            <a:ext cx="12343424" cy="403799"/>
            <a:chOff x="0" y="0"/>
            <a:chExt cx="16457898" cy="538398"/>
          </a:xfrm>
        </p:grpSpPr>
        <p:pic>
          <p:nvPicPr>
            <p:cNvPr id="20" name="Picture 20"/>
            <p:cNvPicPr>
              <a:picLocks noChangeAspect="1"/>
            </p:cNvPicPr>
            <p:nvPr/>
          </p:nvPicPr>
          <p:blipFill>
            <a:blip r:embed="rId13"/>
            <a:srcRect t="48843" b="48843"/>
            <a:stretch>
              <a:fillRect/>
            </a:stretch>
          </p:blipFill>
          <p:spPr>
            <a:xfrm>
              <a:off x="0" y="0"/>
              <a:ext cx="16457898" cy="538398"/>
            </a:xfrm>
            <a:prstGeom prst="rect">
              <a:avLst/>
            </a:prstGeom>
          </p:spPr>
        </p:pic>
      </p:grpSp>
      <p:grpSp>
        <p:nvGrpSpPr>
          <p:cNvPr id="21" name="Group 21"/>
          <p:cNvGrpSpPr/>
          <p:nvPr/>
        </p:nvGrpSpPr>
        <p:grpSpPr>
          <a:xfrm>
            <a:off x="-35719" y="-10284"/>
            <a:ext cx="12379142" cy="461487"/>
            <a:chOff x="0" y="0"/>
            <a:chExt cx="16505523" cy="615317"/>
          </a:xfrm>
        </p:grpSpPr>
        <p:pic>
          <p:nvPicPr>
            <p:cNvPr id="22" name="Picture 22"/>
            <p:cNvPicPr>
              <a:picLocks noChangeAspect="1"/>
            </p:cNvPicPr>
            <p:nvPr/>
          </p:nvPicPr>
          <p:blipFill>
            <a:blip r:embed="rId14"/>
            <a:srcRect t="47204" b="47204"/>
            <a:stretch>
              <a:fillRect/>
            </a:stretch>
          </p:blipFill>
          <p:spPr>
            <a:xfrm>
              <a:off x="0" y="0"/>
              <a:ext cx="16505523" cy="615317"/>
            </a:xfrm>
            <a:prstGeom prst="rect">
              <a:avLst/>
            </a:prstGeom>
          </p:spPr>
        </p:pic>
      </p:grpSp>
      <p:sp>
        <p:nvSpPr>
          <p:cNvPr id="23" name="TextBox 23"/>
          <p:cNvSpPr txBox="1"/>
          <p:nvPr/>
        </p:nvSpPr>
        <p:spPr>
          <a:xfrm rot="-10800000" flipV="1">
            <a:off x="4158562" y="1452038"/>
            <a:ext cx="6309212" cy="259558"/>
          </a:xfrm>
          <a:prstGeom prst="rect">
            <a:avLst/>
          </a:prstGeom>
        </p:spPr>
        <p:txBody>
          <a:bodyPr wrap="square" lIns="0" tIns="0" rIns="0" bIns="0" rtlCol="0" anchor="t">
            <a:spAutoFit/>
          </a:bodyPr>
          <a:lstStyle/>
          <a:p>
            <a:pPr>
              <a:lnSpc>
                <a:spcPts val="2061"/>
              </a:lnSpc>
            </a:pPr>
            <a:r>
              <a:rPr lang="en-US" sz="1700" spc="104">
                <a:solidFill>
                  <a:srgbClr val="000000"/>
                </a:solidFill>
                <a:latin typeface="Kite One Italics"/>
              </a:rPr>
              <a:t>How can I locate doctors for testing, vaccines, and care?</a:t>
            </a:r>
          </a:p>
        </p:txBody>
      </p:sp>
      <p:sp>
        <p:nvSpPr>
          <p:cNvPr id="24" name="TextBox 24"/>
          <p:cNvSpPr txBox="1"/>
          <p:nvPr/>
        </p:nvSpPr>
        <p:spPr>
          <a:xfrm>
            <a:off x="94936" y="581351"/>
            <a:ext cx="12119360" cy="383024"/>
          </a:xfrm>
          <a:prstGeom prst="rect">
            <a:avLst/>
          </a:prstGeom>
        </p:spPr>
        <p:txBody>
          <a:bodyPr lIns="0" tIns="0" rIns="0" bIns="0" rtlCol="0" anchor="t">
            <a:spAutoFit/>
          </a:bodyPr>
          <a:lstStyle/>
          <a:p>
            <a:pPr algn="ctr">
              <a:lnSpc>
                <a:spcPts val="3169"/>
              </a:lnSpc>
            </a:pPr>
            <a:r>
              <a:rPr lang="en-US" sz="2264">
                <a:solidFill>
                  <a:srgbClr val="000000"/>
                </a:solidFill>
                <a:latin typeface="Libre Baskerville Bold"/>
              </a:rPr>
              <a:t>You are not alone! There are resources available to help:</a:t>
            </a:r>
          </a:p>
        </p:txBody>
      </p:sp>
      <p:sp>
        <p:nvSpPr>
          <p:cNvPr id="25" name="TextBox 25"/>
          <p:cNvSpPr txBox="1"/>
          <p:nvPr/>
        </p:nvSpPr>
        <p:spPr>
          <a:xfrm>
            <a:off x="4113367" y="3218756"/>
            <a:ext cx="6022490" cy="260418"/>
          </a:xfrm>
          <a:prstGeom prst="rect">
            <a:avLst/>
          </a:prstGeom>
        </p:spPr>
        <p:txBody>
          <a:bodyPr lIns="0" tIns="0" rIns="0" bIns="0" rtlCol="0" anchor="t">
            <a:spAutoFit/>
          </a:bodyPr>
          <a:lstStyle/>
          <a:p>
            <a:pPr>
              <a:lnSpc>
                <a:spcPts val="2061"/>
              </a:lnSpc>
            </a:pPr>
            <a:r>
              <a:rPr lang="en-US" sz="1747" spc="104">
                <a:solidFill>
                  <a:srgbClr val="000000"/>
                </a:solidFill>
                <a:latin typeface="Kite One Italics"/>
              </a:rPr>
              <a:t>Where can I find more information on hepatitis B?</a:t>
            </a:r>
          </a:p>
        </p:txBody>
      </p:sp>
      <p:sp>
        <p:nvSpPr>
          <p:cNvPr id="26" name="TextBox 26"/>
          <p:cNvSpPr txBox="1"/>
          <p:nvPr/>
        </p:nvSpPr>
        <p:spPr>
          <a:xfrm>
            <a:off x="5138691" y="3622837"/>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Centers for Disease Control and Prevention (CDC)</a:t>
            </a:r>
          </a:p>
        </p:txBody>
      </p:sp>
      <p:sp>
        <p:nvSpPr>
          <p:cNvPr id="27" name="TextBox 27"/>
          <p:cNvSpPr txBox="1"/>
          <p:nvPr/>
        </p:nvSpPr>
        <p:spPr>
          <a:xfrm>
            <a:off x="5157429" y="5378532"/>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The Hepatitis B Foundation</a:t>
            </a:r>
          </a:p>
        </p:txBody>
      </p:sp>
      <p:sp>
        <p:nvSpPr>
          <p:cNvPr id="28" name="TextBox 28"/>
          <p:cNvSpPr txBox="1"/>
          <p:nvPr/>
        </p:nvSpPr>
        <p:spPr>
          <a:xfrm>
            <a:off x="5473398" y="6520268"/>
            <a:ext cx="1251611"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www.hepb.org</a:t>
            </a:r>
          </a:p>
        </p:txBody>
      </p:sp>
      <p:sp>
        <p:nvSpPr>
          <p:cNvPr id="29" name="TextBox 29"/>
          <p:cNvSpPr txBox="1"/>
          <p:nvPr/>
        </p:nvSpPr>
        <p:spPr>
          <a:xfrm>
            <a:off x="5473398" y="5009561"/>
            <a:ext cx="2515986"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www.cdc.gov/knowhepatitisB</a:t>
            </a:r>
          </a:p>
        </p:txBody>
      </p:sp>
      <p:sp>
        <p:nvSpPr>
          <p:cNvPr id="30" name="TextBox 30"/>
          <p:cNvSpPr txBox="1"/>
          <p:nvPr/>
        </p:nvSpPr>
        <p:spPr>
          <a:xfrm>
            <a:off x="5415949" y="5629871"/>
            <a:ext cx="2899554" cy="813206"/>
          </a:xfrm>
          <a:prstGeom prst="rect">
            <a:avLst/>
          </a:prstGeom>
        </p:spPr>
        <p:txBody>
          <a:bodyPr lIns="0" tIns="0" rIns="0" bIns="0" rtlCol="0" anchor="t">
            <a:spAutoFit/>
          </a:bodyPr>
          <a:lstStyle/>
          <a:p>
            <a:pPr marL="224377" lvl="1" indent="-112188">
              <a:lnSpc>
                <a:spcPts val="1603"/>
              </a:lnSpc>
              <a:buFont typeface="Arial"/>
              <a:buChar char="•"/>
            </a:pPr>
            <a:r>
              <a:rPr lang="en-US" sz="1359" spc="81">
                <a:solidFill>
                  <a:srgbClr val="000000"/>
                </a:solidFill>
                <a:latin typeface="Kite One Italics"/>
              </a:rPr>
              <a:t>Phone and email helplines</a:t>
            </a:r>
          </a:p>
          <a:p>
            <a:pPr marL="224377" lvl="1" indent="-112188">
              <a:lnSpc>
                <a:spcPts val="1603"/>
              </a:lnSpc>
              <a:buFont typeface="Arial"/>
              <a:buChar char="•"/>
            </a:pPr>
            <a:r>
              <a:rPr lang="en-US" sz="1359" spc="81">
                <a:solidFill>
                  <a:srgbClr val="000000"/>
                </a:solidFill>
                <a:latin typeface="Kite One Italics"/>
              </a:rPr>
              <a:t>Comprehensive information</a:t>
            </a:r>
          </a:p>
          <a:p>
            <a:pPr marL="224377" lvl="1" indent="-112188">
              <a:lnSpc>
                <a:spcPts val="1603"/>
              </a:lnSpc>
              <a:buFont typeface="Arial"/>
              <a:buChar char="•"/>
            </a:pPr>
            <a:r>
              <a:rPr lang="en-US" sz="1359" spc="81">
                <a:solidFill>
                  <a:srgbClr val="000000"/>
                </a:solidFill>
                <a:latin typeface="Kite One Italics"/>
              </a:rPr>
              <a:t>Printable fact sheets</a:t>
            </a:r>
          </a:p>
          <a:p>
            <a:pPr marL="224377" lvl="1" indent="-112188">
              <a:lnSpc>
                <a:spcPts val="1603"/>
              </a:lnSpc>
              <a:buFont typeface="Arial"/>
              <a:buChar char="•"/>
            </a:pPr>
            <a:r>
              <a:rPr lang="en-US" sz="1359" spc="81">
                <a:solidFill>
                  <a:srgbClr val="000000"/>
                </a:solidFill>
                <a:latin typeface="Kite One Italics"/>
              </a:rPr>
              <a:t>Inspiring videos</a:t>
            </a:r>
          </a:p>
        </p:txBody>
      </p:sp>
      <p:sp>
        <p:nvSpPr>
          <p:cNvPr id="31" name="TextBox 31"/>
          <p:cNvSpPr txBox="1"/>
          <p:nvPr/>
        </p:nvSpPr>
        <p:spPr>
          <a:xfrm>
            <a:off x="5417185" y="3902282"/>
            <a:ext cx="5176247" cy="1022756"/>
          </a:xfrm>
          <a:prstGeom prst="rect">
            <a:avLst/>
          </a:prstGeom>
        </p:spPr>
        <p:txBody>
          <a:bodyPr lIns="0" tIns="0" rIns="0" bIns="0" rtlCol="0" anchor="t">
            <a:spAutoFit/>
          </a:bodyPr>
          <a:lstStyle/>
          <a:p>
            <a:pPr marL="224377" lvl="1" indent="-112188">
              <a:lnSpc>
                <a:spcPts val="1603"/>
              </a:lnSpc>
              <a:buFont typeface="Arial"/>
              <a:buChar char="•"/>
            </a:pPr>
            <a:r>
              <a:rPr lang="en-US" sz="1359" spc="81">
                <a:solidFill>
                  <a:srgbClr val="000000"/>
                </a:solidFill>
                <a:latin typeface="Kite One Italics"/>
              </a:rPr>
              <a:t>Basic information about hepatitis B, guidelines and downloadable PDFs</a:t>
            </a:r>
          </a:p>
          <a:p>
            <a:pPr marL="224377" lvl="1" indent="-112188">
              <a:lnSpc>
                <a:spcPts val="1603"/>
              </a:lnSpc>
              <a:buFont typeface="Arial"/>
              <a:buChar char="•"/>
            </a:pPr>
            <a:r>
              <a:rPr lang="en-US" sz="1359" spc="81">
                <a:solidFill>
                  <a:srgbClr val="000000"/>
                </a:solidFill>
                <a:latin typeface="Kite One Italics"/>
              </a:rPr>
              <a:t>Printable fact sheets, PSA videos, infographics, quizzes and more in multiple languages</a:t>
            </a:r>
          </a:p>
          <a:p>
            <a:pPr marL="224377" lvl="1" indent="-112188">
              <a:lnSpc>
                <a:spcPts val="1603"/>
              </a:lnSpc>
              <a:buFont typeface="Arial"/>
              <a:buChar char="•"/>
            </a:pPr>
            <a:r>
              <a:rPr lang="en-US" sz="1359" spc="81">
                <a:solidFill>
                  <a:srgbClr val="000000"/>
                </a:solidFill>
                <a:latin typeface="Kite One Italics"/>
              </a:rPr>
              <a:t>Free posters </a:t>
            </a:r>
          </a:p>
        </p:txBody>
      </p:sp>
      <p:sp>
        <p:nvSpPr>
          <p:cNvPr id="32" name="TextBox 32"/>
          <p:cNvSpPr txBox="1"/>
          <p:nvPr/>
        </p:nvSpPr>
        <p:spPr>
          <a:xfrm>
            <a:off x="5473302" y="2123307"/>
            <a:ext cx="6022490"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www.hepb.org/physiciandirectory</a:t>
            </a:r>
          </a:p>
        </p:txBody>
      </p:sp>
      <p:sp>
        <p:nvSpPr>
          <p:cNvPr id="33" name="TextBox 33"/>
          <p:cNvSpPr txBox="1"/>
          <p:nvPr/>
        </p:nvSpPr>
        <p:spPr>
          <a:xfrm>
            <a:off x="5467863" y="2810696"/>
            <a:ext cx="6022490"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www.findahealthcenter.hrsa.gov</a:t>
            </a:r>
          </a:p>
        </p:txBody>
      </p:sp>
    </p:spTree>
  </p:cSld>
  <p:clrMapOvr>
    <a:masterClrMapping/>
  </p:clrMapOvr>
  <p:extLst>
    <p:ext uri="{6950BFC3-D8DA-4A85-94F7-54DA5524770B}">
      <p188:commentRel xmlns:p188="http://schemas.microsoft.com/office/powerpoint/2018/8/main" r:id="rId2"/>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636394"/>
            <a:chOff x="0" y="0"/>
            <a:chExt cx="10030210" cy="1268754"/>
          </a:xfrm>
        </p:grpSpPr>
        <p:sp>
          <p:nvSpPr>
            <p:cNvPr id="3" name="Freeform 3"/>
            <p:cNvSpPr/>
            <p:nvPr/>
          </p:nvSpPr>
          <p:spPr>
            <a:xfrm>
              <a:off x="0" y="0"/>
              <a:ext cx="10030210" cy="1268754"/>
            </a:xfrm>
            <a:custGeom>
              <a:avLst/>
              <a:gdLst/>
              <a:ahLst/>
              <a:cxnLst/>
              <a:rect l="l" t="t" r="r" b="b"/>
              <a:pathLst>
                <a:path w="10030210" h="1268754">
                  <a:moveTo>
                    <a:pt x="0" y="0"/>
                  </a:moveTo>
                  <a:lnTo>
                    <a:pt x="10030210" y="0"/>
                  </a:lnTo>
                  <a:lnTo>
                    <a:pt x="10030210" y="1268754"/>
                  </a:lnTo>
                  <a:lnTo>
                    <a:pt x="0" y="1268754"/>
                  </a:lnTo>
                  <a:close/>
                </a:path>
              </a:pathLst>
            </a:custGeom>
            <a:solidFill>
              <a:srgbClr val="E7AE00"/>
            </a:solidFill>
          </p:spPr>
          <p:txBody>
            <a:bodyPr/>
            <a:lstStyle/>
            <a:p>
              <a:endParaRPr lang="en-US"/>
            </a:p>
          </p:txBody>
        </p:sp>
      </p:grpSp>
      <p:sp>
        <p:nvSpPr>
          <p:cNvPr id="4" name="TextBox 4"/>
          <p:cNvSpPr txBox="1"/>
          <p:nvPr/>
        </p:nvSpPr>
        <p:spPr>
          <a:xfrm>
            <a:off x="200820" y="585801"/>
            <a:ext cx="11888695" cy="733008"/>
          </a:xfrm>
          <a:prstGeom prst="rect">
            <a:avLst/>
          </a:prstGeom>
        </p:spPr>
        <p:txBody>
          <a:bodyPr lIns="0" tIns="0" rIns="0" bIns="0" rtlCol="0" anchor="t">
            <a:spAutoFit/>
          </a:bodyPr>
          <a:lstStyle/>
          <a:p>
            <a:pPr algn="ctr">
              <a:lnSpc>
                <a:spcPts val="3116"/>
              </a:lnSpc>
            </a:pPr>
            <a:r>
              <a:rPr lang="en-US" sz="2641" spc="158">
                <a:solidFill>
                  <a:srgbClr val="000000"/>
                </a:solidFill>
                <a:latin typeface="Libre Baskerville Bold"/>
              </a:rPr>
              <a:t>There are many ways that you can integrate hepatitis B education into your community.</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3"/>
            <a:srcRect t="48364" b="48364"/>
            <a:stretch>
              <a:fillRect/>
            </a:stretch>
          </p:blipFill>
          <p:spPr>
            <a:xfrm>
              <a:off x="0" y="0"/>
              <a:ext cx="16457898" cy="538398"/>
            </a:xfrm>
            <a:prstGeom prst="rect">
              <a:avLst/>
            </a:prstGeom>
          </p:spPr>
        </p:pic>
      </p:grpSp>
      <p:sp>
        <p:nvSpPr>
          <p:cNvPr id="7" name="TextBox 7"/>
          <p:cNvSpPr txBox="1"/>
          <p:nvPr/>
        </p:nvSpPr>
        <p:spPr>
          <a:xfrm>
            <a:off x="4011609" y="1718474"/>
            <a:ext cx="3670075"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Host an education session, health fair or hepatitis B testing event.</a:t>
            </a:r>
          </a:p>
        </p:txBody>
      </p:sp>
      <p:grpSp>
        <p:nvGrpSpPr>
          <p:cNvPr id="8" name="Group 8"/>
          <p:cNvGrpSpPr/>
          <p:nvPr/>
        </p:nvGrpSpPr>
        <p:grpSpPr>
          <a:xfrm>
            <a:off x="2979617" y="4489507"/>
            <a:ext cx="1999017" cy="1779662"/>
            <a:chOff x="0" y="0"/>
            <a:chExt cx="2665356" cy="2372882"/>
          </a:xfrm>
        </p:grpSpPr>
        <p:pic>
          <p:nvPicPr>
            <p:cNvPr id="9" name="Picture 9"/>
            <p:cNvPicPr>
              <a:picLocks noChangeAspect="1"/>
            </p:cNvPicPr>
            <p:nvPr/>
          </p:nvPicPr>
          <p:blipFill>
            <a:blip r:embed="rId4"/>
            <a:srcRect l="7249" t="15303" r="33859" b="14790"/>
            <a:stretch>
              <a:fillRect/>
            </a:stretch>
          </p:blipFill>
          <p:spPr>
            <a:xfrm>
              <a:off x="0" y="0"/>
              <a:ext cx="2665356" cy="2372882"/>
            </a:xfrm>
            <a:prstGeom prst="rect">
              <a:avLst/>
            </a:prstGeom>
          </p:spPr>
        </p:pic>
      </p:grpSp>
      <p:sp>
        <p:nvSpPr>
          <p:cNvPr id="10" name="TextBox 10"/>
          <p:cNvSpPr txBox="1"/>
          <p:nvPr/>
        </p:nvSpPr>
        <p:spPr>
          <a:xfrm>
            <a:off x="178881" y="5089032"/>
            <a:ext cx="2705833" cy="1384995"/>
          </a:xfrm>
          <a:prstGeom prst="rect">
            <a:avLst/>
          </a:prstGeom>
        </p:spPr>
        <p:txBody>
          <a:bodyPr wrap="square" lIns="0" tIns="0" rIns="0" bIns="0" rtlCol="0" anchor="t">
            <a:spAutoFit/>
          </a:bodyPr>
          <a:lstStyle/>
          <a:p>
            <a:pPr algn="ctr">
              <a:lnSpc>
                <a:spcPts val="2671"/>
              </a:lnSpc>
            </a:pPr>
            <a:r>
              <a:rPr lang="en-US" sz="2250" spc="135">
                <a:solidFill>
                  <a:srgbClr val="000000"/>
                </a:solidFill>
                <a:latin typeface="Kite One Italics"/>
              </a:rPr>
              <a:t>Promote a local health fair that is testing </a:t>
            </a:r>
            <a:endParaRPr lang="en-US"/>
          </a:p>
          <a:p>
            <a:pPr algn="ctr">
              <a:lnSpc>
                <a:spcPts val="2671"/>
              </a:lnSpc>
            </a:pPr>
            <a:r>
              <a:rPr lang="en-US" sz="2250" spc="135">
                <a:solidFill>
                  <a:srgbClr val="000000"/>
                </a:solidFill>
                <a:latin typeface="Kite One Italics"/>
              </a:rPr>
              <a:t>for hepatitis B.</a:t>
            </a:r>
            <a:endParaRPr lang="en-US"/>
          </a:p>
        </p:txBody>
      </p:sp>
      <p:sp>
        <p:nvSpPr>
          <p:cNvPr id="11" name="TextBox 11"/>
          <p:cNvSpPr txBox="1"/>
          <p:nvPr/>
        </p:nvSpPr>
        <p:spPr>
          <a:xfrm>
            <a:off x="8354902" y="1856976"/>
            <a:ext cx="3638550"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Display educational fact sheets, brochures and posters in your office.</a:t>
            </a:r>
          </a:p>
        </p:txBody>
      </p:sp>
      <p:sp>
        <p:nvSpPr>
          <p:cNvPr id="12" name="TextBox 12"/>
          <p:cNvSpPr txBox="1"/>
          <p:nvPr/>
        </p:nvSpPr>
        <p:spPr>
          <a:xfrm>
            <a:off x="8477460" y="5155545"/>
            <a:ext cx="3520587" cy="1023497"/>
          </a:xfrm>
          <a:prstGeom prst="rect">
            <a:avLst/>
          </a:prstGeom>
        </p:spPr>
        <p:txBody>
          <a:bodyPr wrap="square" lIns="0" tIns="0" rIns="0" bIns="0" rtlCol="0" anchor="t">
            <a:spAutoFit/>
          </a:bodyPr>
          <a:lstStyle/>
          <a:p>
            <a:pPr algn="ctr">
              <a:lnSpc>
                <a:spcPts val="2671"/>
              </a:lnSpc>
            </a:pPr>
            <a:r>
              <a:rPr lang="en-US" sz="2150" spc="135">
                <a:solidFill>
                  <a:srgbClr val="000000"/>
                </a:solidFill>
                <a:latin typeface="Kite One Italics"/>
              </a:rPr>
              <a:t>Share CDC's and the Hepatitis B Foundation's posts on social media.</a:t>
            </a:r>
          </a:p>
        </p:txBody>
      </p:sp>
      <p:sp>
        <p:nvSpPr>
          <p:cNvPr id="13" name="TextBox 13"/>
          <p:cNvSpPr txBox="1"/>
          <p:nvPr/>
        </p:nvSpPr>
        <p:spPr>
          <a:xfrm>
            <a:off x="186470" y="1722318"/>
            <a:ext cx="3544764" cy="1384995"/>
          </a:xfrm>
          <a:prstGeom prst="rect">
            <a:avLst/>
          </a:prstGeom>
        </p:spPr>
        <p:txBody>
          <a:bodyPr wrap="square" lIns="0" tIns="0" rIns="0" bIns="0" rtlCol="0" anchor="t">
            <a:spAutoFit/>
          </a:bodyPr>
          <a:lstStyle/>
          <a:p>
            <a:pPr algn="ctr">
              <a:lnSpc>
                <a:spcPts val="2671"/>
              </a:lnSpc>
            </a:pPr>
            <a:r>
              <a:rPr lang="en-US" sz="2250" spc="135">
                <a:solidFill>
                  <a:srgbClr val="000000"/>
                </a:solidFill>
                <a:latin typeface="Kite One Italics"/>
              </a:rPr>
              <a:t>Talk to community members about their health and hepatitis </a:t>
            </a:r>
            <a:endParaRPr lang="en-US"/>
          </a:p>
          <a:p>
            <a:pPr algn="ctr">
              <a:lnSpc>
                <a:spcPts val="2671"/>
              </a:lnSpc>
            </a:pPr>
            <a:r>
              <a:rPr lang="en-US" sz="2250" spc="135">
                <a:solidFill>
                  <a:srgbClr val="000000"/>
                </a:solidFill>
                <a:latin typeface="Kite One Italics"/>
              </a:rPr>
              <a:t>B risk.</a:t>
            </a:r>
            <a:endParaRPr lang="en-US"/>
          </a:p>
        </p:txBody>
      </p:sp>
      <p:grpSp>
        <p:nvGrpSpPr>
          <p:cNvPr id="14" name="Group 14"/>
          <p:cNvGrpSpPr/>
          <p:nvPr/>
        </p:nvGrpSpPr>
        <p:grpSpPr>
          <a:xfrm>
            <a:off x="278882" y="3154017"/>
            <a:ext cx="1972219" cy="1660840"/>
            <a:chOff x="0" y="0"/>
            <a:chExt cx="2629626" cy="2214454"/>
          </a:xfrm>
        </p:grpSpPr>
        <p:pic>
          <p:nvPicPr>
            <p:cNvPr id="15" name="Picture 15"/>
            <p:cNvPicPr>
              <a:picLocks noChangeAspect="1"/>
            </p:cNvPicPr>
            <p:nvPr/>
          </p:nvPicPr>
          <p:blipFill>
            <a:blip r:embed="rId5"/>
            <a:srcRect l="5469" r="5469"/>
            <a:stretch>
              <a:fillRect/>
            </a:stretch>
          </p:blipFill>
          <p:spPr>
            <a:xfrm>
              <a:off x="0" y="0"/>
              <a:ext cx="2629626" cy="2214454"/>
            </a:xfrm>
            <a:prstGeom prst="rect">
              <a:avLst/>
            </a:prstGeom>
          </p:spPr>
        </p:pic>
      </p:grpSp>
      <p:grpSp>
        <p:nvGrpSpPr>
          <p:cNvPr id="16" name="Group 16"/>
          <p:cNvGrpSpPr/>
          <p:nvPr/>
        </p:nvGrpSpPr>
        <p:grpSpPr>
          <a:xfrm>
            <a:off x="9180030" y="3161993"/>
            <a:ext cx="1972219" cy="1660840"/>
            <a:chOff x="0" y="0"/>
            <a:chExt cx="2629626" cy="2214454"/>
          </a:xfrm>
        </p:grpSpPr>
        <p:pic>
          <p:nvPicPr>
            <p:cNvPr id="17" name="Picture 17"/>
            <p:cNvPicPr>
              <a:picLocks noChangeAspect="1"/>
            </p:cNvPicPr>
            <p:nvPr/>
          </p:nvPicPr>
          <p:blipFill>
            <a:blip r:embed="rId6"/>
            <a:srcRect l="3658" t="20070" r="37863" b="14218"/>
            <a:stretch>
              <a:fillRect/>
            </a:stretch>
          </p:blipFill>
          <p:spPr>
            <a:xfrm>
              <a:off x="0" y="0"/>
              <a:ext cx="2629626" cy="2214454"/>
            </a:xfrm>
            <a:prstGeom prst="rect">
              <a:avLst/>
            </a:prstGeom>
          </p:spPr>
        </p:pic>
      </p:grpSp>
      <p:sp>
        <p:nvSpPr>
          <p:cNvPr id="18" name="Freeform 18"/>
          <p:cNvSpPr/>
          <p:nvPr/>
        </p:nvSpPr>
        <p:spPr>
          <a:xfrm rot="915746">
            <a:off x="9629981" y="6353508"/>
            <a:ext cx="371869" cy="371869"/>
          </a:xfrm>
          <a:custGeom>
            <a:avLst/>
            <a:gdLst/>
            <a:ahLst/>
            <a:cxnLst/>
            <a:rect l="l" t="t" r="r" b="b"/>
            <a:pathLst>
              <a:path w="371869" h="371869">
                <a:moveTo>
                  <a:pt x="0" y="0"/>
                </a:moveTo>
                <a:lnTo>
                  <a:pt x="371869" y="0"/>
                </a:lnTo>
                <a:lnTo>
                  <a:pt x="371869" y="371869"/>
                </a:lnTo>
                <a:lnTo>
                  <a:pt x="0" y="37186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0535882" y="6373728"/>
            <a:ext cx="373836" cy="373836"/>
          </a:xfrm>
          <a:custGeom>
            <a:avLst/>
            <a:gdLst/>
            <a:ahLst/>
            <a:cxnLst/>
            <a:rect l="l" t="t" r="r" b="b"/>
            <a:pathLst>
              <a:path w="373836" h="373836">
                <a:moveTo>
                  <a:pt x="0" y="0"/>
                </a:moveTo>
                <a:lnTo>
                  <a:pt x="373837" y="0"/>
                </a:lnTo>
                <a:lnTo>
                  <a:pt x="373837" y="373837"/>
                </a:lnTo>
                <a:lnTo>
                  <a:pt x="0" y="3738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0" name="Freeform 20"/>
          <p:cNvSpPr/>
          <p:nvPr/>
        </p:nvSpPr>
        <p:spPr>
          <a:xfrm>
            <a:off x="10046467" y="6342309"/>
            <a:ext cx="396663" cy="396663"/>
          </a:xfrm>
          <a:custGeom>
            <a:avLst/>
            <a:gdLst/>
            <a:ahLst/>
            <a:cxnLst/>
            <a:rect l="l" t="t" r="r" b="b"/>
            <a:pathLst>
              <a:path w="396663" h="396663">
                <a:moveTo>
                  <a:pt x="0" y="0"/>
                </a:moveTo>
                <a:lnTo>
                  <a:pt x="396664" y="0"/>
                </a:lnTo>
                <a:lnTo>
                  <a:pt x="396664" y="396664"/>
                </a:lnTo>
                <a:lnTo>
                  <a:pt x="0" y="39666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21" name="Group 21"/>
          <p:cNvGrpSpPr/>
          <p:nvPr/>
        </p:nvGrpSpPr>
        <p:grpSpPr>
          <a:xfrm>
            <a:off x="0" y="0"/>
            <a:ext cx="12343424" cy="403799"/>
            <a:chOff x="0" y="0"/>
            <a:chExt cx="16457898" cy="538398"/>
          </a:xfrm>
        </p:grpSpPr>
        <p:pic>
          <p:nvPicPr>
            <p:cNvPr id="22" name="Picture 22"/>
            <p:cNvPicPr>
              <a:picLocks noChangeAspect="1"/>
            </p:cNvPicPr>
            <p:nvPr/>
          </p:nvPicPr>
          <p:blipFill>
            <a:blip r:embed="rId13"/>
            <a:srcRect t="48843" b="48843"/>
            <a:stretch>
              <a:fillRect/>
            </a:stretch>
          </p:blipFill>
          <p:spPr>
            <a:xfrm>
              <a:off x="0" y="0"/>
              <a:ext cx="16457898" cy="538398"/>
            </a:xfrm>
            <a:prstGeom prst="rect">
              <a:avLst/>
            </a:prstGeom>
          </p:spPr>
        </p:pic>
      </p:grpSp>
      <p:grpSp>
        <p:nvGrpSpPr>
          <p:cNvPr id="23" name="Group 23"/>
          <p:cNvGrpSpPr/>
          <p:nvPr/>
        </p:nvGrpSpPr>
        <p:grpSpPr>
          <a:xfrm>
            <a:off x="-35719" y="-10284"/>
            <a:ext cx="12379142" cy="461487"/>
            <a:chOff x="0" y="0"/>
            <a:chExt cx="16505523" cy="615317"/>
          </a:xfrm>
        </p:grpSpPr>
        <p:pic>
          <p:nvPicPr>
            <p:cNvPr id="24" name="Picture 24"/>
            <p:cNvPicPr>
              <a:picLocks noChangeAspect="1"/>
            </p:cNvPicPr>
            <p:nvPr/>
          </p:nvPicPr>
          <p:blipFill>
            <a:blip r:embed="rId14"/>
            <a:srcRect t="47204" b="47204"/>
            <a:stretch>
              <a:fillRect/>
            </a:stretch>
          </p:blipFill>
          <p:spPr>
            <a:xfrm>
              <a:off x="0" y="0"/>
              <a:ext cx="16505523" cy="615317"/>
            </a:xfrm>
            <a:prstGeom prst="rect">
              <a:avLst/>
            </a:prstGeom>
          </p:spPr>
        </p:pic>
      </p:grpSp>
      <p:sp>
        <p:nvSpPr>
          <p:cNvPr id="25" name="TextBox 10">
            <a:extLst>
              <a:ext uri="{FF2B5EF4-FFF2-40B4-BE49-F238E27FC236}">
                <a16:creationId xmlns:a16="http://schemas.microsoft.com/office/drawing/2014/main" id="{E69198F1-78B0-B66E-F7EC-F4628091DFD3}"/>
              </a:ext>
            </a:extLst>
          </p:cNvPr>
          <p:cNvSpPr txBox="1"/>
          <p:nvPr/>
        </p:nvSpPr>
        <p:spPr>
          <a:xfrm>
            <a:off x="2652450" y="3014047"/>
            <a:ext cx="3034079" cy="1038746"/>
          </a:xfrm>
          <a:prstGeom prst="rect">
            <a:avLst/>
          </a:prstGeom>
        </p:spPr>
        <p:txBody>
          <a:bodyPr wrap="square" lIns="0" tIns="0" rIns="0" bIns="0" rtlCol="0" anchor="t">
            <a:spAutoFit/>
          </a:bodyPr>
          <a:lstStyle/>
          <a:p>
            <a:pPr algn="ctr">
              <a:lnSpc>
                <a:spcPts val="2671"/>
              </a:lnSpc>
            </a:pPr>
            <a:r>
              <a:rPr lang="en-US" sz="2250" spc="135">
                <a:solidFill>
                  <a:srgbClr val="000000"/>
                </a:solidFill>
                <a:latin typeface="Kite One Italics"/>
              </a:rPr>
              <a:t>Incorporate hepatitis B testing at annual visits or at your site.</a:t>
            </a:r>
          </a:p>
        </p:txBody>
      </p:sp>
      <p:sp>
        <p:nvSpPr>
          <p:cNvPr id="28" name="TextBox 7">
            <a:extLst>
              <a:ext uri="{FF2B5EF4-FFF2-40B4-BE49-F238E27FC236}">
                <a16:creationId xmlns:a16="http://schemas.microsoft.com/office/drawing/2014/main" id="{C82E6F9F-0983-81D4-B15C-D6B78FF008A2}"/>
              </a:ext>
            </a:extLst>
          </p:cNvPr>
          <p:cNvSpPr txBox="1"/>
          <p:nvPr/>
        </p:nvSpPr>
        <p:spPr>
          <a:xfrm>
            <a:off x="5312870" y="4684411"/>
            <a:ext cx="3037029" cy="1384995"/>
          </a:xfrm>
          <a:prstGeom prst="rect">
            <a:avLst/>
          </a:prstGeom>
        </p:spPr>
        <p:txBody>
          <a:bodyPr wrap="square" lIns="0" tIns="0" rIns="0" bIns="0" rtlCol="0" anchor="t">
            <a:spAutoFit/>
          </a:bodyPr>
          <a:lstStyle/>
          <a:p>
            <a:pPr algn="ctr">
              <a:lnSpc>
                <a:spcPts val="2671"/>
              </a:lnSpc>
            </a:pPr>
            <a:r>
              <a:rPr lang="en-US" sz="2250" spc="135">
                <a:solidFill>
                  <a:srgbClr val="000000"/>
                </a:solidFill>
                <a:latin typeface="Kite One Italics"/>
              </a:rPr>
              <a:t>Offer vaccine to prompt a discussion about hepatitis B and testing.</a:t>
            </a:r>
          </a:p>
        </p:txBody>
      </p:sp>
      <p:pic>
        <p:nvPicPr>
          <p:cNvPr id="29" name="Picture 28" descr="Needle and vial">
            <a:extLst>
              <a:ext uri="{FF2B5EF4-FFF2-40B4-BE49-F238E27FC236}">
                <a16:creationId xmlns:a16="http://schemas.microsoft.com/office/drawing/2014/main" id="{17531F56-855E-3CCF-C645-223B5113E892}"/>
              </a:ext>
            </a:extLst>
          </p:cNvPr>
          <p:cNvPicPr>
            <a:picLocks noChangeAspect="1"/>
          </p:cNvPicPr>
          <p:nvPr/>
        </p:nvPicPr>
        <p:blipFill>
          <a:blip r:embed="rId15"/>
          <a:stretch>
            <a:fillRect/>
          </a:stretch>
        </p:blipFill>
        <p:spPr>
          <a:xfrm>
            <a:off x="5849816" y="3016438"/>
            <a:ext cx="2250831" cy="1477108"/>
          </a:xfrm>
          <a:prstGeom prst="rect">
            <a:avLst/>
          </a:prstGeom>
        </p:spPr>
      </p:pic>
    </p:spTree>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744734" cy="1857174"/>
            <a:chOff x="0" y="0"/>
            <a:chExt cx="12397287" cy="1806544"/>
          </a:xfrm>
        </p:grpSpPr>
        <p:sp>
          <p:nvSpPr>
            <p:cNvPr id="3" name="Freeform 3"/>
            <p:cNvSpPr/>
            <p:nvPr/>
          </p:nvSpPr>
          <p:spPr>
            <a:xfrm>
              <a:off x="0" y="0"/>
              <a:ext cx="12397287" cy="1806544"/>
            </a:xfrm>
            <a:custGeom>
              <a:avLst/>
              <a:gdLst/>
              <a:ahLst/>
              <a:cxnLst/>
              <a:rect l="l" t="t" r="r" b="b"/>
              <a:pathLst>
                <a:path w="12397287" h="1806544">
                  <a:moveTo>
                    <a:pt x="0" y="0"/>
                  </a:moveTo>
                  <a:lnTo>
                    <a:pt x="12397287" y="0"/>
                  </a:lnTo>
                  <a:lnTo>
                    <a:pt x="12397287" y="1806544"/>
                  </a:lnTo>
                  <a:lnTo>
                    <a:pt x="0" y="1806544"/>
                  </a:lnTo>
                  <a:close/>
                </a:path>
              </a:pathLst>
            </a:custGeom>
            <a:solidFill>
              <a:srgbClr val="E7AE0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9" name="Group 9"/>
          <p:cNvGrpSpPr/>
          <p:nvPr/>
        </p:nvGrpSpPr>
        <p:grpSpPr>
          <a:xfrm>
            <a:off x="-35719" y="-10284"/>
            <a:ext cx="12379142" cy="461487"/>
            <a:chOff x="0" y="0"/>
            <a:chExt cx="16505523" cy="615317"/>
          </a:xfrm>
        </p:grpSpPr>
        <p:pic>
          <p:nvPicPr>
            <p:cNvPr id="10" name="Picture 10"/>
            <p:cNvPicPr>
              <a:picLocks noChangeAspect="1"/>
            </p:cNvPicPr>
            <p:nvPr/>
          </p:nvPicPr>
          <p:blipFill>
            <a:blip r:embed="rId4"/>
            <a:srcRect t="47204" b="47204"/>
            <a:stretch>
              <a:fillRect/>
            </a:stretch>
          </p:blipFill>
          <p:spPr>
            <a:xfrm>
              <a:off x="0" y="0"/>
              <a:ext cx="16505523" cy="615317"/>
            </a:xfrm>
            <a:prstGeom prst="rect">
              <a:avLst/>
            </a:prstGeom>
          </p:spPr>
        </p:pic>
      </p:grpSp>
      <p:sp>
        <p:nvSpPr>
          <p:cNvPr id="11" name="Freeform 11"/>
          <p:cNvSpPr/>
          <p:nvPr/>
        </p:nvSpPr>
        <p:spPr>
          <a:xfrm>
            <a:off x="3174211" y="2393317"/>
            <a:ext cx="5995002" cy="4001664"/>
          </a:xfrm>
          <a:custGeom>
            <a:avLst/>
            <a:gdLst/>
            <a:ahLst/>
            <a:cxnLst/>
            <a:rect l="l" t="t" r="r" b="b"/>
            <a:pathLst>
              <a:path w="5995002" h="4001664">
                <a:moveTo>
                  <a:pt x="0" y="0"/>
                </a:moveTo>
                <a:lnTo>
                  <a:pt x="5995002" y="0"/>
                </a:lnTo>
                <a:lnTo>
                  <a:pt x="5995002" y="4001664"/>
                </a:lnTo>
                <a:lnTo>
                  <a:pt x="0" y="4001664"/>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180738" y="460021"/>
            <a:ext cx="11639550" cy="1234519"/>
          </a:xfrm>
          <a:prstGeom prst="rect">
            <a:avLst/>
          </a:prstGeom>
        </p:spPr>
        <p:txBody>
          <a:bodyPr lIns="0" tIns="0" rIns="0" bIns="0" rtlCol="0" anchor="t">
            <a:spAutoFit/>
          </a:bodyPr>
          <a:lstStyle/>
          <a:p>
            <a:pPr algn="ctr">
              <a:lnSpc>
                <a:spcPts val="4930"/>
              </a:lnSpc>
            </a:pPr>
            <a:r>
              <a:rPr lang="en-US" sz="3521">
                <a:solidFill>
                  <a:srgbClr val="000000"/>
                </a:solidFill>
                <a:latin typeface="Libre Baskerville Bold"/>
              </a:rPr>
              <a:t>Thank you for helping </a:t>
            </a:r>
          </a:p>
          <a:p>
            <a:pPr algn="ctr">
              <a:lnSpc>
                <a:spcPts val="4930"/>
              </a:lnSpc>
            </a:pPr>
            <a:r>
              <a:rPr lang="en-US" sz="3521">
                <a:solidFill>
                  <a:srgbClr val="000000"/>
                </a:solidFill>
                <a:latin typeface="Libre Baskerville Bold"/>
              </a:rPr>
              <a:t>spread the word about hepatitis B!</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TextBox 3"/>
          <p:cNvSpPr txBox="1"/>
          <p:nvPr/>
        </p:nvSpPr>
        <p:spPr>
          <a:xfrm>
            <a:off x="2403333" y="710873"/>
            <a:ext cx="7509157" cy="901654"/>
          </a:xfrm>
          <a:prstGeom prst="rect">
            <a:avLst/>
          </a:prstGeom>
        </p:spPr>
        <p:txBody>
          <a:bodyPr lIns="0" tIns="0" rIns="0" bIns="0" rtlCol="0" anchor="t">
            <a:spAutoFit/>
          </a:bodyPr>
          <a:lstStyle/>
          <a:p>
            <a:pPr algn="ctr">
              <a:lnSpc>
                <a:spcPts val="3689"/>
              </a:lnSpc>
            </a:pPr>
            <a:r>
              <a:rPr lang="en-US" sz="3126" spc="187">
                <a:solidFill>
                  <a:srgbClr val="000000"/>
                </a:solidFill>
                <a:latin typeface="Kite One Italics"/>
              </a:rPr>
              <a:t>After viewing this presentation, please complete a short self-assessment.</a:t>
            </a:r>
          </a:p>
        </p:txBody>
      </p:sp>
      <p:sp>
        <p:nvSpPr>
          <p:cNvPr id="4" name="TextBox 4"/>
          <p:cNvSpPr txBox="1"/>
          <p:nvPr/>
        </p:nvSpPr>
        <p:spPr>
          <a:xfrm>
            <a:off x="2823056" y="3784300"/>
            <a:ext cx="6662015" cy="673859"/>
          </a:xfrm>
          <a:prstGeom prst="rect">
            <a:avLst/>
          </a:prstGeom>
        </p:spPr>
        <p:txBody>
          <a:bodyPr lIns="0" tIns="0" rIns="0" bIns="0" rtlCol="0" anchor="t">
            <a:spAutoFit/>
          </a:bodyPr>
          <a:lstStyle/>
          <a:p>
            <a:pPr algn="ctr">
              <a:lnSpc>
                <a:spcPts val="2767"/>
              </a:lnSpc>
            </a:pPr>
            <a:r>
              <a:rPr lang="en-US" sz="2345" spc="140">
                <a:solidFill>
                  <a:srgbClr val="000000"/>
                </a:solidFill>
                <a:latin typeface="Kite One Italics"/>
              </a:rPr>
              <a:t>Your feedback can help us provide you with the most useful resources!</a:t>
            </a:r>
          </a:p>
        </p:txBody>
      </p:sp>
      <p:sp>
        <p:nvSpPr>
          <p:cNvPr id="5" name="Freeform 5"/>
          <p:cNvSpPr/>
          <p:nvPr/>
        </p:nvSpPr>
        <p:spPr>
          <a:xfrm>
            <a:off x="4616638" y="5597295"/>
            <a:ext cx="2958725" cy="1052432"/>
          </a:xfrm>
          <a:custGeom>
            <a:avLst/>
            <a:gdLst/>
            <a:ahLst/>
            <a:cxnLst/>
            <a:rect l="l" t="t" r="r" b="b"/>
            <a:pathLst>
              <a:path w="2958725" h="1052432">
                <a:moveTo>
                  <a:pt x="0" y="0"/>
                </a:moveTo>
                <a:lnTo>
                  <a:pt x="2958724" y="0"/>
                </a:lnTo>
                <a:lnTo>
                  <a:pt x="2958724" y="1052432"/>
                </a:lnTo>
                <a:lnTo>
                  <a:pt x="0" y="1052432"/>
                </a:lnTo>
                <a:lnTo>
                  <a:pt x="0" y="0"/>
                </a:lnTo>
                <a:close/>
              </a:path>
            </a:pathLst>
          </a:custGeom>
          <a:blipFill>
            <a:blip r:embed="rId2"/>
            <a:stretch>
              <a:fillRect l="-441" r="-441"/>
            </a:stretch>
          </a:blipFill>
        </p:spPr>
        <p:txBody>
          <a:bodyPr/>
          <a:lstStyle/>
          <a:p>
            <a:endParaRPr lang="en-US"/>
          </a:p>
        </p:txBody>
      </p:sp>
      <p:sp>
        <p:nvSpPr>
          <p:cNvPr id="6" name="TextBox 6"/>
          <p:cNvSpPr txBox="1"/>
          <p:nvPr/>
        </p:nvSpPr>
        <p:spPr>
          <a:xfrm>
            <a:off x="1287510" y="4921118"/>
            <a:ext cx="10067925" cy="347904"/>
          </a:xfrm>
          <a:prstGeom prst="rect">
            <a:avLst/>
          </a:prstGeom>
        </p:spPr>
        <p:txBody>
          <a:bodyPr lIns="0" tIns="0" rIns="0" bIns="0" rtlCol="0" anchor="t">
            <a:spAutoFit/>
          </a:bodyPr>
          <a:lstStyle/>
          <a:p>
            <a:pPr algn="ctr">
              <a:lnSpc>
                <a:spcPts val="2767"/>
              </a:lnSpc>
            </a:pPr>
            <a:r>
              <a:rPr lang="en-US" sz="2345" spc="140">
                <a:solidFill>
                  <a:srgbClr val="000000"/>
                </a:solidFill>
                <a:latin typeface="Kite One Italics"/>
              </a:rPr>
              <a:t>For questions or additional support, email: info@hepb.org</a:t>
            </a:r>
          </a:p>
        </p:txBody>
      </p:sp>
      <p:grpSp>
        <p:nvGrpSpPr>
          <p:cNvPr id="7" name="Group 7"/>
          <p:cNvGrpSpPr/>
          <p:nvPr/>
        </p:nvGrpSpPr>
        <p:grpSpPr>
          <a:xfrm>
            <a:off x="-310454" y="76504"/>
            <a:ext cx="12929037" cy="666750"/>
            <a:chOff x="0" y="0"/>
            <a:chExt cx="11082031" cy="571500"/>
          </a:xfrm>
        </p:grpSpPr>
        <p:sp>
          <p:nvSpPr>
            <p:cNvPr id="8" name="Freeform 8"/>
            <p:cNvSpPr/>
            <p:nvPr/>
          </p:nvSpPr>
          <p:spPr>
            <a:xfrm>
              <a:off x="0" y="255270"/>
              <a:ext cx="11082031" cy="69850"/>
            </a:xfrm>
            <a:custGeom>
              <a:avLst/>
              <a:gdLst/>
              <a:ahLst/>
              <a:cxnLst/>
              <a:rect l="l" t="t" r="r" b="b"/>
              <a:pathLst>
                <a:path w="11082031" h="69850">
                  <a:moveTo>
                    <a:pt x="10791202" y="0"/>
                  </a:moveTo>
                  <a:lnTo>
                    <a:pt x="0" y="0"/>
                  </a:lnTo>
                  <a:lnTo>
                    <a:pt x="0" y="69850"/>
                  </a:lnTo>
                  <a:lnTo>
                    <a:pt x="11082031" y="69850"/>
                  </a:lnTo>
                  <a:lnTo>
                    <a:pt x="11082031" y="0"/>
                  </a:lnTo>
                  <a:close/>
                </a:path>
              </a:pathLst>
            </a:custGeom>
            <a:solidFill>
              <a:srgbClr val="FFD483"/>
            </a:solidFill>
          </p:spPr>
          <p:txBody>
            <a:bodyPr/>
            <a:lstStyle/>
            <a:p>
              <a:endParaRPr lang="en-US"/>
            </a:p>
          </p:txBody>
        </p:sp>
      </p:grpSp>
      <p:grpSp>
        <p:nvGrpSpPr>
          <p:cNvPr id="9" name="Group 9"/>
          <p:cNvGrpSpPr/>
          <p:nvPr/>
        </p:nvGrpSpPr>
        <p:grpSpPr>
          <a:xfrm>
            <a:off x="3870516" y="2054831"/>
            <a:ext cx="4901914" cy="1374169"/>
            <a:chOff x="0" y="0"/>
            <a:chExt cx="8650111" cy="2424914"/>
          </a:xfrm>
        </p:grpSpPr>
        <p:sp>
          <p:nvSpPr>
            <p:cNvPr id="10" name="Freeform 10"/>
            <p:cNvSpPr/>
            <p:nvPr/>
          </p:nvSpPr>
          <p:spPr>
            <a:xfrm>
              <a:off x="0" y="0"/>
              <a:ext cx="8650112" cy="2424914"/>
            </a:xfrm>
            <a:custGeom>
              <a:avLst/>
              <a:gdLst/>
              <a:ahLst/>
              <a:cxnLst/>
              <a:rect l="l" t="t" r="r" b="b"/>
              <a:pathLst>
                <a:path w="8650112" h="2424914">
                  <a:moveTo>
                    <a:pt x="8525652" y="2424914"/>
                  </a:moveTo>
                  <a:lnTo>
                    <a:pt x="124460" y="2424914"/>
                  </a:lnTo>
                  <a:cubicBezTo>
                    <a:pt x="55880" y="2424914"/>
                    <a:pt x="0" y="2369034"/>
                    <a:pt x="0" y="2300454"/>
                  </a:cubicBezTo>
                  <a:lnTo>
                    <a:pt x="0" y="124460"/>
                  </a:lnTo>
                  <a:cubicBezTo>
                    <a:pt x="0" y="55880"/>
                    <a:pt x="55880" y="0"/>
                    <a:pt x="124460" y="0"/>
                  </a:cubicBezTo>
                  <a:lnTo>
                    <a:pt x="8525652" y="0"/>
                  </a:lnTo>
                  <a:cubicBezTo>
                    <a:pt x="8594231" y="0"/>
                    <a:pt x="8650112" y="55880"/>
                    <a:pt x="8650112" y="124460"/>
                  </a:cubicBezTo>
                  <a:lnTo>
                    <a:pt x="8650112" y="2300454"/>
                  </a:lnTo>
                  <a:cubicBezTo>
                    <a:pt x="8650112" y="2369034"/>
                    <a:pt x="8594231" y="2424914"/>
                    <a:pt x="8525652" y="2424914"/>
                  </a:cubicBezTo>
                  <a:close/>
                </a:path>
              </a:pathLst>
            </a:custGeom>
            <a:solidFill>
              <a:srgbClr val="E7AE00"/>
            </a:solidFill>
          </p:spPr>
          <p:txBody>
            <a:bodyPr/>
            <a:lstStyle/>
            <a:p>
              <a:endParaRPr lang="en-US"/>
            </a:p>
          </p:txBody>
        </p:sp>
      </p:grpSp>
      <p:sp>
        <p:nvSpPr>
          <p:cNvPr id="11" name="TextBox 11"/>
          <p:cNvSpPr txBox="1"/>
          <p:nvPr/>
        </p:nvSpPr>
        <p:spPr>
          <a:xfrm>
            <a:off x="4495588" y="2192284"/>
            <a:ext cx="3651770" cy="965912"/>
          </a:xfrm>
          <a:prstGeom prst="rect">
            <a:avLst/>
          </a:prstGeom>
        </p:spPr>
        <p:txBody>
          <a:bodyPr lIns="0" tIns="0" rIns="0" bIns="0" rtlCol="0" anchor="t">
            <a:spAutoFit/>
          </a:bodyPr>
          <a:lstStyle/>
          <a:p>
            <a:pPr algn="ctr">
              <a:lnSpc>
                <a:spcPts val="7660"/>
              </a:lnSpc>
            </a:pPr>
            <a:r>
              <a:rPr lang="en-US" sz="5471" u="sng">
                <a:solidFill>
                  <a:srgbClr val="000000"/>
                </a:solidFill>
                <a:latin typeface="Arimo Bold"/>
                <a:hlinkClick r:id="rId3" tooltip="https://www.surveymonkey.com/r/knowhepatitisBsurvey"/>
              </a:rPr>
              <a:t>Click Here!</a:t>
            </a:r>
          </a:p>
        </p:txBody>
      </p:sp>
      <p:grpSp>
        <p:nvGrpSpPr>
          <p:cNvPr id="12" name="Group 12"/>
          <p:cNvGrpSpPr/>
          <p:nvPr/>
        </p:nvGrpSpPr>
        <p:grpSpPr>
          <a:xfrm>
            <a:off x="-19050" y="-19050"/>
            <a:ext cx="12343424" cy="403799"/>
            <a:chOff x="0" y="0"/>
            <a:chExt cx="16457898" cy="538398"/>
          </a:xfrm>
        </p:grpSpPr>
        <p:pic>
          <p:nvPicPr>
            <p:cNvPr id="13" name="Picture 13"/>
            <p:cNvPicPr>
              <a:picLocks noChangeAspect="1"/>
            </p:cNvPicPr>
            <p:nvPr/>
          </p:nvPicPr>
          <p:blipFill>
            <a:blip r:embed="rId4"/>
            <a:srcRect t="48364" b="48364"/>
            <a:stretch>
              <a:fillRect/>
            </a:stretch>
          </p:blipFill>
          <p:spPr>
            <a:xfrm>
              <a:off x="0" y="0"/>
              <a:ext cx="16457898" cy="538398"/>
            </a:xfrm>
            <a:prstGeom prst="rect">
              <a:avLst/>
            </a:prstGeom>
          </p:spPr>
        </p:pic>
      </p:grpSp>
      <p:grpSp>
        <p:nvGrpSpPr>
          <p:cNvPr id="14" name="Group 14"/>
          <p:cNvGrpSpPr/>
          <p:nvPr/>
        </p:nvGrpSpPr>
        <p:grpSpPr>
          <a:xfrm>
            <a:off x="0" y="0"/>
            <a:ext cx="12343424" cy="403799"/>
            <a:chOff x="0" y="0"/>
            <a:chExt cx="16457898" cy="538398"/>
          </a:xfrm>
        </p:grpSpPr>
        <p:pic>
          <p:nvPicPr>
            <p:cNvPr id="15" name="Picture 15"/>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16" name="Group 16"/>
          <p:cNvGrpSpPr/>
          <p:nvPr/>
        </p:nvGrpSpPr>
        <p:grpSpPr>
          <a:xfrm>
            <a:off x="-35719" y="-10284"/>
            <a:ext cx="12379142" cy="461487"/>
            <a:chOff x="0" y="0"/>
            <a:chExt cx="16505523" cy="615317"/>
          </a:xfrm>
        </p:grpSpPr>
        <p:pic>
          <p:nvPicPr>
            <p:cNvPr id="17" name="Picture 17"/>
            <p:cNvPicPr>
              <a:picLocks noChangeAspect="1"/>
            </p:cNvPicPr>
            <p:nvPr/>
          </p:nvPicPr>
          <p:blipFill>
            <a:blip r:embed="rId6"/>
            <a:srcRect t="47204" b="47204"/>
            <a:stretch>
              <a:fillRect/>
            </a:stretch>
          </p:blipFill>
          <p:spPr>
            <a:xfrm>
              <a:off x="0" y="0"/>
              <a:ext cx="16505523" cy="615317"/>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45</Slides>
  <Notes>0</Notes>
  <HiddenSlides>0</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African Hepatitis B PPT for Educators</dc:title>
  <cp:revision>8</cp:revision>
  <dcterms:created xsi:type="dcterms:W3CDTF">2006-08-16T00:00:00Z</dcterms:created>
  <dcterms:modified xsi:type="dcterms:W3CDTF">2023-10-06T15:00:57Z</dcterms:modified>
  <dc:identifier>DAFqaTOFTac</dc:identifier>
</cp:coreProperties>
</file>